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164" r:id="rId1"/>
  </p:sldMasterIdLst>
  <p:notesMasterIdLst>
    <p:notesMasterId r:id="rId76"/>
  </p:notesMasterIdLst>
  <p:sldIdLst>
    <p:sldId id="1695" r:id="rId2"/>
    <p:sldId id="1006" r:id="rId3"/>
    <p:sldId id="1798" r:id="rId4"/>
    <p:sldId id="1760" r:id="rId5"/>
    <p:sldId id="1854" r:id="rId6"/>
    <p:sldId id="1852" r:id="rId7"/>
    <p:sldId id="1821" r:id="rId8"/>
    <p:sldId id="1822" r:id="rId9"/>
    <p:sldId id="1847" r:id="rId10"/>
    <p:sldId id="1868" r:id="rId11"/>
    <p:sldId id="1910" r:id="rId12"/>
    <p:sldId id="1916" r:id="rId13"/>
    <p:sldId id="1838" r:id="rId14"/>
    <p:sldId id="1839" r:id="rId15"/>
    <p:sldId id="1841" r:id="rId16"/>
    <p:sldId id="1911" r:id="rId17"/>
    <p:sldId id="1896" r:id="rId18"/>
    <p:sldId id="1903" r:id="rId19"/>
    <p:sldId id="1904" r:id="rId20"/>
    <p:sldId id="1884" r:id="rId21"/>
    <p:sldId id="1885" r:id="rId22"/>
    <p:sldId id="1897" r:id="rId23"/>
    <p:sldId id="1905" r:id="rId24"/>
    <p:sldId id="1881" r:id="rId25"/>
    <p:sldId id="1914" r:id="rId26"/>
    <p:sldId id="1887" r:id="rId27"/>
    <p:sldId id="1912" r:id="rId28"/>
    <p:sldId id="1915" r:id="rId29"/>
    <p:sldId id="1906" r:id="rId30"/>
    <p:sldId id="1864" r:id="rId31"/>
    <p:sldId id="1889" r:id="rId32"/>
    <p:sldId id="1893" r:id="rId33"/>
    <p:sldId id="1890" r:id="rId34"/>
    <p:sldId id="1825" r:id="rId35"/>
    <p:sldId id="1846" r:id="rId36"/>
    <p:sldId id="1902" r:id="rId37"/>
    <p:sldId id="1886" r:id="rId38"/>
    <p:sldId id="1687" r:id="rId39"/>
    <p:sldId id="1908" r:id="rId40"/>
    <p:sldId id="1866" r:id="rId41"/>
    <p:sldId id="1880" r:id="rId42"/>
    <p:sldId id="1816" r:id="rId43"/>
    <p:sldId id="1799" r:id="rId44"/>
    <p:sldId id="1826" r:id="rId45"/>
    <p:sldId id="1871" r:id="rId46"/>
    <p:sldId id="1872" r:id="rId47"/>
    <p:sldId id="1831" r:id="rId48"/>
    <p:sldId id="1873" r:id="rId49"/>
    <p:sldId id="1820" r:id="rId50"/>
    <p:sldId id="1869" r:id="rId51"/>
    <p:sldId id="1848" r:id="rId52"/>
    <p:sldId id="1899" r:id="rId53"/>
    <p:sldId id="1808" r:id="rId54"/>
    <p:sldId id="1900" r:id="rId55"/>
    <p:sldId id="1849" r:id="rId56"/>
    <p:sldId id="1828" r:id="rId57"/>
    <p:sldId id="1811" r:id="rId58"/>
    <p:sldId id="1876" r:id="rId59"/>
    <p:sldId id="1781" r:id="rId60"/>
    <p:sldId id="1719" r:id="rId61"/>
    <p:sldId id="1861" r:id="rId62"/>
    <p:sldId id="973" r:id="rId63"/>
    <p:sldId id="1784" r:id="rId64"/>
    <p:sldId id="960" r:id="rId65"/>
    <p:sldId id="394" r:id="rId66"/>
    <p:sldId id="258" r:id="rId67"/>
    <p:sldId id="1786" r:id="rId68"/>
    <p:sldId id="1787" r:id="rId69"/>
    <p:sldId id="263" r:id="rId70"/>
    <p:sldId id="1898" r:id="rId71"/>
    <p:sldId id="1860" r:id="rId72"/>
    <p:sldId id="467" r:id="rId73"/>
    <p:sldId id="946" r:id="rId74"/>
    <p:sldId id="1672" r:id="rId7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5775"/>
  </p:normalViewPr>
  <p:slideViewPr>
    <p:cSldViewPr snapToGrid="0">
      <p:cViewPr varScale="1">
        <p:scale>
          <a:sx n="60" d="100"/>
          <a:sy n="60" d="100"/>
        </p:scale>
        <p:origin x="844"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viewProps" Target="viewProps.xml"/><Relationship Id="rId81"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ran Spine" userId="8e8d202f-f8af-4b01-be98-cf1d9898e749" providerId="ADAL" clId="{11888607-DBF6-4C82-8361-80BDF0DC0D49}"/>
    <pc:docChg chg="modSld">
      <pc:chgData name="Fran Spine" userId="8e8d202f-f8af-4b01-be98-cf1d9898e749" providerId="ADAL" clId="{11888607-DBF6-4C82-8361-80BDF0DC0D49}" dt="2023-04-28T12:10:56.977" v="1" actId="729"/>
      <pc:docMkLst>
        <pc:docMk/>
      </pc:docMkLst>
      <pc:sldChg chg="mod modShow">
        <pc:chgData name="Fran Spine" userId="8e8d202f-f8af-4b01-be98-cf1d9898e749" providerId="ADAL" clId="{11888607-DBF6-4C82-8361-80BDF0DC0D49}" dt="2023-04-28T12:10:56.977" v="1" actId="729"/>
        <pc:sldMkLst>
          <pc:docMk/>
          <pc:sldMk cId="390295143" sldId="1695"/>
        </pc:sldMkLst>
      </pc:sldChg>
    </pc:docChg>
  </pc:docChgLst>
</pc:chgInfo>
</file>

<file path=ppt/diagrams/_rels/data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svg"/><Relationship Id="rId1" Type="http://schemas.openxmlformats.org/officeDocument/2006/relationships/image" Target="../media/image18.png"/><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svg"/></Relationships>
</file>

<file path=ppt/diagrams/_rels/data9.xml.rels><?xml version="1.0" encoding="UTF-8" standalone="yes"?>
<Relationships xmlns="http://schemas.openxmlformats.org/package/2006/relationships"><Relationship Id="rId2" Type="http://schemas.openxmlformats.org/officeDocument/2006/relationships/hyperlink" Target="https://energycommerce.house.gov/sites/democrats.energycommerce.house.gov/files/documents/Witness%20Testimony_Mahoney_HE_2021.03.02.pdf" TargetMode="External"/><Relationship Id="rId1" Type="http://schemas.openxmlformats.org/officeDocument/2006/relationships/hyperlink" Target="https://www.cms.gov/newsroom/press-releases/trump-administration-finalizes-permanent-expansion-medicare-telehealth-services-and-improved-payment" TargetMode="External"/></Relationships>
</file>

<file path=ppt/diagrams/_rels/drawing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svg"/><Relationship Id="rId1" Type="http://schemas.openxmlformats.org/officeDocument/2006/relationships/image" Target="../media/image18.png"/><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svg"/></Relationships>
</file>

<file path=ppt/diagrams/_rels/drawing9.xml.rels><?xml version="1.0" encoding="UTF-8" standalone="yes"?>
<Relationships xmlns="http://schemas.openxmlformats.org/package/2006/relationships"><Relationship Id="rId2" Type="http://schemas.openxmlformats.org/officeDocument/2006/relationships/hyperlink" Target="https://energycommerce.house.gov/sites/democrats.energycommerce.house.gov/files/documents/Witness%20Testimony_Mahoney_HE_2021.03.02.pdf" TargetMode="External"/><Relationship Id="rId1" Type="http://schemas.openxmlformats.org/officeDocument/2006/relationships/hyperlink" Target="https://www.cms.gov/newsroom/press-releases/trump-administration-finalizes-permanent-expansion-medicare-telehealth-services-and-improved-payment" TargetMode="External"/></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2B939A7-495D-654C-9305-A7D58CF2B4A9}" type="doc">
      <dgm:prSet loTypeId="urn:microsoft.com/office/officeart/2005/8/layout/vList2" loCatId="list" qsTypeId="urn:microsoft.com/office/officeart/2005/8/quickstyle/simple1" qsCatId="simple" csTypeId="urn:microsoft.com/office/officeart/2005/8/colors/accent3_2" csCatId="accent3" phldr="1"/>
      <dgm:spPr/>
      <dgm:t>
        <a:bodyPr/>
        <a:lstStyle/>
        <a:p>
          <a:endParaRPr lang="en-US"/>
        </a:p>
      </dgm:t>
    </dgm:pt>
    <dgm:pt modelId="{FB3D8C31-376A-5A45-A4D2-4ABBB0449ABF}">
      <dgm:prSet/>
      <dgm:spPr/>
      <dgm:t>
        <a:bodyPr/>
        <a:lstStyle/>
        <a:p>
          <a:r>
            <a:rPr lang="en-US" dirty="0"/>
            <a:t>Women’s Health and Reproductive Rights</a:t>
          </a:r>
        </a:p>
      </dgm:t>
    </dgm:pt>
    <dgm:pt modelId="{60306272-0346-A743-89D6-5BC6E7EF9C60}" type="parTrans" cxnId="{37521A29-E6C2-364B-93FA-C8A645384E92}">
      <dgm:prSet/>
      <dgm:spPr/>
      <dgm:t>
        <a:bodyPr/>
        <a:lstStyle/>
        <a:p>
          <a:endParaRPr lang="en-US"/>
        </a:p>
      </dgm:t>
    </dgm:pt>
    <dgm:pt modelId="{73F5BCFB-9736-E147-B1E6-3BEF67D51E0E}" type="sibTrans" cxnId="{37521A29-E6C2-364B-93FA-C8A645384E92}">
      <dgm:prSet/>
      <dgm:spPr/>
      <dgm:t>
        <a:bodyPr/>
        <a:lstStyle/>
        <a:p>
          <a:endParaRPr lang="en-US"/>
        </a:p>
      </dgm:t>
    </dgm:pt>
    <dgm:pt modelId="{3C946E4A-9B24-E844-8C96-7CC2409F6A65}">
      <dgm:prSet/>
      <dgm:spPr/>
      <dgm:t>
        <a:bodyPr/>
        <a:lstStyle/>
        <a:p>
          <a:r>
            <a:rPr lang="en-US" dirty="0"/>
            <a:t>Gender Discrimination Protections</a:t>
          </a:r>
        </a:p>
      </dgm:t>
    </dgm:pt>
    <dgm:pt modelId="{9A3B7803-64EF-1143-AB45-717C1BAC4028}" type="parTrans" cxnId="{DF7D3ACC-8DDA-8F46-B005-6FCC0E31D0DA}">
      <dgm:prSet/>
      <dgm:spPr/>
      <dgm:t>
        <a:bodyPr/>
        <a:lstStyle/>
        <a:p>
          <a:endParaRPr lang="en-US"/>
        </a:p>
      </dgm:t>
    </dgm:pt>
    <dgm:pt modelId="{C1BD26A2-A730-3C40-9DDA-30742764D1C2}" type="sibTrans" cxnId="{DF7D3ACC-8DDA-8F46-B005-6FCC0E31D0DA}">
      <dgm:prSet/>
      <dgm:spPr/>
      <dgm:t>
        <a:bodyPr/>
        <a:lstStyle/>
        <a:p>
          <a:endParaRPr lang="en-US"/>
        </a:p>
      </dgm:t>
    </dgm:pt>
    <dgm:pt modelId="{A2C0F9CE-EA9C-9942-99FF-5E3866B6F93A}">
      <dgm:prSet/>
      <dgm:spPr/>
      <dgm:t>
        <a:bodyPr/>
        <a:lstStyle/>
        <a:p>
          <a:r>
            <a:rPr lang="en-US" dirty="0"/>
            <a:t>Health Care Workforce Issues – Staffing</a:t>
          </a:r>
        </a:p>
      </dgm:t>
    </dgm:pt>
    <dgm:pt modelId="{552BC899-1553-F841-91D8-F8D001B11157}" type="parTrans" cxnId="{93E5A77A-5178-3840-A5C1-096CFD8E9268}">
      <dgm:prSet/>
      <dgm:spPr/>
      <dgm:t>
        <a:bodyPr/>
        <a:lstStyle/>
        <a:p>
          <a:endParaRPr lang="en-US"/>
        </a:p>
      </dgm:t>
    </dgm:pt>
    <dgm:pt modelId="{D524FC6D-7EEB-E842-8362-712C42FF0DCD}" type="sibTrans" cxnId="{93E5A77A-5178-3840-A5C1-096CFD8E9268}">
      <dgm:prSet/>
      <dgm:spPr/>
      <dgm:t>
        <a:bodyPr/>
        <a:lstStyle/>
        <a:p>
          <a:endParaRPr lang="en-US"/>
        </a:p>
      </dgm:t>
    </dgm:pt>
    <dgm:pt modelId="{043680D4-BDA4-5740-A849-1083B9FF059D}">
      <dgm:prSet/>
      <dgm:spPr/>
      <dgm:t>
        <a:bodyPr/>
        <a:lstStyle/>
        <a:p>
          <a:r>
            <a:rPr lang="en-US" dirty="0"/>
            <a:t>Behavioral /Mental Health Expansion</a:t>
          </a:r>
        </a:p>
      </dgm:t>
    </dgm:pt>
    <dgm:pt modelId="{8A45481B-28DB-DF49-8C59-3CEAB9253B3B}" type="parTrans" cxnId="{CA4BCEFB-122F-D543-BDC6-2B8B2C3588B8}">
      <dgm:prSet/>
      <dgm:spPr/>
      <dgm:t>
        <a:bodyPr/>
        <a:lstStyle/>
        <a:p>
          <a:endParaRPr lang="en-US"/>
        </a:p>
      </dgm:t>
    </dgm:pt>
    <dgm:pt modelId="{ACAA0B1D-D63E-F648-9AFC-BCB55479F69E}" type="sibTrans" cxnId="{CA4BCEFB-122F-D543-BDC6-2B8B2C3588B8}">
      <dgm:prSet/>
      <dgm:spPr/>
      <dgm:t>
        <a:bodyPr/>
        <a:lstStyle/>
        <a:p>
          <a:endParaRPr lang="en-US"/>
        </a:p>
      </dgm:t>
    </dgm:pt>
    <dgm:pt modelId="{18356548-95C5-3340-ABE7-B9F40B1952F6}">
      <dgm:prSet/>
      <dgm:spPr/>
      <dgm:t>
        <a:bodyPr/>
        <a:lstStyle/>
        <a:p>
          <a:r>
            <a:rPr lang="en-US" dirty="0"/>
            <a:t>Physician Payment Cuts/Beneficiary Coverage</a:t>
          </a:r>
        </a:p>
      </dgm:t>
    </dgm:pt>
    <dgm:pt modelId="{82516AC5-4BA6-4F46-89EC-12AAFF25932C}" type="parTrans" cxnId="{91DB56A6-82FD-0F48-A019-43A55C153E62}">
      <dgm:prSet/>
      <dgm:spPr/>
      <dgm:t>
        <a:bodyPr/>
        <a:lstStyle/>
        <a:p>
          <a:endParaRPr lang="en-US"/>
        </a:p>
      </dgm:t>
    </dgm:pt>
    <dgm:pt modelId="{F3E62FB8-F928-C043-8535-50A36C2C3B04}" type="sibTrans" cxnId="{91DB56A6-82FD-0F48-A019-43A55C153E62}">
      <dgm:prSet/>
      <dgm:spPr/>
      <dgm:t>
        <a:bodyPr/>
        <a:lstStyle/>
        <a:p>
          <a:endParaRPr lang="en-US"/>
        </a:p>
      </dgm:t>
    </dgm:pt>
    <dgm:pt modelId="{FBD29EDE-C042-084A-8DF3-9DA106798718}" type="pres">
      <dgm:prSet presAssocID="{42B939A7-495D-654C-9305-A7D58CF2B4A9}" presName="linear" presStyleCnt="0">
        <dgm:presLayoutVars>
          <dgm:animLvl val="lvl"/>
          <dgm:resizeHandles val="exact"/>
        </dgm:presLayoutVars>
      </dgm:prSet>
      <dgm:spPr/>
    </dgm:pt>
    <dgm:pt modelId="{2491EF50-086F-9843-B91B-C7E07DBE1547}" type="pres">
      <dgm:prSet presAssocID="{FB3D8C31-376A-5A45-A4D2-4ABBB0449ABF}" presName="parentText" presStyleLbl="node1" presStyleIdx="0" presStyleCnt="5">
        <dgm:presLayoutVars>
          <dgm:chMax val="0"/>
          <dgm:bulletEnabled val="1"/>
        </dgm:presLayoutVars>
      </dgm:prSet>
      <dgm:spPr/>
    </dgm:pt>
    <dgm:pt modelId="{08E7CBD4-A06E-C349-A0D8-A220D0D76B2E}" type="pres">
      <dgm:prSet presAssocID="{73F5BCFB-9736-E147-B1E6-3BEF67D51E0E}" presName="spacer" presStyleCnt="0"/>
      <dgm:spPr/>
    </dgm:pt>
    <dgm:pt modelId="{8997223D-7E8C-AB4B-8E4F-D62DB0CDFBB7}" type="pres">
      <dgm:prSet presAssocID="{3C946E4A-9B24-E844-8C96-7CC2409F6A65}" presName="parentText" presStyleLbl="node1" presStyleIdx="1" presStyleCnt="5">
        <dgm:presLayoutVars>
          <dgm:chMax val="0"/>
          <dgm:bulletEnabled val="1"/>
        </dgm:presLayoutVars>
      </dgm:prSet>
      <dgm:spPr/>
    </dgm:pt>
    <dgm:pt modelId="{68DD273E-0182-EA4E-925B-F6EF3867A507}" type="pres">
      <dgm:prSet presAssocID="{C1BD26A2-A730-3C40-9DDA-30742764D1C2}" presName="spacer" presStyleCnt="0"/>
      <dgm:spPr/>
    </dgm:pt>
    <dgm:pt modelId="{EE4AFDE4-721F-D747-84B8-EBE03BC6B6A7}" type="pres">
      <dgm:prSet presAssocID="{A2C0F9CE-EA9C-9942-99FF-5E3866B6F93A}" presName="parentText" presStyleLbl="node1" presStyleIdx="2" presStyleCnt="5">
        <dgm:presLayoutVars>
          <dgm:chMax val="0"/>
          <dgm:bulletEnabled val="1"/>
        </dgm:presLayoutVars>
      </dgm:prSet>
      <dgm:spPr/>
    </dgm:pt>
    <dgm:pt modelId="{C98559E6-B78A-5044-B217-A00A543DFC18}" type="pres">
      <dgm:prSet presAssocID="{D524FC6D-7EEB-E842-8362-712C42FF0DCD}" presName="spacer" presStyleCnt="0"/>
      <dgm:spPr/>
    </dgm:pt>
    <dgm:pt modelId="{D4AF5B69-D982-EA4F-9BC7-2CD997214185}" type="pres">
      <dgm:prSet presAssocID="{043680D4-BDA4-5740-A849-1083B9FF059D}" presName="parentText" presStyleLbl="node1" presStyleIdx="3" presStyleCnt="5">
        <dgm:presLayoutVars>
          <dgm:chMax val="0"/>
          <dgm:bulletEnabled val="1"/>
        </dgm:presLayoutVars>
      </dgm:prSet>
      <dgm:spPr/>
    </dgm:pt>
    <dgm:pt modelId="{12C0414F-6A5B-D640-BA3D-D02BED54AD6E}" type="pres">
      <dgm:prSet presAssocID="{ACAA0B1D-D63E-F648-9AFC-BCB55479F69E}" presName="spacer" presStyleCnt="0"/>
      <dgm:spPr/>
    </dgm:pt>
    <dgm:pt modelId="{6A91E3C5-50C9-B343-B2E7-DC09B6967113}" type="pres">
      <dgm:prSet presAssocID="{18356548-95C5-3340-ABE7-B9F40B1952F6}" presName="parentText" presStyleLbl="node1" presStyleIdx="4" presStyleCnt="5">
        <dgm:presLayoutVars>
          <dgm:chMax val="0"/>
          <dgm:bulletEnabled val="1"/>
        </dgm:presLayoutVars>
      </dgm:prSet>
      <dgm:spPr/>
    </dgm:pt>
  </dgm:ptLst>
  <dgm:cxnLst>
    <dgm:cxn modelId="{C786F528-0AD3-9244-8C06-CA68359BEEBD}" type="presOf" srcId="{3C946E4A-9B24-E844-8C96-7CC2409F6A65}" destId="{8997223D-7E8C-AB4B-8E4F-D62DB0CDFBB7}" srcOrd="0" destOrd="0" presId="urn:microsoft.com/office/officeart/2005/8/layout/vList2"/>
    <dgm:cxn modelId="{37521A29-E6C2-364B-93FA-C8A645384E92}" srcId="{42B939A7-495D-654C-9305-A7D58CF2B4A9}" destId="{FB3D8C31-376A-5A45-A4D2-4ABBB0449ABF}" srcOrd="0" destOrd="0" parTransId="{60306272-0346-A743-89D6-5BC6E7EF9C60}" sibTransId="{73F5BCFB-9736-E147-B1E6-3BEF67D51E0E}"/>
    <dgm:cxn modelId="{93E5A77A-5178-3840-A5C1-096CFD8E9268}" srcId="{42B939A7-495D-654C-9305-A7D58CF2B4A9}" destId="{A2C0F9CE-EA9C-9942-99FF-5E3866B6F93A}" srcOrd="2" destOrd="0" parTransId="{552BC899-1553-F841-91D8-F8D001B11157}" sibTransId="{D524FC6D-7EEB-E842-8362-712C42FF0DCD}"/>
    <dgm:cxn modelId="{4FABE488-3A2A-6C41-8144-E16C05B4F5F4}" type="presOf" srcId="{18356548-95C5-3340-ABE7-B9F40B1952F6}" destId="{6A91E3C5-50C9-B343-B2E7-DC09B6967113}" srcOrd="0" destOrd="0" presId="urn:microsoft.com/office/officeart/2005/8/layout/vList2"/>
    <dgm:cxn modelId="{F68A559E-E865-6542-9B2D-3E853825C816}" type="presOf" srcId="{043680D4-BDA4-5740-A849-1083B9FF059D}" destId="{D4AF5B69-D982-EA4F-9BC7-2CD997214185}" srcOrd="0" destOrd="0" presId="urn:microsoft.com/office/officeart/2005/8/layout/vList2"/>
    <dgm:cxn modelId="{8F8AD89F-9796-1E45-9452-BB0457CA30D1}" type="presOf" srcId="{42B939A7-495D-654C-9305-A7D58CF2B4A9}" destId="{FBD29EDE-C042-084A-8DF3-9DA106798718}" srcOrd="0" destOrd="0" presId="urn:microsoft.com/office/officeart/2005/8/layout/vList2"/>
    <dgm:cxn modelId="{91DB56A6-82FD-0F48-A019-43A55C153E62}" srcId="{42B939A7-495D-654C-9305-A7D58CF2B4A9}" destId="{18356548-95C5-3340-ABE7-B9F40B1952F6}" srcOrd="4" destOrd="0" parTransId="{82516AC5-4BA6-4F46-89EC-12AAFF25932C}" sibTransId="{F3E62FB8-F928-C043-8535-50A36C2C3B04}"/>
    <dgm:cxn modelId="{DF7D3ACC-8DDA-8F46-B005-6FCC0E31D0DA}" srcId="{42B939A7-495D-654C-9305-A7D58CF2B4A9}" destId="{3C946E4A-9B24-E844-8C96-7CC2409F6A65}" srcOrd="1" destOrd="0" parTransId="{9A3B7803-64EF-1143-AB45-717C1BAC4028}" sibTransId="{C1BD26A2-A730-3C40-9DDA-30742764D1C2}"/>
    <dgm:cxn modelId="{6EF8D7CF-BE9D-0942-A9EF-F8853FB4F86B}" type="presOf" srcId="{A2C0F9CE-EA9C-9942-99FF-5E3866B6F93A}" destId="{EE4AFDE4-721F-D747-84B8-EBE03BC6B6A7}" srcOrd="0" destOrd="0" presId="urn:microsoft.com/office/officeart/2005/8/layout/vList2"/>
    <dgm:cxn modelId="{EAECA3E3-2301-9748-BB77-F64B7404EED0}" type="presOf" srcId="{FB3D8C31-376A-5A45-A4D2-4ABBB0449ABF}" destId="{2491EF50-086F-9843-B91B-C7E07DBE1547}" srcOrd="0" destOrd="0" presId="urn:microsoft.com/office/officeart/2005/8/layout/vList2"/>
    <dgm:cxn modelId="{CA4BCEFB-122F-D543-BDC6-2B8B2C3588B8}" srcId="{42B939A7-495D-654C-9305-A7D58CF2B4A9}" destId="{043680D4-BDA4-5740-A849-1083B9FF059D}" srcOrd="3" destOrd="0" parTransId="{8A45481B-28DB-DF49-8C59-3CEAB9253B3B}" sibTransId="{ACAA0B1D-D63E-F648-9AFC-BCB55479F69E}"/>
    <dgm:cxn modelId="{1B116F6B-6CF8-9D4F-8967-4130F2A0E057}" type="presParOf" srcId="{FBD29EDE-C042-084A-8DF3-9DA106798718}" destId="{2491EF50-086F-9843-B91B-C7E07DBE1547}" srcOrd="0" destOrd="0" presId="urn:microsoft.com/office/officeart/2005/8/layout/vList2"/>
    <dgm:cxn modelId="{2E2C613A-4B0C-524A-A92F-5A5E51E3387D}" type="presParOf" srcId="{FBD29EDE-C042-084A-8DF3-9DA106798718}" destId="{08E7CBD4-A06E-C349-A0D8-A220D0D76B2E}" srcOrd="1" destOrd="0" presId="urn:microsoft.com/office/officeart/2005/8/layout/vList2"/>
    <dgm:cxn modelId="{E39084E3-3039-2840-9B57-0CD4D24D5C6A}" type="presParOf" srcId="{FBD29EDE-C042-084A-8DF3-9DA106798718}" destId="{8997223D-7E8C-AB4B-8E4F-D62DB0CDFBB7}" srcOrd="2" destOrd="0" presId="urn:microsoft.com/office/officeart/2005/8/layout/vList2"/>
    <dgm:cxn modelId="{81492506-3419-8A4E-9CC1-9D32183D49C7}" type="presParOf" srcId="{FBD29EDE-C042-084A-8DF3-9DA106798718}" destId="{68DD273E-0182-EA4E-925B-F6EF3867A507}" srcOrd="3" destOrd="0" presId="urn:microsoft.com/office/officeart/2005/8/layout/vList2"/>
    <dgm:cxn modelId="{ECF0C493-29DB-3742-AD7B-B462598F2E18}" type="presParOf" srcId="{FBD29EDE-C042-084A-8DF3-9DA106798718}" destId="{EE4AFDE4-721F-D747-84B8-EBE03BC6B6A7}" srcOrd="4" destOrd="0" presId="urn:microsoft.com/office/officeart/2005/8/layout/vList2"/>
    <dgm:cxn modelId="{B8A9D644-C4D2-524D-B3D3-639326B29594}" type="presParOf" srcId="{FBD29EDE-C042-084A-8DF3-9DA106798718}" destId="{C98559E6-B78A-5044-B217-A00A543DFC18}" srcOrd="5" destOrd="0" presId="urn:microsoft.com/office/officeart/2005/8/layout/vList2"/>
    <dgm:cxn modelId="{19DA1924-8320-EF49-A982-1768B600EBE8}" type="presParOf" srcId="{FBD29EDE-C042-084A-8DF3-9DA106798718}" destId="{D4AF5B69-D982-EA4F-9BC7-2CD997214185}" srcOrd="6" destOrd="0" presId="urn:microsoft.com/office/officeart/2005/8/layout/vList2"/>
    <dgm:cxn modelId="{0E66DA2F-D347-2A43-BF58-278291811AAF}" type="presParOf" srcId="{FBD29EDE-C042-084A-8DF3-9DA106798718}" destId="{12C0414F-6A5B-D640-BA3D-D02BED54AD6E}" srcOrd="7" destOrd="0" presId="urn:microsoft.com/office/officeart/2005/8/layout/vList2"/>
    <dgm:cxn modelId="{1F126B1E-DF1C-DE4C-8A27-E746929B7B84}" type="presParOf" srcId="{FBD29EDE-C042-084A-8DF3-9DA106798718}" destId="{6A91E3C5-50C9-B343-B2E7-DC09B6967113}"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3711C457-F6A9-4C9C-825A-E0A548194C1F}" type="doc">
      <dgm:prSet loTypeId="urn:microsoft.com/office/officeart/2016/7/layout/VerticalSolidActionList" loCatId="List" qsTypeId="urn:microsoft.com/office/officeart/2005/8/quickstyle/simple1" qsCatId="simple" csTypeId="urn:microsoft.com/office/officeart/2005/8/colors/colorful1" csCatId="colorful"/>
      <dgm:spPr/>
      <dgm:t>
        <a:bodyPr/>
        <a:lstStyle/>
        <a:p>
          <a:endParaRPr lang="en-US"/>
        </a:p>
      </dgm:t>
    </dgm:pt>
    <dgm:pt modelId="{F18FA1F5-CE98-4FE7-B208-C0B292B49C82}">
      <dgm:prSet/>
      <dgm:spPr/>
      <dgm:t>
        <a:bodyPr/>
        <a:lstStyle/>
        <a:p>
          <a:r>
            <a:rPr lang="en-US" dirty="0"/>
            <a:t>Fight</a:t>
          </a:r>
        </a:p>
      </dgm:t>
    </dgm:pt>
    <dgm:pt modelId="{B574D2B5-C69F-4713-85EF-7BC5FE1EA920}" type="parTrans" cxnId="{0C3E5A8F-5329-40FC-A8A5-2A2628E5B8FB}">
      <dgm:prSet/>
      <dgm:spPr/>
      <dgm:t>
        <a:bodyPr/>
        <a:lstStyle/>
        <a:p>
          <a:endParaRPr lang="en-US"/>
        </a:p>
      </dgm:t>
    </dgm:pt>
    <dgm:pt modelId="{0779E96A-FE35-4670-9077-B12FF24D7BB7}" type="sibTrans" cxnId="{0C3E5A8F-5329-40FC-A8A5-2A2628E5B8FB}">
      <dgm:prSet/>
      <dgm:spPr/>
      <dgm:t>
        <a:bodyPr/>
        <a:lstStyle/>
        <a:p>
          <a:endParaRPr lang="en-US"/>
        </a:p>
      </dgm:t>
    </dgm:pt>
    <dgm:pt modelId="{3D482AE6-CD21-4D30-AD80-A7AADDD8F374}">
      <dgm:prSet/>
      <dgm:spPr/>
      <dgm:t>
        <a:bodyPr/>
        <a:lstStyle/>
        <a:p>
          <a:r>
            <a:rPr lang="en-US" dirty="0"/>
            <a:t>Fight fraud, waste, and abuse </a:t>
          </a:r>
        </a:p>
      </dgm:t>
    </dgm:pt>
    <dgm:pt modelId="{4E00CD36-6D39-4B25-893E-813F4CD89891}" type="parTrans" cxnId="{A5DD592D-B1E5-46FF-B66B-7227128E23C4}">
      <dgm:prSet/>
      <dgm:spPr/>
      <dgm:t>
        <a:bodyPr/>
        <a:lstStyle/>
        <a:p>
          <a:endParaRPr lang="en-US"/>
        </a:p>
      </dgm:t>
    </dgm:pt>
    <dgm:pt modelId="{C919945F-A5E6-4651-9EB3-A6FE2AEFE782}" type="sibTrans" cxnId="{A5DD592D-B1E5-46FF-B66B-7227128E23C4}">
      <dgm:prSet/>
      <dgm:spPr/>
      <dgm:t>
        <a:bodyPr/>
        <a:lstStyle/>
        <a:p>
          <a:endParaRPr lang="en-US"/>
        </a:p>
      </dgm:t>
    </dgm:pt>
    <dgm:pt modelId="{A04AEFA2-D2CF-4280-9124-9F409938D040}">
      <dgm:prSet/>
      <dgm:spPr/>
      <dgm:t>
        <a:bodyPr/>
        <a:lstStyle/>
        <a:p>
          <a:r>
            <a:rPr lang="en-US" dirty="0"/>
            <a:t>Promote</a:t>
          </a:r>
        </a:p>
      </dgm:t>
    </dgm:pt>
    <dgm:pt modelId="{12C2C53A-F7F9-4873-9E57-75811AF897C2}" type="parTrans" cxnId="{B3FE7960-67CB-4F23-BA36-46BC9A85E936}">
      <dgm:prSet/>
      <dgm:spPr/>
      <dgm:t>
        <a:bodyPr/>
        <a:lstStyle/>
        <a:p>
          <a:endParaRPr lang="en-US"/>
        </a:p>
      </dgm:t>
    </dgm:pt>
    <dgm:pt modelId="{988408AB-D08B-490F-9C35-AB1C2A1EE446}" type="sibTrans" cxnId="{B3FE7960-67CB-4F23-BA36-46BC9A85E936}">
      <dgm:prSet/>
      <dgm:spPr/>
      <dgm:t>
        <a:bodyPr/>
        <a:lstStyle/>
        <a:p>
          <a:endParaRPr lang="en-US"/>
        </a:p>
      </dgm:t>
    </dgm:pt>
    <dgm:pt modelId="{E4DD7306-A830-4DCA-8BCD-61A8B7C3A3E9}">
      <dgm:prSet/>
      <dgm:spPr/>
      <dgm:t>
        <a:bodyPr/>
        <a:lstStyle/>
        <a:p>
          <a:r>
            <a:rPr lang="en-US" dirty="0"/>
            <a:t>Promote quality, safety, and value in HHS programs </a:t>
          </a:r>
        </a:p>
      </dgm:t>
    </dgm:pt>
    <dgm:pt modelId="{8E964D53-6106-4CEE-943F-197219260309}" type="parTrans" cxnId="{F96DAC9D-D9B0-4BFC-8EE2-5283A286F0D8}">
      <dgm:prSet/>
      <dgm:spPr/>
      <dgm:t>
        <a:bodyPr/>
        <a:lstStyle/>
        <a:p>
          <a:endParaRPr lang="en-US"/>
        </a:p>
      </dgm:t>
    </dgm:pt>
    <dgm:pt modelId="{3149419E-F516-42AA-B007-F48CC76500C7}" type="sibTrans" cxnId="{F96DAC9D-D9B0-4BFC-8EE2-5283A286F0D8}">
      <dgm:prSet/>
      <dgm:spPr/>
      <dgm:t>
        <a:bodyPr/>
        <a:lstStyle/>
        <a:p>
          <a:endParaRPr lang="en-US"/>
        </a:p>
      </dgm:t>
    </dgm:pt>
    <dgm:pt modelId="{76246C0F-DA1C-4081-8A85-6B86629BDEAB}">
      <dgm:prSet/>
      <dgm:spPr/>
      <dgm:t>
        <a:bodyPr/>
        <a:lstStyle/>
        <a:p>
          <a:r>
            <a:rPr lang="en-US" dirty="0"/>
            <a:t>Protect</a:t>
          </a:r>
        </a:p>
      </dgm:t>
    </dgm:pt>
    <dgm:pt modelId="{2F62438D-FFDC-46C3-A8D4-8A1C841BFA29}" type="parTrans" cxnId="{B73BEBA1-7C51-479A-B34F-B6686CD60055}">
      <dgm:prSet/>
      <dgm:spPr/>
      <dgm:t>
        <a:bodyPr/>
        <a:lstStyle/>
        <a:p>
          <a:endParaRPr lang="en-US"/>
        </a:p>
      </dgm:t>
    </dgm:pt>
    <dgm:pt modelId="{8FA7325E-7AB2-429A-B99E-6DDB97D03878}" type="sibTrans" cxnId="{B73BEBA1-7C51-479A-B34F-B6686CD60055}">
      <dgm:prSet/>
      <dgm:spPr/>
      <dgm:t>
        <a:bodyPr/>
        <a:lstStyle/>
        <a:p>
          <a:endParaRPr lang="en-US"/>
        </a:p>
      </dgm:t>
    </dgm:pt>
    <dgm:pt modelId="{BB007775-755B-4C3D-9281-E9FAC75BE660}">
      <dgm:prSet/>
      <dgm:spPr/>
      <dgm:t>
        <a:bodyPr/>
        <a:lstStyle/>
        <a:p>
          <a:r>
            <a:rPr lang="en-US" dirty="0"/>
            <a:t>Protect HHS beneficiaries </a:t>
          </a:r>
        </a:p>
      </dgm:t>
    </dgm:pt>
    <dgm:pt modelId="{67398E46-F21D-4C6D-BEC6-BEEB231AC4AE}" type="parTrans" cxnId="{171BBD6C-571B-428F-A49E-34FC49D54ADD}">
      <dgm:prSet/>
      <dgm:spPr/>
      <dgm:t>
        <a:bodyPr/>
        <a:lstStyle/>
        <a:p>
          <a:endParaRPr lang="en-US"/>
        </a:p>
      </dgm:t>
    </dgm:pt>
    <dgm:pt modelId="{81AFF734-C3CC-4858-B998-1286EE2E969C}" type="sibTrans" cxnId="{171BBD6C-571B-428F-A49E-34FC49D54ADD}">
      <dgm:prSet/>
      <dgm:spPr/>
      <dgm:t>
        <a:bodyPr/>
        <a:lstStyle/>
        <a:p>
          <a:endParaRPr lang="en-US"/>
        </a:p>
      </dgm:t>
    </dgm:pt>
    <dgm:pt modelId="{06D95E29-594C-4868-80E2-637BF7F83047}">
      <dgm:prSet/>
      <dgm:spPr/>
      <dgm:t>
        <a:bodyPr/>
        <a:lstStyle/>
        <a:p>
          <a:r>
            <a:rPr lang="en-US" dirty="0"/>
            <a:t>Advance</a:t>
          </a:r>
        </a:p>
      </dgm:t>
    </dgm:pt>
    <dgm:pt modelId="{80A88F26-943A-4667-8438-F7F4B1E388A8}" type="parTrans" cxnId="{9CFD7A87-0500-4907-9778-1D9B3BDF1942}">
      <dgm:prSet/>
      <dgm:spPr/>
      <dgm:t>
        <a:bodyPr/>
        <a:lstStyle/>
        <a:p>
          <a:endParaRPr lang="en-US"/>
        </a:p>
      </dgm:t>
    </dgm:pt>
    <dgm:pt modelId="{569F26F6-4DF7-429C-82F4-8996C79B56A3}" type="sibTrans" cxnId="{9CFD7A87-0500-4907-9778-1D9B3BDF1942}">
      <dgm:prSet/>
      <dgm:spPr/>
      <dgm:t>
        <a:bodyPr/>
        <a:lstStyle/>
        <a:p>
          <a:endParaRPr lang="en-US"/>
        </a:p>
      </dgm:t>
    </dgm:pt>
    <dgm:pt modelId="{AA2EE908-B65A-4F52-B8E8-4779281DB43A}">
      <dgm:prSet/>
      <dgm:spPr/>
      <dgm:t>
        <a:bodyPr/>
        <a:lstStyle/>
        <a:p>
          <a:r>
            <a:rPr lang="en-US" dirty="0"/>
            <a:t>Advance excellence and innovation</a:t>
          </a:r>
        </a:p>
      </dgm:t>
    </dgm:pt>
    <dgm:pt modelId="{C3FC8960-D4BA-46F3-851A-C72727E22F66}" type="parTrans" cxnId="{11210D61-8495-496C-8FE2-85042663A287}">
      <dgm:prSet/>
      <dgm:spPr/>
      <dgm:t>
        <a:bodyPr/>
        <a:lstStyle/>
        <a:p>
          <a:endParaRPr lang="en-US"/>
        </a:p>
      </dgm:t>
    </dgm:pt>
    <dgm:pt modelId="{8FCA5F37-4E34-43A4-B43D-CAF6763B1509}" type="sibTrans" cxnId="{11210D61-8495-496C-8FE2-85042663A287}">
      <dgm:prSet/>
      <dgm:spPr/>
      <dgm:t>
        <a:bodyPr/>
        <a:lstStyle/>
        <a:p>
          <a:endParaRPr lang="en-US"/>
        </a:p>
      </dgm:t>
    </dgm:pt>
    <dgm:pt modelId="{34107D83-CA49-3E4A-AABB-83928959D79A}" type="pres">
      <dgm:prSet presAssocID="{3711C457-F6A9-4C9C-825A-E0A548194C1F}" presName="Name0" presStyleCnt="0">
        <dgm:presLayoutVars>
          <dgm:dir/>
          <dgm:animLvl val="lvl"/>
          <dgm:resizeHandles val="exact"/>
        </dgm:presLayoutVars>
      </dgm:prSet>
      <dgm:spPr/>
    </dgm:pt>
    <dgm:pt modelId="{35DABFD9-35C4-3B40-9518-A5CDEB40746B}" type="pres">
      <dgm:prSet presAssocID="{F18FA1F5-CE98-4FE7-B208-C0B292B49C82}" presName="linNode" presStyleCnt="0"/>
      <dgm:spPr/>
    </dgm:pt>
    <dgm:pt modelId="{000E95FD-CA22-9647-9C4D-57C8B15B635D}" type="pres">
      <dgm:prSet presAssocID="{F18FA1F5-CE98-4FE7-B208-C0B292B49C82}" presName="parentText" presStyleLbl="alignNode1" presStyleIdx="0" presStyleCnt="4">
        <dgm:presLayoutVars>
          <dgm:chMax val="1"/>
          <dgm:bulletEnabled/>
        </dgm:presLayoutVars>
      </dgm:prSet>
      <dgm:spPr/>
    </dgm:pt>
    <dgm:pt modelId="{E80BCF97-6A71-574D-971A-FC4CD301CAA8}" type="pres">
      <dgm:prSet presAssocID="{F18FA1F5-CE98-4FE7-B208-C0B292B49C82}" presName="descendantText" presStyleLbl="alignAccFollowNode1" presStyleIdx="0" presStyleCnt="4">
        <dgm:presLayoutVars>
          <dgm:bulletEnabled/>
        </dgm:presLayoutVars>
      </dgm:prSet>
      <dgm:spPr/>
    </dgm:pt>
    <dgm:pt modelId="{7B525DF9-2887-B944-98E9-0F4E380B727E}" type="pres">
      <dgm:prSet presAssocID="{0779E96A-FE35-4670-9077-B12FF24D7BB7}" presName="sp" presStyleCnt="0"/>
      <dgm:spPr/>
    </dgm:pt>
    <dgm:pt modelId="{149335B6-CF86-E64D-A3C8-FD2640051E11}" type="pres">
      <dgm:prSet presAssocID="{A04AEFA2-D2CF-4280-9124-9F409938D040}" presName="linNode" presStyleCnt="0"/>
      <dgm:spPr/>
    </dgm:pt>
    <dgm:pt modelId="{62423AEA-2699-7442-AE1D-AA4B376CD8A2}" type="pres">
      <dgm:prSet presAssocID="{A04AEFA2-D2CF-4280-9124-9F409938D040}" presName="parentText" presStyleLbl="alignNode1" presStyleIdx="1" presStyleCnt="4">
        <dgm:presLayoutVars>
          <dgm:chMax val="1"/>
          <dgm:bulletEnabled/>
        </dgm:presLayoutVars>
      </dgm:prSet>
      <dgm:spPr/>
    </dgm:pt>
    <dgm:pt modelId="{4216B1E1-DC3A-D74D-9B7B-084E0363F069}" type="pres">
      <dgm:prSet presAssocID="{A04AEFA2-D2CF-4280-9124-9F409938D040}" presName="descendantText" presStyleLbl="alignAccFollowNode1" presStyleIdx="1" presStyleCnt="4">
        <dgm:presLayoutVars>
          <dgm:bulletEnabled/>
        </dgm:presLayoutVars>
      </dgm:prSet>
      <dgm:spPr/>
    </dgm:pt>
    <dgm:pt modelId="{9BC669B4-F1AE-6445-BADF-D59111AF955C}" type="pres">
      <dgm:prSet presAssocID="{988408AB-D08B-490F-9C35-AB1C2A1EE446}" presName="sp" presStyleCnt="0"/>
      <dgm:spPr/>
    </dgm:pt>
    <dgm:pt modelId="{D94F65F8-7BD3-7D4B-A376-8DE62EAFA09F}" type="pres">
      <dgm:prSet presAssocID="{76246C0F-DA1C-4081-8A85-6B86629BDEAB}" presName="linNode" presStyleCnt="0"/>
      <dgm:spPr/>
    </dgm:pt>
    <dgm:pt modelId="{003CEAFB-3317-E64F-A975-81062F47C907}" type="pres">
      <dgm:prSet presAssocID="{76246C0F-DA1C-4081-8A85-6B86629BDEAB}" presName="parentText" presStyleLbl="alignNode1" presStyleIdx="2" presStyleCnt="4">
        <dgm:presLayoutVars>
          <dgm:chMax val="1"/>
          <dgm:bulletEnabled/>
        </dgm:presLayoutVars>
      </dgm:prSet>
      <dgm:spPr/>
    </dgm:pt>
    <dgm:pt modelId="{A561290D-7185-E84D-AB66-CE0879E2BCF9}" type="pres">
      <dgm:prSet presAssocID="{76246C0F-DA1C-4081-8A85-6B86629BDEAB}" presName="descendantText" presStyleLbl="alignAccFollowNode1" presStyleIdx="2" presStyleCnt="4">
        <dgm:presLayoutVars>
          <dgm:bulletEnabled/>
        </dgm:presLayoutVars>
      </dgm:prSet>
      <dgm:spPr/>
    </dgm:pt>
    <dgm:pt modelId="{34260E63-6108-0343-B269-68CFA45F6370}" type="pres">
      <dgm:prSet presAssocID="{8FA7325E-7AB2-429A-B99E-6DDB97D03878}" presName="sp" presStyleCnt="0"/>
      <dgm:spPr/>
    </dgm:pt>
    <dgm:pt modelId="{9701648A-66E5-CD41-A9C8-BB416940DA7C}" type="pres">
      <dgm:prSet presAssocID="{06D95E29-594C-4868-80E2-637BF7F83047}" presName="linNode" presStyleCnt="0"/>
      <dgm:spPr/>
    </dgm:pt>
    <dgm:pt modelId="{10AC4E98-D6AC-354F-AFD5-9EA69A859C0E}" type="pres">
      <dgm:prSet presAssocID="{06D95E29-594C-4868-80E2-637BF7F83047}" presName="parentText" presStyleLbl="alignNode1" presStyleIdx="3" presStyleCnt="4">
        <dgm:presLayoutVars>
          <dgm:chMax val="1"/>
          <dgm:bulletEnabled/>
        </dgm:presLayoutVars>
      </dgm:prSet>
      <dgm:spPr/>
    </dgm:pt>
    <dgm:pt modelId="{9EF33683-878A-C44D-A194-D7991EEC7905}" type="pres">
      <dgm:prSet presAssocID="{06D95E29-594C-4868-80E2-637BF7F83047}" presName="descendantText" presStyleLbl="alignAccFollowNode1" presStyleIdx="3" presStyleCnt="4">
        <dgm:presLayoutVars>
          <dgm:bulletEnabled/>
        </dgm:presLayoutVars>
      </dgm:prSet>
      <dgm:spPr/>
    </dgm:pt>
  </dgm:ptLst>
  <dgm:cxnLst>
    <dgm:cxn modelId="{5963160D-E3FF-6E42-BC5C-098BDDFBBEE8}" type="presOf" srcId="{76246C0F-DA1C-4081-8A85-6B86629BDEAB}" destId="{003CEAFB-3317-E64F-A975-81062F47C907}" srcOrd="0" destOrd="0" presId="urn:microsoft.com/office/officeart/2016/7/layout/VerticalSolidActionList"/>
    <dgm:cxn modelId="{A5DD592D-B1E5-46FF-B66B-7227128E23C4}" srcId="{F18FA1F5-CE98-4FE7-B208-C0B292B49C82}" destId="{3D482AE6-CD21-4D30-AD80-A7AADDD8F374}" srcOrd="0" destOrd="0" parTransId="{4E00CD36-6D39-4B25-893E-813F4CD89891}" sibTransId="{C919945F-A5E6-4651-9EB3-A6FE2AEFE782}"/>
    <dgm:cxn modelId="{B3FE7960-67CB-4F23-BA36-46BC9A85E936}" srcId="{3711C457-F6A9-4C9C-825A-E0A548194C1F}" destId="{A04AEFA2-D2CF-4280-9124-9F409938D040}" srcOrd="1" destOrd="0" parTransId="{12C2C53A-F7F9-4873-9E57-75811AF897C2}" sibTransId="{988408AB-D08B-490F-9C35-AB1C2A1EE446}"/>
    <dgm:cxn modelId="{11210D61-8495-496C-8FE2-85042663A287}" srcId="{06D95E29-594C-4868-80E2-637BF7F83047}" destId="{AA2EE908-B65A-4F52-B8E8-4779281DB43A}" srcOrd="0" destOrd="0" parTransId="{C3FC8960-D4BA-46F3-851A-C72727E22F66}" sibTransId="{8FCA5F37-4E34-43A4-B43D-CAF6763B1509}"/>
    <dgm:cxn modelId="{09FE6041-69AC-7748-AD1D-C2A406A88651}" type="presOf" srcId="{3711C457-F6A9-4C9C-825A-E0A548194C1F}" destId="{34107D83-CA49-3E4A-AABB-83928959D79A}" srcOrd="0" destOrd="0" presId="urn:microsoft.com/office/officeart/2016/7/layout/VerticalSolidActionList"/>
    <dgm:cxn modelId="{02D7224A-D47A-1A40-ADB5-38B1C40A0A76}" type="presOf" srcId="{F18FA1F5-CE98-4FE7-B208-C0B292B49C82}" destId="{000E95FD-CA22-9647-9C4D-57C8B15B635D}" srcOrd="0" destOrd="0" presId="urn:microsoft.com/office/officeart/2016/7/layout/VerticalSolidActionList"/>
    <dgm:cxn modelId="{171BBD6C-571B-428F-A49E-34FC49D54ADD}" srcId="{76246C0F-DA1C-4081-8A85-6B86629BDEAB}" destId="{BB007775-755B-4C3D-9281-E9FAC75BE660}" srcOrd="0" destOrd="0" parTransId="{67398E46-F21D-4C6D-BEC6-BEEB231AC4AE}" sibTransId="{81AFF734-C3CC-4858-B998-1286EE2E969C}"/>
    <dgm:cxn modelId="{9C2CB74F-1139-364B-8912-1F16B7507187}" type="presOf" srcId="{3D482AE6-CD21-4D30-AD80-A7AADDD8F374}" destId="{E80BCF97-6A71-574D-971A-FC4CD301CAA8}" srcOrd="0" destOrd="0" presId="urn:microsoft.com/office/officeart/2016/7/layout/VerticalSolidActionList"/>
    <dgm:cxn modelId="{18F9887E-E3A6-0346-B818-22FDE07223B4}" type="presOf" srcId="{E4DD7306-A830-4DCA-8BCD-61A8B7C3A3E9}" destId="{4216B1E1-DC3A-D74D-9B7B-084E0363F069}" srcOrd="0" destOrd="0" presId="urn:microsoft.com/office/officeart/2016/7/layout/VerticalSolidActionList"/>
    <dgm:cxn modelId="{9CFD7A87-0500-4907-9778-1D9B3BDF1942}" srcId="{3711C457-F6A9-4C9C-825A-E0A548194C1F}" destId="{06D95E29-594C-4868-80E2-637BF7F83047}" srcOrd="3" destOrd="0" parTransId="{80A88F26-943A-4667-8438-F7F4B1E388A8}" sibTransId="{569F26F6-4DF7-429C-82F4-8996C79B56A3}"/>
    <dgm:cxn modelId="{0C3E5A8F-5329-40FC-A8A5-2A2628E5B8FB}" srcId="{3711C457-F6A9-4C9C-825A-E0A548194C1F}" destId="{F18FA1F5-CE98-4FE7-B208-C0B292B49C82}" srcOrd="0" destOrd="0" parTransId="{B574D2B5-C69F-4713-85EF-7BC5FE1EA920}" sibTransId="{0779E96A-FE35-4670-9077-B12FF24D7BB7}"/>
    <dgm:cxn modelId="{F96DAC9D-D9B0-4BFC-8EE2-5283A286F0D8}" srcId="{A04AEFA2-D2CF-4280-9124-9F409938D040}" destId="{E4DD7306-A830-4DCA-8BCD-61A8B7C3A3E9}" srcOrd="0" destOrd="0" parTransId="{8E964D53-6106-4CEE-943F-197219260309}" sibTransId="{3149419E-F516-42AA-B007-F48CC76500C7}"/>
    <dgm:cxn modelId="{B73BEBA1-7C51-479A-B34F-B6686CD60055}" srcId="{3711C457-F6A9-4C9C-825A-E0A548194C1F}" destId="{76246C0F-DA1C-4081-8A85-6B86629BDEAB}" srcOrd="2" destOrd="0" parTransId="{2F62438D-FFDC-46C3-A8D4-8A1C841BFA29}" sibTransId="{8FA7325E-7AB2-429A-B99E-6DDB97D03878}"/>
    <dgm:cxn modelId="{FBE899A6-A03D-EB4E-843E-FFB15214D629}" type="presOf" srcId="{BB007775-755B-4C3D-9281-E9FAC75BE660}" destId="{A561290D-7185-E84D-AB66-CE0879E2BCF9}" srcOrd="0" destOrd="0" presId="urn:microsoft.com/office/officeart/2016/7/layout/VerticalSolidActionList"/>
    <dgm:cxn modelId="{C18CE9AA-B00D-3E40-9B1E-594031D33245}" type="presOf" srcId="{A04AEFA2-D2CF-4280-9124-9F409938D040}" destId="{62423AEA-2699-7442-AE1D-AA4B376CD8A2}" srcOrd="0" destOrd="0" presId="urn:microsoft.com/office/officeart/2016/7/layout/VerticalSolidActionList"/>
    <dgm:cxn modelId="{6F2E5AAD-BAE0-8B45-9204-B037BD11ED8B}" type="presOf" srcId="{AA2EE908-B65A-4F52-B8E8-4779281DB43A}" destId="{9EF33683-878A-C44D-A194-D7991EEC7905}" srcOrd="0" destOrd="0" presId="urn:microsoft.com/office/officeart/2016/7/layout/VerticalSolidActionList"/>
    <dgm:cxn modelId="{AEEE0FC0-3066-FF4C-A22F-B0A4200DB60D}" type="presOf" srcId="{06D95E29-594C-4868-80E2-637BF7F83047}" destId="{10AC4E98-D6AC-354F-AFD5-9EA69A859C0E}" srcOrd="0" destOrd="0" presId="urn:microsoft.com/office/officeart/2016/7/layout/VerticalSolidActionList"/>
    <dgm:cxn modelId="{9B5AC617-4203-7146-A917-9697B7A6896C}" type="presParOf" srcId="{34107D83-CA49-3E4A-AABB-83928959D79A}" destId="{35DABFD9-35C4-3B40-9518-A5CDEB40746B}" srcOrd="0" destOrd="0" presId="urn:microsoft.com/office/officeart/2016/7/layout/VerticalSolidActionList"/>
    <dgm:cxn modelId="{E5DB5DF0-868F-B24D-B498-7F90C4C83561}" type="presParOf" srcId="{35DABFD9-35C4-3B40-9518-A5CDEB40746B}" destId="{000E95FD-CA22-9647-9C4D-57C8B15B635D}" srcOrd="0" destOrd="0" presId="urn:microsoft.com/office/officeart/2016/7/layout/VerticalSolidActionList"/>
    <dgm:cxn modelId="{C0C83101-C36B-FF42-9B18-B695558002D8}" type="presParOf" srcId="{35DABFD9-35C4-3B40-9518-A5CDEB40746B}" destId="{E80BCF97-6A71-574D-971A-FC4CD301CAA8}" srcOrd="1" destOrd="0" presId="urn:microsoft.com/office/officeart/2016/7/layout/VerticalSolidActionList"/>
    <dgm:cxn modelId="{1CBAF8A7-997A-2440-BA75-189CCAE2BD1B}" type="presParOf" srcId="{34107D83-CA49-3E4A-AABB-83928959D79A}" destId="{7B525DF9-2887-B944-98E9-0F4E380B727E}" srcOrd="1" destOrd="0" presId="urn:microsoft.com/office/officeart/2016/7/layout/VerticalSolidActionList"/>
    <dgm:cxn modelId="{93AE5A35-518D-E44D-908C-4B8960DCD7E3}" type="presParOf" srcId="{34107D83-CA49-3E4A-AABB-83928959D79A}" destId="{149335B6-CF86-E64D-A3C8-FD2640051E11}" srcOrd="2" destOrd="0" presId="urn:microsoft.com/office/officeart/2016/7/layout/VerticalSolidActionList"/>
    <dgm:cxn modelId="{19FB8459-3D2F-4445-84EB-6530975937D2}" type="presParOf" srcId="{149335B6-CF86-E64D-A3C8-FD2640051E11}" destId="{62423AEA-2699-7442-AE1D-AA4B376CD8A2}" srcOrd="0" destOrd="0" presId="urn:microsoft.com/office/officeart/2016/7/layout/VerticalSolidActionList"/>
    <dgm:cxn modelId="{DC1223A4-0A09-444E-A63D-2CFC8E6CE7EB}" type="presParOf" srcId="{149335B6-CF86-E64D-A3C8-FD2640051E11}" destId="{4216B1E1-DC3A-D74D-9B7B-084E0363F069}" srcOrd="1" destOrd="0" presId="urn:microsoft.com/office/officeart/2016/7/layout/VerticalSolidActionList"/>
    <dgm:cxn modelId="{25153F61-6CBC-1142-8D06-0C4B110EF119}" type="presParOf" srcId="{34107D83-CA49-3E4A-AABB-83928959D79A}" destId="{9BC669B4-F1AE-6445-BADF-D59111AF955C}" srcOrd="3" destOrd="0" presId="urn:microsoft.com/office/officeart/2016/7/layout/VerticalSolidActionList"/>
    <dgm:cxn modelId="{53943F50-1318-0A4D-93B9-90BDD67DD9E7}" type="presParOf" srcId="{34107D83-CA49-3E4A-AABB-83928959D79A}" destId="{D94F65F8-7BD3-7D4B-A376-8DE62EAFA09F}" srcOrd="4" destOrd="0" presId="urn:microsoft.com/office/officeart/2016/7/layout/VerticalSolidActionList"/>
    <dgm:cxn modelId="{C13279C5-B6EE-3B40-B2B1-D8243DED5B8F}" type="presParOf" srcId="{D94F65F8-7BD3-7D4B-A376-8DE62EAFA09F}" destId="{003CEAFB-3317-E64F-A975-81062F47C907}" srcOrd="0" destOrd="0" presId="urn:microsoft.com/office/officeart/2016/7/layout/VerticalSolidActionList"/>
    <dgm:cxn modelId="{3F1D8BF8-7336-A54F-B349-3999838A2FE5}" type="presParOf" srcId="{D94F65F8-7BD3-7D4B-A376-8DE62EAFA09F}" destId="{A561290D-7185-E84D-AB66-CE0879E2BCF9}" srcOrd="1" destOrd="0" presId="urn:microsoft.com/office/officeart/2016/7/layout/VerticalSolidActionList"/>
    <dgm:cxn modelId="{F9A6676D-3015-494F-B4FB-AA38506EF30F}" type="presParOf" srcId="{34107D83-CA49-3E4A-AABB-83928959D79A}" destId="{34260E63-6108-0343-B269-68CFA45F6370}" srcOrd="5" destOrd="0" presId="urn:microsoft.com/office/officeart/2016/7/layout/VerticalSolidActionList"/>
    <dgm:cxn modelId="{10D3CD51-6367-5E41-BBC9-48EA31A9D9D3}" type="presParOf" srcId="{34107D83-CA49-3E4A-AABB-83928959D79A}" destId="{9701648A-66E5-CD41-A9C8-BB416940DA7C}" srcOrd="6" destOrd="0" presId="urn:microsoft.com/office/officeart/2016/7/layout/VerticalSolidActionList"/>
    <dgm:cxn modelId="{B8FE9534-092C-6C44-8E9A-77ACCE00A05E}" type="presParOf" srcId="{9701648A-66E5-CD41-A9C8-BB416940DA7C}" destId="{10AC4E98-D6AC-354F-AFD5-9EA69A859C0E}" srcOrd="0" destOrd="0" presId="urn:microsoft.com/office/officeart/2016/7/layout/VerticalSolidActionList"/>
    <dgm:cxn modelId="{3358CD3F-A497-204A-B428-780B31920795}" type="presParOf" srcId="{9701648A-66E5-CD41-A9C8-BB416940DA7C}" destId="{9EF33683-878A-C44D-A194-D7991EEC7905}" srcOrd="1" destOrd="0" presId="urn:microsoft.com/office/officeart/2016/7/layout/VerticalSolidAc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CC711408-CF79-4A47-8DF5-BCE266DDD778}" type="doc">
      <dgm:prSet loTypeId="urn:microsoft.com/office/officeart/2005/8/layout/default" loCatId="list" qsTypeId="urn:microsoft.com/office/officeart/2005/8/quickstyle/simple2" qsCatId="simple" csTypeId="urn:microsoft.com/office/officeart/2005/8/colors/accent3_2" csCatId="accent3" phldr="1"/>
      <dgm:spPr/>
      <dgm:t>
        <a:bodyPr/>
        <a:lstStyle/>
        <a:p>
          <a:endParaRPr lang="en-US"/>
        </a:p>
      </dgm:t>
    </dgm:pt>
    <dgm:pt modelId="{358247FA-3988-AE4B-8245-A26F457D2797}">
      <dgm:prSet phldrT="[Text]"/>
      <dgm:spPr/>
      <dgm:t>
        <a:bodyPr/>
        <a:lstStyle/>
        <a:p>
          <a:r>
            <a:rPr lang="en-US" dirty="0"/>
            <a:t>Medicare Administrative Contracts (MACs)</a:t>
          </a:r>
        </a:p>
      </dgm:t>
    </dgm:pt>
    <dgm:pt modelId="{59E6AC5F-5BB1-4D41-848E-1D71C8791A2E}" type="parTrans" cxnId="{137C96EB-3093-6341-A314-AB195DE10BF3}">
      <dgm:prSet/>
      <dgm:spPr/>
      <dgm:t>
        <a:bodyPr/>
        <a:lstStyle/>
        <a:p>
          <a:endParaRPr lang="en-US"/>
        </a:p>
      </dgm:t>
    </dgm:pt>
    <dgm:pt modelId="{B61D71D8-91AF-1045-B7BB-BD2CB4A11813}" type="sibTrans" cxnId="{137C96EB-3093-6341-A314-AB195DE10BF3}">
      <dgm:prSet/>
      <dgm:spPr/>
      <dgm:t>
        <a:bodyPr/>
        <a:lstStyle/>
        <a:p>
          <a:endParaRPr lang="en-US"/>
        </a:p>
      </dgm:t>
    </dgm:pt>
    <dgm:pt modelId="{ED4D7EC3-E12F-4344-9595-599731F07A6A}">
      <dgm:prSet phldrT="[Text]"/>
      <dgm:spPr/>
      <dgm:t>
        <a:bodyPr/>
        <a:lstStyle/>
        <a:p>
          <a:r>
            <a:rPr lang="en-US" dirty="0"/>
            <a:t>Uniformed Program Integrity Contractors (UPICs)</a:t>
          </a:r>
        </a:p>
      </dgm:t>
    </dgm:pt>
    <dgm:pt modelId="{AEF0F135-24BC-E744-8660-7B9569DF8ECE}" type="parTrans" cxnId="{343A4CEF-0863-A44C-BB9D-CAF842F08E02}">
      <dgm:prSet/>
      <dgm:spPr/>
      <dgm:t>
        <a:bodyPr/>
        <a:lstStyle/>
        <a:p>
          <a:endParaRPr lang="en-US"/>
        </a:p>
      </dgm:t>
    </dgm:pt>
    <dgm:pt modelId="{E6F1D252-6A2B-EC45-A129-49A12E576BD8}" type="sibTrans" cxnId="{343A4CEF-0863-A44C-BB9D-CAF842F08E02}">
      <dgm:prSet/>
      <dgm:spPr/>
      <dgm:t>
        <a:bodyPr/>
        <a:lstStyle/>
        <a:p>
          <a:endParaRPr lang="en-US"/>
        </a:p>
      </dgm:t>
    </dgm:pt>
    <dgm:pt modelId="{AE02F441-6F5F-2944-8D6F-1140257DC3BE}">
      <dgm:prSet phldrT="[Text]"/>
      <dgm:spPr/>
      <dgm:t>
        <a:bodyPr/>
        <a:lstStyle/>
        <a:p>
          <a:r>
            <a:rPr lang="en-US" dirty="0"/>
            <a:t>Medicaid Integrity Contractors (MICs)</a:t>
          </a:r>
        </a:p>
      </dgm:t>
    </dgm:pt>
    <dgm:pt modelId="{5DC84AC6-877C-ED4D-A2E2-36B35F4DD3E6}" type="parTrans" cxnId="{9C3F3B6C-5583-2249-B803-325FB3E53CD6}">
      <dgm:prSet/>
      <dgm:spPr/>
      <dgm:t>
        <a:bodyPr/>
        <a:lstStyle/>
        <a:p>
          <a:endParaRPr lang="en-US"/>
        </a:p>
      </dgm:t>
    </dgm:pt>
    <dgm:pt modelId="{870686FD-1C40-234D-8B65-B993D2BC3B99}" type="sibTrans" cxnId="{9C3F3B6C-5583-2249-B803-325FB3E53CD6}">
      <dgm:prSet/>
      <dgm:spPr/>
      <dgm:t>
        <a:bodyPr/>
        <a:lstStyle/>
        <a:p>
          <a:endParaRPr lang="en-US"/>
        </a:p>
      </dgm:t>
    </dgm:pt>
    <dgm:pt modelId="{8F4D15F5-A06C-6C49-A8DC-2B185B6F95B9}">
      <dgm:prSet phldrT="[Text]"/>
      <dgm:spPr/>
      <dgm:t>
        <a:bodyPr/>
        <a:lstStyle/>
        <a:p>
          <a:r>
            <a:rPr lang="en-US" dirty="0"/>
            <a:t>Recovery Auditor Contractor (RACs)</a:t>
          </a:r>
        </a:p>
      </dgm:t>
    </dgm:pt>
    <dgm:pt modelId="{3AF55B87-CD5E-0946-BCAD-D7B22C3A8E96}" type="parTrans" cxnId="{F8D71BBE-601B-2B44-809A-B3A9508F4989}">
      <dgm:prSet/>
      <dgm:spPr/>
      <dgm:t>
        <a:bodyPr/>
        <a:lstStyle/>
        <a:p>
          <a:endParaRPr lang="en-US"/>
        </a:p>
      </dgm:t>
    </dgm:pt>
    <dgm:pt modelId="{1CE3E609-A908-5B40-9BD8-AC080C050653}" type="sibTrans" cxnId="{F8D71BBE-601B-2B44-809A-B3A9508F4989}">
      <dgm:prSet/>
      <dgm:spPr/>
      <dgm:t>
        <a:bodyPr/>
        <a:lstStyle/>
        <a:p>
          <a:endParaRPr lang="en-US"/>
        </a:p>
      </dgm:t>
    </dgm:pt>
    <dgm:pt modelId="{D8B35C1E-69F2-6A4B-B6DA-C1503DD28851}">
      <dgm:prSet phldrT="[Text]"/>
      <dgm:spPr/>
      <dgm:t>
        <a:bodyPr/>
        <a:lstStyle/>
        <a:p>
          <a:r>
            <a:rPr lang="en-US" dirty="0"/>
            <a:t>Certified Error Rate Testing (CERTS)</a:t>
          </a:r>
        </a:p>
      </dgm:t>
    </dgm:pt>
    <dgm:pt modelId="{90D598FF-70AC-5D45-9F0A-D96CF223EBE3}" type="parTrans" cxnId="{6F8BB738-5C55-3547-BD61-57AACABAE21E}">
      <dgm:prSet/>
      <dgm:spPr/>
      <dgm:t>
        <a:bodyPr/>
        <a:lstStyle/>
        <a:p>
          <a:endParaRPr lang="en-US"/>
        </a:p>
      </dgm:t>
    </dgm:pt>
    <dgm:pt modelId="{F665FA4C-EABA-B248-A908-E8A6AF73C78B}" type="sibTrans" cxnId="{6F8BB738-5C55-3547-BD61-57AACABAE21E}">
      <dgm:prSet/>
      <dgm:spPr/>
      <dgm:t>
        <a:bodyPr/>
        <a:lstStyle/>
        <a:p>
          <a:endParaRPr lang="en-US"/>
        </a:p>
      </dgm:t>
    </dgm:pt>
    <dgm:pt modelId="{E6DAD4C1-3038-4240-BA13-F9D847ECB0B7}">
      <dgm:prSet phldrT="[Text]"/>
      <dgm:spPr/>
      <dgm:t>
        <a:bodyPr/>
        <a:lstStyle/>
        <a:p>
          <a:r>
            <a:rPr lang="en-US" dirty="0"/>
            <a:t>State Probe Review (STPR)</a:t>
          </a:r>
        </a:p>
      </dgm:t>
    </dgm:pt>
    <dgm:pt modelId="{2EBF49B5-B402-9842-B00C-E4E1C17CCCE5}" type="parTrans" cxnId="{82E5C684-42E1-B746-BBDA-B35F984C3CB6}">
      <dgm:prSet/>
      <dgm:spPr/>
      <dgm:t>
        <a:bodyPr/>
        <a:lstStyle/>
        <a:p>
          <a:endParaRPr lang="en-US"/>
        </a:p>
      </dgm:t>
    </dgm:pt>
    <dgm:pt modelId="{5AFC3C54-7717-CA4B-AC15-D2D5D29E9C67}" type="sibTrans" cxnId="{82E5C684-42E1-B746-BBDA-B35F984C3CB6}">
      <dgm:prSet/>
      <dgm:spPr/>
      <dgm:t>
        <a:bodyPr/>
        <a:lstStyle/>
        <a:p>
          <a:endParaRPr lang="en-US"/>
        </a:p>
      </dgm:t>
    </dgm:pt>
    <dgm:pt modelId="{7F4FF4AE-A644-C34B-BDB6-420559DE019A}">
      <dgm:prSet phldrT="[Text]"/>
      <dgm:spPr/>
      <dgm:t>
        <a:bodyPr/>
        <a:lstStyle/>
        <a:p>
          <a:r>
            <a:rPr lang="en-US" dirty="0"/>
            <a:t>Office of Inspector General (OIG)</a:t>
          </a:r>
        </a:p>
      </dgm:t>
    </dgm:pt>
    <dgm:pt modelId="{9DC7673B-9FAA-4C4A-A93C-7170D3C4A8DF}" type="sibTrans" cxnId="{AB22C14E-505E-7840-914C-CED2C66D1D35}">
      <dgm:prSet/>
      <dgm:spPr/>
      <dgm:t>
        <a:bodyPr/>
        <a:lstStyle/>
        <a:p>
          <a:endParaRPr lang="en-US"/>
        </a:p>
      </dgm:t>
    </dgm:pt>
    <dgm:pt modelId="{24C8D30F-E566-474F-BB87-705BD0C8AAA9}" type="parTrans" cxnId="{AB22C14E-505E-7840-914C-CED2C66D1D35}">
      <dgm:prSet/>
      <dgm:spPr/>
      <dgm:t>
        <a:bodyPr/>
        <a:lstStyle/>
        <a:p>
          <a:endParaRPr lang="en-US"/>
        </a:p>
      </dgm:t>
    </dgm:pt>
    <dgm:pt modelId="{95C909D6-C4FC-E640-B0BE-55851280B153}">
      <dgm:prSet/>
      <dgm:spPr/>
      <dgm:t>
        <a:bodyPr/>
        <a:lstStyle/>
        <a:p>
          <a:r>
            <a:rPr lang="en-US" dirty="0"/>
            <a:t>Department of Justice (DOJ)</a:t>
          </a:r>
        </a:p>
      </dgm:t>
    </dgm:pt>
    <dgm:pt modelId="{21DD0ED7-9B2B-8A4B-B033-EA0E8AAAA845}" type="parTrans" cxnId="{7BD67FD1-EB63-0E41-AA5C-31B17C028F44}">
      <dgm:prSet/>
      <dgm:spPr/>
      <dgm:t>
        <a:bodyPr/>
        <a:lstStyle/>
        <a:p>
          <a:endParaRPr lang="en-US"/>
        </a:p>
      </dgm:t>
    </dgm:pt>
    <dgm:pt modelId="{542B6F68-9869-B44E-8FDA-EBA1BE7EEDDD}" type="sibTrans" cxnId="{7BD67FD1-EB63-0E41-AA5C-31B17C028F44}">
      <dgm:prSet/>
      <dgm:spPr/>
      <dgm:t>
        <a:bodyPr/>
        <a:lstStyle/>
        <a:p>
          <a:endParaRPr lang="en-US"/>
        </a:p>
      </dgm:t>
    </dgm:pt>
    <dgm:pt modelId="{49AF62EA-E56F-AD49-A59A-F3E6383498EB}">
      <dgm:prSet phldrT="[Text]"/>
      <dgm:spPr/>
      <dgm:t>
        <a:bodyPr/>
        <a:lstStyle/>
        <a:p>
          <a:r>
            <a:rPr lang="en-US" dirty="0"/>
            <a:t> Targeted Probe and Education</a:t>
          </a:r>
        </a:p>
        <a:p>
          <a:r>
            <a:rPr lang="en-US" dirty="0"/>
            <a:t>(TPE)</a:t>
          </a:r>
        </a:p>
      </dgm:t>
    </dgm:pt>
    <dgm:pt modelId="{A5D4F881-C635-C648-9494-1052BBABCB14}" type="parTrans" cxnId="{F7F64CD2-4859-E043-94A3-F37DE431A760}">
      <dgm:prSet/>
      <dgm:spPr/>
      <dgm:t>
        <a:bodyPr/>
        <a:lstStyle/>
        <a:p>
          <a:endParaRPr lang="en-US"/>
        </a:p>
      </dgm:t>
    </dgm:pt>
    <dgm:pt modelId="{FD1AD891-7D81-DE49-9F05-D3D1EBCF918C}" type="sibTrans" cxnId="{F7F64CD2-4859-E043-94A3-F37DE431A760}">
      <dgm:prSet/>
      <dgm:spPr/>
      <dgm:t>
        <a:bodyPr/>
        <a:lstStyle/>
        <a:p>
          <a:endParaRPr lang="en-US"/>
        </a:p>
      </dgm:t>
    </dgm:pt>
    <dgm:pt modelId="{82004C0D-7D1A-4B46-B348-34EDF9EFA5A7}" type="pres">
      <dgm:prSet presAssocID="{CC711408-CF79-4A47-8DF5-BCE266DDD778}" presName="diagram" presStyleCnt="0">
        <dgm:presLayoutVars>
          <dgm:dir/>
          <dgm:resizeHandles val="exact"/>
        </dgm:presLayoutVars>
      </dgm:prSet>
      <dgm:spPr/>
    </dgm:pt>
    <dgm:pt modelId="{0C7843C3-181B-324B-ABE7-6EC24EFE66F9}" type="pres">
      <dgm:prSet presAssocID="{7F4FF4AE-A644-C34B-BDB6-420559DE019A}" presName="node" presStyleLbl="node1" presStyleIdx="0" presStyleCnt="9">
        <dgm:presLayoutVars>
          <dgm:bulletEnabled val="1"/>
        </dgm:presLayoutVars>
      </dgm:prSet>
      <dgm:spPr/>
    </dgm:pt>
    <dgm:pt modelId="{70F3A1F8-3886-FF45-98EF-70031B0993D3}" type="pres">
      <dgm:prSet presAssocID="{9DC7673B-9FAA-4C4A-A93C-7170D3C4A8DF}" presName="sibTrans" presStyleCnt="0"/>
      <dgm:spPr/>
    </dgm:pt>
    <dgm:pt modelId="{4DA1C9DF-AFA5-434D-BE73-B6923352B124}" type="pres">
      <dgm:prSet presAssocID="{95C909D6-C4FC-E640-B0BE-55851280B153}" presName="node" presStyleLbl="node1" presStyleIdx="1" presStyleCnt="9">
        <dgm:presLayoutVars>
          <dgm:bulletEnabled val="1"/>
        </dgm:presLayoutVars>
      </dgm:prSet>
      <dgm:spPr/>
    </dgm:pt>
    <dgm:pt modelId="{2EE479F3-8D9E-984C-95A3-ED58F775358E}" type="pres">
      <dgm:prSet presAssocID="{542B6F68-9869-B44E-8FDA-EBA1BE7EEDDD}" presName="sibTrans" presStyleCnt="0"/>
      <dgm:spPr/>
    </dgm:pt>
    <dgm:pt modelId="{CF923477-5AB9-BD4E-9FDC-A0507B2606B7}" type="pres">
      <dgm:prSet presAssocID="{358247FA-3988-AE4B-8245-A26F457D2797}" presName="node" presStyleLbl="node1" presStyleIdx="2" presStyleCnt="9">
        <dgm:presLayoutVars>
          <dgm:bulletEnabled val="1"/>
        </dgm:presLayoutVars>
      </dgm:prSet>
      <dgm:spPr/>
    </dgm:pt>
    <dgm:pt modelId="{71E33D7C-2460-4446-A9B9-D9A7D2458A59}" type="pres">
      <dgm:prSet presAssocID="{B61D71D8-91AF-1045-B7BB-BD2CB4A11813}" presName="sibTrans" presStyleCnt="0"/>
      <dgm:spPr/>
    </dgm:pt>
    <dgm:pt modelId="{D1F2AF9F-2720-6B4B-9105-C172C248E835}" type="pres">
      <dgm:prSet presAssocID="{ED4D7EC3-E12F-4344-9595-599731F07A6A}" presName="node" presStyleLbl="node1" presStyleIdx="3" presStyleCnt="9">
        <dgm:presLayoutVars>
          <dgm:bulletEnabled val="1"/>
        </dgm:presLayoutVars>
      </dgm:prSet>
      <dgm:spPr/>
    </dgm:pt>
    <dgm:pt modelId="{5647E1EB-196D-DE46-9315-B7C909440FC9}" type="pres">
      <dgm:prSet presAssocID="{E6F1D252-6A2B-EC45-A129-49A12E576BD8}" presName="sibTrans" presStyleCnt="0"/>
      <dgm:spPr/>
    </dgm:pt>
    <dgm:pt modelId="{B0BD043F-4F7F-5747-B213-02F4F1A8C4E8}" type="pres">
      <dgm:prSet presAssocID="{AE02F441-6F5F-2944-8D6F-1140257DC3BE}" presName="node" presStyleLbl="node1" presStyleIdx="4" presStyleCnt="9">
        <dgm:presLayoutVars>
          <dgm:bulletEnabled val="1"/>
        </dgm:presLayoutVars>
      </dgm:prSet>
      <dgm:spPr/>
    </dgm:pt>
    <dgm:pt modelId="{251E0516-4DFA-E049-9715-B8906082B802}" type="pres">
      <dgm:prSet presAssocID="{870686FD-1C40-234D-8B65-B993D2BC3B99}" presName="sibTrans" presStyleCnt="0"/>
      <dgm:spPr/>
    </dgm:pt>
    <dgm:pt modelId="{89EBFACC-7A37-FC4D-8D21-64A31EA7A002}" type="pres">
      <dgm:prSet presAssocID="{8F4D15F5-A06C-6C49-A8DC-2B185B6F95B9}" presName="node" presStyleLbl="node1" presStyleIdx="5" presStyleCnt="9">
        <dgm:presLayoutVars>
          <dgm:bulletEnabled val="1"/>
        </dgm:presLayoutVars>
      </dgm:prSet>
      <dgm:spPr/>
    </dgm:pt>
    <dgm:pt modelId="{9637E480-39E1-6744-B776-8C460700403C}" type="pres">
      <dgm:prSet presAssocID="{1CE3E609-A908-5B40-9BD8-AC080C050653}" presName="sibTrans" presStyleCnt="0"/>
      <dgm:spPr/>
    </dgm:pt>
    <dgm:pt modelId="{AEBB02E4-FBD7-CC4C-90BD-384560CBCB0A}" type="pres">
      <dgm:prSet presAssocID="{D8B35C1E-69F2-6A4B-B6DA-C1503DD28851}" presName="node" presStyleLbl="node1" presStyleIdx="6" presStyleCnt="9">
        <dgm:presLayoutVars>
          <dgm:bulletEnabled val="1"/>
        </dgm:presLayoutVars>
      </dgm:prSet>
      <dgm:spPr/>
    </dgm:pt>
    <dgm:pt modelId="{A1D4CD70-323B-794A-B213-1C318E828715}" type="pres">
      <dgm:prSet presAssocID="{F665FA4C-EABA-B248-A908-E8A6AF73C78B}" presName="sibTrans" presStyleCnt="0"/>
      <dgm:spPr/>
    </dgm:pt>
    <dgm:pt modelId="{C6752C27-3EAA-FB4B-9CF3-E8C6F495538F}" type="pres">
      <dgm:prSet presAssocID="{49AF62EA-E56F-AD49-A59A-F3E6383498EB}" presName="node" presStyleLbl="node1" presStyleIdx="7" presStyleCnt="9">
        <dgm:presLayoutVars>
          <dgm:bulletEnabled val="1"/>
        </dgm:presLayoutVars>
      </dgm:prSet>
      <dgm:spPr/>
    </dgm:pt>
    <dgm:pt modelId="{F7838FDC-E6BF-B24B-9E2B-B9DB7A1C0A8A}" type="pres">
      <dgm:prSet presAssocID="{FD1AD891-7D81-DE49-9F05-D3D1EBCF918C}" presName="sibTrans" presStyleCnt="0"/>
      <dgm:spPr/>
    </dgm:pt>
    <dgm:pt modelId="{60B39CA7-B6E7-C74C-B7D7-72698395C588}" type="pres">
      <dgm:prSet presAssocID="{E6DAD4C1-3038-4240-BA13-F9D847ECB0B7}" presName="node" presStyleLbl="node1" presStyleIdx="8" presStyleCnt="9">
        <dgm:presLayoutVars>
          <dgm:bulletEnabled val="1"/>
        </dgm:presLayoutVars>
      </dgm:prSet>
      <dgm:spPr/>
    </dgm:pt>
  </dgm:ptLst>
  <dgm:cxnLst>
    <dgm:cxn modelId="{397F800B-A254-A646-84C0-48D5B7DB1A8B}" type="presOf" srcId="{49AF62EA-E56F-AD49-A59A-F3E6383498EB}" destId="{C6752C27-3EAA-FB4B-9CF3-E8C6F495538F}" srcOrd="0" destOrd="0" presId="urn:microsoft.com/office/officeart/2005/8/layout/default"/>
    <dgm:cxn modelId="{828EA031-959E-CE48-9550-538E0EF01406}" type="presOf" srcId="{95C909D6-C4FC-E640-B0BE-55851280B153}" destId="{4DA1C9DF-AFA5-434D-BE73-B6923352B124}" srcOrd="0" destOrd="0" presId="urn:microsoft.com/office/officeart/2005/8/layout/default"/>
    <dgm:cxn modelId="{6F8BB738-5C55-3547-BD61-57AACABAE21E}" srcId="{CC711408-CF79-4A47-8DF5-BCE266DDD778}" destId="{D8B35C1E-69F2-6A4B-B6DA-C1503DD28851}" srcOrd="6" destOrd="0" parTransId="{90D598FF-70AC-5D45-9F0A-D96CF223EBE3}" sibTransId="{F665FA4C-EABA-B248-A908-E8A6AF73C78B}"/>
    <dgm:cxn modelId="{00679F3F-EAFD-764D-ACBB-7E749EBCA692}" type="presOf" srcId="{ED4D7EC3-E12F-4344-9595-599731F07A6A}" destId="{D1F2AF9F-2720-6B4B-9105-C172C248E835}" srcOrd="0" destOrd="0" presId="urn:microsoft.com/office/officeart/2005/8/layout/default"/>
    <dgm:cxn modelId="{5ADD985D-D84D-A246-8E27-1F7738AE26C6}" type="presOf" srcId="{358247FA-3988-AE4B-8245-A26F457D2797}" destId="{CF923477-5AB9-BD4E-9FDC-A0507B2606B7}" srcOrd="0" destOrd="0" presId="urn:microsoft.com/office/officeart/2005/8/layout/default"/>
    <dgm:cxn modelId="{9C3F3B6C-5583-2249-B803-325FB3E53CD6}" srcId="{CC711408-CF79-4A47-8DF5-BCE266DDD778}" destId="{AE02F441-6F5F-2944-8D6F-1140257DC3BE}" srcOrd="4" destOrd="0" parTransId="{5DC84AC6-877C-ED4D-A2E2-36B35F4DD3E6}" sibTransId="{870686FD-1C40-234D-8B65-B993D2BC3B99}"/>
    <dgm:cxn modelId="{AB22C14E-505E-7840-914C-CED2C66D1D35}" srcId="{CC711408-CF79-4A47-8DF5-BCE266DDD778}" destId="{7F4FF4AE-A644-C34B-BDB6-420559DE019A}" srcOrd="0" destOrd="0" parTransId="{24C8D30F-E566-474F-BB87-705BD0C8AAA9}" sibTransId="{9DC7673B-9FAA-4C4A-A93C-7170D3C4A8DF}"/>
    <dgm:cxn modelId="{5752A34F-9A13-EC4B-9FBF-66CF4E9B59A6}" type="presOf" srcId="{E6DAD4C1-3038-4240-BA13-F9D847ECB0B7}" destId="{60B39CA7-B6E7-C74C-B7D7-72698395C588}" srcOrd="0" destOrd="0" presId="urn:microsoft.com/office/officeart/2005/8/layout/default"/>
    <dgm:cxn modelId="{0439CC58-28AB-9540-BD43-A4F6F1756312}" type="presOf" srcId="{7F4FF4AE-A644-C34B-BDB6-420559DE019A}" destId="{0C7843C3-181B-324B-ABE7-6EC24EFE66F9}" srcOrd="0" destOrd="0" presId="urn:microsoft.com/office/officeart/2005/8/layout/default"/>
    <dgm:cxn modelId="{82E5C684-42E1-B746-BBDA-B35F984C3CB6}" srcId="{CC711408-CF79-4A47-8DF5-BCE266DDD778}" destId="{E6DAD4C1-3038-4240-BA13-F9D847ECB0B7}" srcOrd="8" destOrd="0" parTransId="{2EBF49B5-B402-9842-B00C-E4E1C17CCCE5}" sibTransId="{5AFC3C54-7717-CA4B-AC15-D2D5D29E9C67}"/>
    <dgm:cxn modelId="{F8D71BBE-601B-2B44-809A-B3A9508F4989}" srcId="{CC711408-CF79-4A47-8DF5-BCE266DDD778}" destId="{8F4D15F5-A06C-6C49-A8DC-2B185B6F95B9}" srcOrd="5" destOrd="0" parTransId="{3AF55B87-CD5E-0946-BCAD-D7B22C3A8E96}" sibTransId="{1CE3E609-A908-5B40-9BD8-AC080C050653}"/>
    <dgm:cxn modelId="{7BD67FD1-EB63-0E41-AA5C-31B17C028F44}" srcId="{CC711408-CF79-4A47-8DF5-BCE266DDD778}" destId="{95C909D6-C4FC-E640-B0BE-55851280B153}" srcOrd="1" destOrd="0" parTransId="{21DD0ED7-9B2B-8A4B-B033-EA0E8AAAA845}" sibTransId="{542B6F68-9869-B44E-8FDA-EBA1BE7EEDDD}"/>
    <dgm:cxn modelId="{F7F64CD2-4859-E043-94A3-F37DE431A760}" srcId="{CC711408-CF79-4A47-8DF5-BCE266DDD778}" destId="{49AF62EA-E56F-AD49-A59A-F3E6383498EB}" srcOrd="7" destOrd="0" parTransId="{A5D4F881-C635-C648-9494-1052BBABCB14}" sibTransId="{FD1AD891-7D81-DE49-9F05-D3D1EBCF918C}"/>
    <dgm:cxn modelId="{8C497DD7-982F-F24B-A95C-723FACA40933}" type="presOf" srcId="{8F4D15F5-A06C-6C49-A8DC-2B185B6F95B9}" destId="{89EBFACC-7A37-FC4D-8D21-64A31EA7A002}" srcOrd="0" destOrd="0" presId="urn:microsoft.com/office/officeart/2005/8/layout/default"/>
    <dgm:cxn modelId="{FAFB5AE0-1154-F44F-ACBA-57CC6699FE68}" type="presOf" srcId="{CC711408-CF79-4A47-8DF5-BCE266DDD778}" destId="{82004C0D-7D1A-4B46-B348-34EDF9EFA5A7}" srcOrd="0" destOrd="0" presId="urn:microsoft.com/office/officeart/2005/8/layout/default"/>
    <dgm:cxn modelId="{ACB3A1E3-570B-DF40-86A1-8B654F01404D}" type="presOf" srcId="{D8B35C1E-69F2-6A4B-B6DA-C1503DD28851}" destId="{AEBB02E4-FBD7-CC4C-90BD-384560CBCB0A}" srcOrd="0" destOrd="0" presId="urn:microsoft.com/office/officeart/2005/8/layout/default"/>
    <dgm:cxn modelId="{137C96EB-3093-6341-A314-AB195DE10BF3}" srcId="{CC711408-CF79-4A47-8DF5-BCE266DDD778}" destId="{358247FA-3988-AE4B-8245-A26F457D2797}" srcOrd="2" destOrd="0" parTransId="{59E6AC5F-5BB1-4D41-848E-1D71C8791A2E}" sibTransId="{B61D71D8-91AF-1045-B7BB-BD2CB4A11813}"/>
    <dgm:cxn modelId="{343A4CEF-0863-A44C-BB9D-CAF842F08E02}" srcId="{CC711408-CF79-4A47-8DF5-BCE266DDD778}" destId="{ED4D7EC3-E12F-4344-9595-599731F07A6A}" srcOrd="3" destOrd="0" parTransId="{AEF0F135-24BC-E744-8660-7B9569DF8ECE}" sibTransId="{E6F1D252-6A2B-EC45-A129-49A12E576BD8}"/>
    <dgm:cxn modelId="{973779F5-E8D3-C048-B240-E9DAF1DD60DA}" type="presOf" srcId="{AE02F441-6F5F-2944-8D6F-1140257DC3BE}" destId="{B0BD043F-4F7F-5747-B213-02F4F1A8C4E8}" srcOrd="0" destOrd="0" presId="urn:microsoft.com/office/officeart/2005/8/layout/default"/>
    <dgm:cxn modelId="{7F523A97-11D8-A843-BA3A-F8FEE7DF7E7D}" type="presParOf" srcId="{82004C0D-7D1A-4B46-B348-34EDF9EFA5A7}" destId="{0C7843C3-181B-324B-ABE7-6EC24EFE66F9}" srcOrd="0" destOrd="0" presId="urn:microsoft.com/office/officeart/2005/8/layout/default"/>
    <dgm:cxn modelId="{A7065679-9224-D040-9E8F-7F7B7A751BBA}" type="presParOf" srcId="{82004C0D-7D1A-4B46-B348-34EDF9EFA5A7}" destId="{70F3A1F8-3886-FF45-98EF-70031B0993D3}" srcOrd="1" destOrd="0" presId="urn:microsoft.com/office/officeart/2005/8/layout/default"/>
    <dgm:cxn modelId="{1E55BC08-EEF4-F147-8E36-50139A45BF20}" type="presParOf" srcId="{82004C0D-7D1A-4B46-B348-34EDF9EFA5A7}" destId="{4DA1C9DF-AFA5-434D-BE73-B6923352B124}" srcOrd="2" destOrd="0" presId="urn:microsoft.com/office/officeart/2005/8/layout/default"/>
    <dgm:cxn modelId="{99D497F8-0A00-F448-834C-C5ECCDD1BB50}" type="presParOf" srcId="{82004C0D-7D1A-4B46-B348-34EDF9EFA5A7}" destId="{2EE479F3-8D9E-984C-95A3-ED58F775358E}" srcOrd="3" destOrd="0" presId="urn:microsoft.com/office/officeart/2005/8/layout/default"/>
    <dgm:cxn modelId="{34B5666F-AAAA-A941-AE44-776CA80FE245}" type="presParOf" srcId="{82004C0D-7D1A-4B46-B348-34EDF9EFA5A7}" destId="{CF923477-5AB9-BD4E-9FDC-A0507B2606B7}" srcOrd="4" destOrd="0" presId="urn:microsoft.com/office/officeart/2005/8/layout/default"/>
    <dgm:cxn modelId="{1BAF4AE7-5F9E-F540-99A7-AA9E017393A1}" type="presParOf" srcId="{82004C0D-7D1A-4B46-B348-34EDF9EFA5A7}" destId="{71E33D7C-2460-4446-A9B9-D9A7D2458A59}" srcOrd="5" destOrd="0" presId="urn:microsoft.com/office/officeart/2005/8/layout/default"/>
    <dgm:cxn modelId="{8E5E44A4-1E91-3149-95CC-F7C5ABC3EF95}" type="presParOf" srcId="{82004C0D-7D1A-4B46-B348-34EDF9EFA5A7}" destId="{D1F2AF9F-2720-6B4B-9105-C172C248E835}" srcOrd="6" destOrd="0" presId="urn:microsoft.com/office/officeart/2005/8/layout/default"/>
    <dgm:cxn modelId="{797F9C8D-0A22-8641-A3A1-B91B32DEDFBC}" type="presParOf" srcId="{82004C0D-7D1A-4B46-B348-34EDF9EFA5A7}" destId="{5647E1EB-196D-DE46-9315-B7C909440FC9}" srcOrd="7" destOrd="0" presId="urn:microsoft.com/office/officeart/2005/8/layout/default"/>
    <dgm:cxn modelId="{5D56F2A4-6538-0240-849B-EFE9E6BBBF66}" type="presParOf" srcId="{82004C0D-7D1A-4B46-B348-34EDF9EFA5A7}" destId="{B0BD043F-4F7F-5747-B213-02F4F1A8C4E8}" srcOrd="8" destOrd="0" presId="urn:microsoft.com/office/officeart/2005/8/layout/default"/>
    <dgm:cxn modelId="{5E08DCDD-8CF2-AA4B-84EA-C25CF92FA1E5}" type="presParOf" srcId="{82004C0D-7D1A-4B46-B348-34EDF9EFA5A7}" destId="{251E0516-4DFA-E049-9715-B8906082B802}" srcOrd="9" destOrd="0" presId="urn:microsoft.com/office/officeart/2005/8/layout/default"/>
    <dgm:cxn modelId="{8A96DD5D-1C2C-994F-ADCC-46ED983D6764}" type="presParOf" srcId="{82004C0D-7D1A-4B46-B348-34EDF9EFA5A7}" destId="{89EBFACC-7A37-FC4D-8D21-64A31EA7A002}" srcOrd="10" destOrd="0" presId="urn:microsoft.com/office/officeart/2005/8/layout/default"/>
    <dgm:cxn modelId="{68250FD5-A013-E34E-AF8B-5C85E2593FCF}" type="presParOf" srcId="{82004C0D-7D1A-4B46-B348-34EDF9EFA5A7}" destId="{9637E480-39E1-6744-B776-8C460700403C}" srcOrd="11" destOrd="0" presId="urn:microsoft.com/office/officeart/2005/8/layout/default"/>
    <dgm:cxn modelId="{0E86DF25-0709-FA4A-837F-8E016DD414E1}" type="presParOf" srcId="{82004C0D-7D1A-4B46-B348-34EDF9EFA5A7}" destId="{AEBB02E4-FBD7-CC4C-90BD-384560CBCB0A}" srcOrd="12" destOrd="0" presId="urn:microsoft.com/office/officeart/2005/8/layout/default"/>
    <dgm:cxn modelId="{A9642B6A-424D-8345-A5FC-0B7E55244E92}" type="presParOf" srcId="{82004C0D-7D1A-4B46-B348-34EDF9EFA5A7}" destId="{A1D4CD70-323B-794A-B213-1C318E828715}" srcOrd="13" destOrd="0" presId="urn:microsoft.com/office/officeart/2005/8/layout/default"/>
    <dgm:cxn modelId="{CE5EDFD3-E7D0-284E-9F2D-4A18395E47F1}" type="presParOf" srcId="{82004C0D-7D1A-4B46-B348-34EDF9EFA5A7}" destId="{C6752C27-3EAA-FB4B-9CF3-E8C6F495538F}" srcOrd="14" destOrd="0" presId="urn:microsoft.com/office/officeart/2005/8/layout/default"/>
    <dgm:cxn modelId="{95D547B2-86E1-BE42-91FD-1D7EC543E287}" type="presParOf" srcId="{82004C0D-7D1A-4B46-B348-34EDF9EFA5A7}" destId="{F7838FDC-E6BF-B24B-9E2B-B9DB7A1C0A8A}" srcOrd="15" destOrd="0" presId="urn:microsoft.com/office/officeart/2005/8/layout/default"/>
    <dgm:cxn modelId="{8BBD4847-7965-CB4A-8DEA-167D1F57FDC4}" type="presParOf" srcId="{82004C0D-7D1A-4B46-B348-34EDF9EFA5A7}" destId="{60B39CA7-B6E7-C74C-B7D7-72698395C588}" srcOrd="1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3150AD7E-7938-40C2-BC22-3C6483D0CD84}" type="doc">
      <dgm:prSet loTypeId="urn:microsoft.com/office/officeart/2008/layout/LinedList" loCatId="list" qsTypeId="urn:microsoft.com/office/officeart/2005/8/quickstyle/simple1" qsCatId="simple" csTypeId="urn:microsoft.com/office/officeart/2005/8/colors/accent0_3" csCatId="mainScheme" phldr="1"/>
      <dgm:spPr/>
      <dgm:t>
        <a:bodyPr/>
        <a:lstStyle/>
        <a:p>
          <a:endParaRPr lang="en-US"/>
        </a:p>
      </dgm:t>
    </dgm:pt>
    <dgm:pt modelId="{7EE51517-6AF4-EA4E-9F19-62B7337614F6}">
      <dgm:prSet/>
      <dgm:spPr/>
      <dgm:t>
        <a:bodyPr/>
        <a:lstStyle/>
        <a:p>
          <a:r>
            <a:rPr lang="en-US" dirty="0"/>
            <a:t>Anti-Kickback Statute (42 U.S.C. Section 1320a-7b(b)</a:t>
          </a:r>
        </a:p>
      </dgm:t>
    </dgm:pt>
    <dgm:pt modelId="{65F1EF09-8053-1C46-9C97-48FBEB94AE63}" type="parTrans" cxnId="{7A3620BB-3D18-FC4E-8AA2-2B873856AECD}">
      <dgm:prSet/>
      <dgm:spPr/>
      <dgm:t>
        <a:bodyPr/>
        <a:lstStyle/>
        <a:p>
          <a:endParaRPr lang="en-US"/>
        </a:p>
      </dgm:t>
    </dgm:pt>
    <dgm:pt modelId="{1102CD44-A118-664C-82ED-33F226E2DABD}" type="sibTrans" cxnId="{7A3620BB-3D18-FC4E-8AA2-2B873856AECD}">
      <dgm:prSet/>
      <dgm:spPr/>
      <dgm:t>
        <a:bodyPr/>
        <a:lstStyle/>
        <a:p>
          <a:endParaRPr lang="en-US"/>
        </a:p>
      </dgm:t>
    </dgm:pt>
    <dgm:pt modelId="{DD46D59E-1E49-5B49-B0DA-6AB1EA21FE88}">
      <dgm:prSet/>
      <dgm:spPr/>
      <dgm:t>
        <a:bodyPr/>
        <a:lstStyle/>
        <a:p>
          <a:r>
            <a:rPr lang="en-US" dirty="0"/>
            <a:t>Affordable Care Act – (42 U.S.C. 18001)</a:t>
          </a:r>
        </a:p>
      </dgm:t>
    </dgm:pt>
    <dgm:pt modelId="{4CE29761-FA44-E141-AA4B-3475BFA1E3C1}" type="parTrans" cxnId="{4397006A-1734-4B4B-838D-1010FCAFDE07}">
      <dgm:prSet/>
      <dgm:spPr/>
      <dgm:t>
        <a:bodyPr/>
        <a:lstStyle/>
        <a:p>
          <a:endParaRPr lang="en-US"/>
        </a:p>
      </dgm:t>
    </dgm:pt>
    <dgm:pt modelId="{0D816CB4-573E-3D45-A23E-10737DAEA51A}" type="sibTrans" cxnId="{4397006A-1734-4B4B-838D-1010FCAFDE07}">
      <dgm:prSet/>
      <dgm:spPr/>
      <dgm:t>
        <a:bodyPr/>
        <a:lstStyle/>
        <a:p>
          <a:endParaRPr lang="en-US"/>
        </a:p>
      </dgm:t>
    </dgm:pt>
    <dgm:pt modelId="{EF28B2FE-9037-FA4D-9430-46CDFF77D3ED}">
      <dgm:prSet/>
      <dgm:spPr/>
      <dgm:t>
        <a:bodyPr/>
        <a:lstStyle/>
        <a:p>
          <a:r>
            <a:rPr lang="en-US" dirty="0"/>
            <a:t>Exclusion Statute (42 U.S.C. 1320a-7)</a:t>
          </a:r>
        </a:p>
      </dgm:t>
    </dgm:pt>
    <dgm:pt modelId="{BFF47120-3261-EF46-BFBB-77521FC118B4}" type="parTrans" cxnId="{669F2D59-B262-0E49-B6F7-38F7CB882B4B}">
      <dgm:prSet/>
      <dgm:spPr/>
      <dgm:t>
        <a:bodyPr/>
        <a:lstStyle/>
        <a:p>
          <a:endParaRPr lang="en-US"/>
        </a:p>
      </dgm:t>
    </dgm:pt>
    <dgm:pt modelId="{F9F4FA3D-8A4F-084E-84A7-D1665A227C28}" type="sibTrans" cxnId="{669F2D59-B262-0E49-B6F7-38F7CB882B4B}">
      <dgm:prSet/>
      <dgm:spPr/>
      <dgm:t>
        <a:bodyPr/>
        <a:lstStyle/>
        <a:p>
          <a:endParaRPr lang="en-US"/>
        </a:p>
      </dgm:t>
    </dgm:pt>
    <dgm:pt modelId="{73448BBF-16D4-704B-BBD6-72C7B0279FDA}">
      <dgm:prSet/>
      <dgm:spPr/>
      <dgm:t>
        <a:bodyPr/>
        <a:lstStyle/>
        <a:p>
          <a:r>
            <a:rPr lang="en-US" dirty="0"/>
            <a:t>Civil Monetary Penalties (42 U.S.C. Section 1320a-7a)</a:t>
          </a:r>
        </a:p>
      </dgm:t>
    </dgm:pt>
    <dgm:pt modelId="{AB070090-A013-B449-9AC9-BAD0E307CEB8}" type="parTrans" cxnId="{556578D3-CE90-D64C-A9C5-FE541D5A3906}">
      <dgm:prSet/>
      <dgm:spPr/>
      <dgm:t>
        <a:bodyPr/>
        <a:lstStyle/>
        <a:p>
          <a:endParaRPr lang="en-US"/>
        </a:p>
      </dgm:t>
    </dgm:pt>
    <dgm:pt modelId="{307F4210-8424-AF44-896A-FDDF5A1815D5}" type="sibTrans" cxnId="{556578D3-CE90-D64C-A9C5-FE541D5A3906}">
      <dgm:prSet/>
      <dgm:spPr/>
      <dgm:t>
        <a:bodyPr/>
        <a:lstStyle/>
        <a:p>
          <a:endParaRPr lang="en-US"/>
        </a:p>
      </dgm:t>
    </dgm:pt>
    <dgm:pt modelId="{3D7D5B13-BB20-0943-926D-BE1D7970A94E}">
      <dgm:prSet/>
      <dgm:spPr/>
      <dgm:t>
        <a:bodyPr/>
        <a:lstStyle/>
        <a:p>
          <a:r>
            <a:rPr lang="en-US" dirty="0"/>
            <a:t>Physician Self- Referral Statute (</a:t>
          </a:r>
          <a:r>
            <a:rPr lang="en-US" b="0" i="0" u="none" dirty="0"/>
            <a:t>42 U.S. Code § 1395)</a:t>
          </a:r>
          <a:endParaRPr lang="en-US" dirty="0"/>
        </a:p>
      </dgm:t>
    </dgm:pt>
    <dgm:pt modelId="{341C99EA-AD3E-294F-B80E-6AD191ADF508}" type="parTrans" cxnId="{AD7E161C-322A-934F-AD79-B329864473BA}">
      <dgm:prSet/>
      <dgm:spPr/>
      <dgm:t>
        <a:bodyPr/>
        <a:lstStyle/>
        <a:p>
          <a:endParaRPr lang="en-US"/>
        </a:p>
      </dgm:t>
    </dgm:pt>
    <dgm:pt modelId="{5F59EB30-824F-AB43-8DA7-B5D593B3D091}" type="sibTrans" cxnId="{AD7E161C-322A-934F-AD79-B329864473BA}">
      <dgm:prSet/>
      <dgm:spPr/>
      <dgm:t>
        <a:bodyPr/>
        <a:lstStyle/>
        <a:p>
          <a:endParaRPr lang="en-US"/>
        </a:p>
      </dgm:t>
    </dgm:pt>
    <dgm:pt modelId="{907F2AFA-3F71-9141-BE91-FA14197DBAEA}">
      <dgm:prSet/>
      <dgm:spPr/>
      <dgm:t>
        <a:bodyPr/>
        <a:lstStyle/>
        <a:p>
          <a:r>
            <a:rPr lang="en-US" dirty="0"/>
            <a:t>False Claims Act (31 U.S.C. Section 3729-3733)</a:t>
          </a:r>
        </a:p>
      </dgm:t>
    </dgm:pt>
    <dgm:pt modelId="{01F66ECE-5A71-E541-926D-338EF4053072}" type="parTrans" cxnId="{F6142D28-93C6-5341-880A-0B6CF5055709}">
      <dgm:prSet/>
      <dgm:spPr/>
    </dgm:pt>
    <dgm:pt modelId="{01B0B4BD-E8B3-EE4A-B436-B2B43AE3D52E}" type="sibTrans" cxnId="{F6142D28-93C6-5341-880A-0B6CF5055709}">
      <dgm:prSet/>
      <dgm:spPr/>
    </dgm:pt>
    <dgm:pt modelId="{D7CB3347-1089-724F-8963-918CB7B9D781}">
      <dgm:prSet/>
      <dgm:spPr/>
      <dgm:t>
        <a:bodyPr/>
        <a:lstStyle/>
        <a:p>
          <a:r>
            <a:rPr lang="en-US" dirty="0"/>
            <a:t>HIPAA and HITECH (42 U.S.C. 17935)</a:t>
          </a:r>
        </a:p>
      </dgm:t>
    </dgm:pt>
    <dgm:pt modelId="{1D6D4046-DB74-3043-A8DB-085B27A26F79}" type="parTrans" cxnId="{9DB18DE9-642F-9140-804E-01ABE6319937}">
      <dgm:prSet/>
      <dgm:spPr/>
    </dgm:pt>
    <dgm:pt modelId="{C6E2EDB2-BB4A-5C44-8FDE-95E7409893E7}" type="sibTrans" cxnId="{9DB18DE9-642F-9140-804E-01ABE6319937}">
      <dgm:prSet/>
      <dgm:spPr/>
    </dgm:pt>
    <dgm:pt modelId="{41F3C27A-903B-CD4F-BBCF-9724922CAD27}" type="pres">
      <dgm:prSet presAssocID="{3150AD7E-7938-40C2-BC22-3C6483D0CD84}" presName="vert0" presStyleCnt="0">
        <dgm:presLayoutVars>
          <dgm:dir/>
          <dgm:animOne val="branch"/>
          <dgm:animLvl val="lvl"/>
        </dgm:presLayoutVars>
      </dgm:prSet>
      <dgm:spPr/>
    </dgm:pt>
    <dgm:pt modelId="{FF497B2A-FA5F-0347-8C8A-A559B89CA8C6}" type="pres">
      <dgm:prSet presAssocID="{DD46D59E-1E49-5B49-B0DA-6AB1EA21FE88}" presName="thickLine" presStyleLbl="alignNode1" presStyleIdx="0" presStyleCnt="7"/>
      <dgm:spPr/>
    </dgm:pt>
    <dgm:pt modelId="{C0AB8318-1C6D-0548-A20F-F8D9E7258381}" type="pres">
      <dgm:prSet presAssocID="{DD46D59E-1E49-5B49-B0DA-6AB1EA21FE88}" presName="horz1" presStyleCnt="0"/>
      <dgm:spPr/>
    </dgm:pt>
    <dgm:pt modelId="{0CFA2484-00F8-1544-A1FC-7A2B03B906D5}" type="pres">
      <dgm:prSet presAssocID="{DD46D59E-1E49-5B49-B0DA-6AB1EA21FE88}" presName="tx1" presStyleLbl="revTx" presStyleIdx="0" presStyleCnt="7"/>
      <dgm:spPr/>
    </dgm:pt>
    <dgm:pt modelId="{BAA7B9EF-2953-CB40-AFD6-28AC702E66E3}" type="pres">
      <dgm:prSet presAssocID="{DD46D59E-1E49-5B49-B0DA-6AB1EA21FE88}" presName="vert1" presStyleCnt="0"/>
      <dgm:spPr/>
    </dgm:pt>
    <dgm:pt modelId="{51AD7143-E11F-7049-AE28-2DD0FA10CCF6}" type="pres">
      <dgm:prSet presAssocID="{7EE51517-6AF4-EA4E-9F19-62B7337614F6}" presName="thickLine" presStyleLbl="alignNode1" presStyleIdx="1" presStyleCnt="7"/>
      <dgm:spPr/>
    </dgm:pt>
    <dgm:pt modelId="{CF89609E-A4A1-BA46-8190-ED06FB7B8920}" type="pres">
      <dgm:prSet presAssocID="{7EE51517-6AF4-EA4E-9F19-62B7337614F6}" presName="horz1" presStyleCnt="0"/>
      <dgm:spPr/>
    </dgm:pt>
    <dgm:pt modelId="{35C60B2C-C1C8-1446-AA44-4DE2C565EA59}" type="pres">
      <dgm:prSet presAssocID="{7EE51517-6AF4-EA4E-9F19-62B7337614F6}" presName="tx1" presStyleLbl="revTx" presStyleIdx="1" presStyleCnt="7"/>
      <dgm:spPr/>
    </dgm:pt>
    <dgm:pt modelId="{0DC8E896-9E45-874E-A0D8-5C09C6592EC9}" type="pres">
      <dgm:prSet presAssocID="{7EE51517-6AF4-EA4E-9F19-62B7337614F6}" presName="vert1" presStyleCnt="0"/>
      <dgm:spPr/>
    </dgm:pt>
    <dgm:pt modelId="{0664822A-831F-8A44-A591-7FB64C02D8AE}" type="pres">
      <dgm:prSet presAssocID="{907F2AFA-3F71-9141-BE91-FA14197DBAEA}" presName="thickLine" presStyleLbl="alignNode1" presStyleIdx="2" presStyleCnt="7"/>
      <dgm:spPr/>
    </dgm:pt>
    <dgm:pt modelId="{B0723D02-5355-EA4D-94F7-92BEBFD6F4F1}" type="pres">
      <dgm:prSet presAssocID="{907F2AFA-3F71-9141-BE91-FA14197DBAEA}" presName="horz1" presStyleCnt="0"/>
      <dgm:spPr/>
    </dgm:pt>
    <dgm:pt modelId="{4AC02E8D-3E1E-C840-8B04-8EAD99C63E1B}" type="pres">
      <dgm:prSet presAssocID="{907F2AFA-3F71-9141-BE91-FA14197DBAEA}" presName="tx1" presStyleLbl="revTx" presStyleIdx="2" presStyleCnt="7"/>
      <dgm:spPr/>
    </dgm:pt>
    <dgm:pt modelId="{5D38EDF0-82A1-0044-9E79-B784972B4428}" type="pres">
      <dgm:prSet presAssocID="{907F2AFA-3F71-9141-BE91-FA14197DBAEA}" presName="vert1" presStyleCnt="0"/>
      <dgm:spPr/>
    </dgm:pt>
    <dgm:pt modelId="{1C78FC7E-5259-5244-8E10-5137E1D395F8}" type="pres">
      <dgm:prSet presAssocID="{3D7D5B13-BB20-0943-926D-BE1D7970A94E}" presName="thickLine" presStyleLbl="alignNode1" presStyleIdx="3" presStyleCnt="7"/>
      <dgm:spPr/>
    </dgm:pt>
    <dgm:pt modelId="{79A64EB3-3E0D-3D4E-9631-DC43BB5BEFC5}" type="pres">
      <dgm:prSet presAssocID="{3D7D5B13-BB20-0943-926D-BE1D7970A94E}" presName="horz1" presStyleCnt="0"/>
      <dgm:spPr/>
    </dgm:pt>
    <dgm:pt modelId="{6EE6717B-3288-9843-864C-CD6AD9FDEA3B}" type="pres">
      <dgm:prSet presAssocID="{3D7D5B13-BB20-0943-926D-BE1D7970A94E}" presName="tx1" presStyleLbl="revTx" presStyleIdx="3" presStyleCnt="7"/>
      <dgm:spPr/>
    </dgm:pt>
    <dgm:pt modelId="{08A32082-0A25-9245-9EBA-3B9AA71C9772}" type="pres">
      <dgm:prSet presAssocID="{3D7D5B13-BB20-0943-926D-BE1D7970A94E}" presName="vert1" presStyleCnt="0"/>
      <dgm:spPr/>
    </dgm:pt>
    <dgm:pt modelId="{DFC2160D-237A-C94C-91B5-B9D34B347F69}" type="pres">
      <dgm:prSet presAssocID="{D7CB3347-1089-724F-8963-918CB7B9D781}" presName="thickLine" presStyleLbl="alignNode1" presStyleIdx="4" presStyleCnt="7"/>
      <dgm:spPr/>
    </dgm:pt>
    <dgm:pt modelId="{26E77A57-7D67-364D-B7BF-CB0581A6A40F}" type="pres">
      <dgm:prSet presAssocID="{D7CB3347-1089-724F-8963-918CB7B9D781}" presName="horz1" presStyleCnt="0"/>
      <dgm:spPr/>
    </dgm:pt>
    <dgm:pt modelId="{47B3309E-0EB0-B94E-BB85-5FFC947EF015}" type="pres">
      <dgm:prSet presAssocID="{D7CB3347-1089-724F-8963-918CB7B9D781}" presName="tx1" presStyleLbl="revTx" presStyleIdx="4" presStyleCnt="7"/>
      <dgm:spPr/>
    </dgm:pt>
    <dgm:pt modelId="{60F55471-CD0C-7C4D-AB08-6BA3819D6C49}" type="pres">
      <dgm:prSet presAssocID="{D7CB3347-1089-724F-8963-918CB7B9D781}" presName="vert1" presStyleCnt="0"/>
      <dgm:spPr/>
    </dgm:pt>
    <dgm:pt modelId="{357C80E8-2955-C447-858F-E00BF7DBF305}" type="pres">
      <dgm:prSet presAssocID="{EF28B2FE-9037-FA4D-9430-46CDFF77D3ED}" presName="thickLine" presStyleLbl="alignNode1" presStyleIdx="5" presStyleCnt="7"/>
      <dgm:spPr/>
    </dgm:pt>
    <dgm:pt modelId="{41E100F9-8978-CB41-917B-216046BBA90C}" type="pres">
      <dgm:prSet presAssocID="{EF28B2FE-9037-FA4D-9430-46CDFF77D3ED}" presName="horz1" presStyleCnt="0"/>
      <dgm:spPr/>
    </dgm:pt>
    <dgm:pt modelId="{B1926F38-A7B1-584E-842C-F21C9F1337B2}" type="pres">
      <dgm:prSet presAssocID="{EF28B2FE-9037-FA4D-9430-46CDFF77D3ED}" presName="tx1" presStyleLbl="revTx" presStyleIdx="5" presStyleCnt="7"/>
      <dgm:spPr/>
    </dgm:pt>
    <dgm:pt modelId="{110C179D-162B-0943-BE0D-141588DF3D72}" type="pres">
      <dgm:prSet presAssocID="{EF28B2FE-9037-FA4D-9430-46CDFF77D3ED}" presName="vert1" presStyleCnt="0"/>
      <dgm:spPr/>
    </dgm:pt>
    <dgm:pt modelId="{FA45930C-9BFB-7D47-B92D-DF2FB0278648}" type="pres">
      <dgm:prSet presAssocID="{73448BBF-16D4-704B-BBD6-72C7B0279FDA}" presName="thickLine" presStyleLbl="alignNode1" presStyleIdx="6" presStyleCnt="7"/>
      <dgm:spPr/>
    </dgm:pt>
    <dgm:pt modelId="{3F94B5E7-C0C6-EB4C-A2CD-6ADF38E0D531}" type="pres">
      <dgm:prSet presAssocID="{73448BBF-16D4-704B-BBD6-72C7B0279FDA}" presName="horz1" presStyleCnt="0"/>
      <dgm:spPr/>
    </dgm:pt>
    <dgm:pt modelId="{B7A5EC52-1C21-8043-B712-08EAADACD0C9}" type="pres">
      <dgm:prSet presAssocID="{73448BBF-16D4-704B-BBD6-72C7B0279FDA}" presName="tx1" presStyleLbl="revTx" presStyleIdx="6" presStyleCnt="7"/>
      <dgm:spPr/>
    </dgm:pt>
    <dgm:pt modelId="{2F951D9F-9D37-B244-9D01-7B4494ECC973}" type="pres">
      <dgm:prSet presAssocID="{73448BBF-16D4-704B-BBD6-72C7B0279FDA}" presName="vert1" presStyleCnt="0"/>
      <dgm:spPr/>
    </dgm:pt>
  </dgm:ptLst>
  <dgm:cxnLst>
    <dgm:cxn modelId="{787A5C04-E8A2-5F43-B0E3-B858D46D3669}" type="presOf" srcId="{73448BBF-16D4-704B-BBD6-72C7B0279FDA}" destId="{B7A5EC52-1C21-8043-B712-08EAADACD0C9}" srcOrd="0" destOrd="0" presId="urn:microsoft.com/office/officeart/2008/layout/LinedList"/>
    <dgm:cxn modelId="{3192E504-6AC2-3447-87D6-CC94AF34BBBF}" type="presOf" srcId="{EF28B2FE-9037-FA4D-9430-46CDFF77D3ED}" destId="{B1926F38-A7B1-584E-842C-F21C9F1337B2}" srcOrd="0" destOrd="0" presId="urn:microsoft.com/office/officeart/2008/layout/LinedList"/>
    <dgm:cxn modelId="{AD7E161C-322A-934F-AD79-B329864473BA}" srcId="{3150AD7E-7938-40C2-BC22-3C6483D0CD84}" destId="{3D7D5B13-BB20-0943-926D-BE1D7970A94E}" srcOrd="3" destOrd="0" parTransId="{341C99EA-AD3E-294F-B80E-6AD191ADF508}" sibTransId="{5F59EB30-824F-AB43-8DA7-B5D593B3D091}"/>
    <dgm:cxn modelId="{F6142D28-93C6-5341-880A-0B6CF5055709}" srcId="{3150AD7E-7938-40C2-BC22-3C6483D0CD84}" destId="{907F2AFA-3F71-9141-BE91-FA14197DBAEA}" srcOrd="2" destOrd="0" parTransId="{01F66ECE-5A71-E541-926D-338EF4053072}" sibTransId="{01B0B4BD-E8B3-EE4A-B436-B2B43AE3D52E}"/>
    <dgm:cxn modelId="{4397006A-1734-4B4B-838D-1010FCAFDE07}" srcId="{3150AD7E-7938-40C2-BC22-3C6483D0CD84}" destId="{DD46D59E-1E49-5B49-B0DA-6AB1EA21FE88}" srcOrd="0" destOrd="0" parTransId="{4CE29761-FA44-E141-AA4B-3475BFA1E3C1}" sibTransId="{0D816CB4-573E-3D45-A23E-10737DAEA51A}"/>
    <dgm:cxn modelId="{D6BC254B-2403-DA43-95F5-49278849F8B0}" type="presOf" srcId="{7EE51517-6AF4-EA4E-9F19-62B7337614F6}" destId="{35C60B2C-C1C8-1446-AA44-4DE2C565EA59}" srcOrd="0" destOrd="0" presId="urn:microsoft.com/office/officeart/2008/layout/LinedList"/>
    <dgm:cxn modelId="{2A779E4E-AFAE-3B46-AF23-1A08228889C0}" type="presOf" srcId="{D7CB3347-1089-724F-8963-918CB7B9D781}" destId="{47B3309E-0EB0-B94E-BB85-5FFC947EF015}" srcOrd="0" destOrd="0" presId="urn:microsoft.com/office/officeart/2008/layout/LinedList"/>
    <dgm:cxn modelId="{66BC5D53-FFD3-FC49-B6DD-F8C149FC147C}" type="presOf" srcId="{DD46D59E-1E49-5B49-B0DA-6AB1EA21FE88}" destId="{0CFA2484-00F8-1544-A1FC-7A2B03B906D5}" srcOrd="0" destOrd="0" presId="urn:microsoft.com/office/officeart/2008/layout/LinedList"/>
    <dgm:cxn modelId="{669F2D59-B262-0E49-B6F7-38F7CB882B4B}" srcId="{3150AD7E-7938-40C2-BC22-3C6483D0CD84}" destId="{EF28B2FE-9037-FA4D-9430-46CDFF77D3ED}" srcOrd="5" destOrd="0" parTransId="{BFF47120-3261-EF46-BFBB-77521FC118B4}" sibTransId="{F9F4FA3D-8A4F-084E-84A7-D1665A227C28}"/>
    <dgm:cxn modelId="{4FAF6FA0-ADAE-7649-9277-FC26D6CA8705}" type="presOf" srcId="{3150AD7E-7938-40C2-BC22-3C6483D0CD84}" destId="{41F3C27A-903B-CD4F-BBCF-9724922CAD27}" srcOrd="0" destOrd="0" presId="urn:microsoft.com/office/officeart/2008/layout/LinedList"/>
    <dgm:cxn modelId="{9772A0AE-2FCC-B648-B940-B637D4D62FC3}" type="presOf" srcId="{907F2AFA-3F71-9141-BE91-FA14197DBAEA}" destId="{4AC02E8D-3E1E-C840-8B04-8EAD99C63E1B}" srcOrd="0" destOrd="0" presId="urn:microsoft.com/office/officeart/2008/layout/LinedList"/>
    <dgm:cxn modelId="{0495CDB6-D293-6B41-9521-52BD914F027C}" type="presOf" srcId="{3D7D5B13-BB20-0943-926D-BE1D7970A94E}" destId="{6EE6717B-3288-9843-864C-CD6AD9FDEA3B}" srcOrd="0" destOrd="0" presId="urn:microsoft.com/office/officeart/2008/layout/LinedList"/>
    <dgm:cxn modelId="{7A3620BB-3D18-FC4E-8AA2-2B873856AECD}" srcId="{3150AD7E-7938-40C2-BC22-3C6483D0CD84}" destId="{7EE51517-6AF4-EA4E-9F19-62B7337614F6}" srcOrd="1" destOrd="0" parTransId="{65F1EF09-8053-1C46-9C97-48FBEB94AE63}" sibTransId="{1102CD44-A118-664C-82ED-33F226E2DABD}"/>
    <dgm:cxn modelId="{556578D3-CE90-D64C-A9C5-FE541D5A3906}" srcId="{3150AD7E-7938-40C2-BC22-3C6483D0CD84}" destId="{73448BBF-16D4-704B-BBD6-72C7B0279FDA}" srcOrd="6" destOrd="0" parTransId="{AB070090-A013-B449-9AC9-BAD0E307CEB8}" sibTransId="{307F4210-8424-AF44-896A-FDDF5A1815D5}"/>
    <dgm:cxn modelId="{9DB18DE9-642F-9140-804E-01ABE6319937}" srcId="{3150AD7E-7938-40C2-BC22-3C6483D0CD84}" destId="{D7CB3347-1089-724F-8963-918CB7B9D781}" srcOrd="4" destOrd="0" parTransId="{1D6D4046-DB74-3043-A8DB-085B27A26F79}" sibTransId="{C6E2EDB2-BB4A-5C44-8FDE-95E7409893E7}"/>
    <dgm:cxn modelId="{F62A0600-E629-2240-81D2-F30943ADB33D}" type="presParOf" srcId="{41F3C27A-903B-CD4F-BBCF-9724922CAD27}" destId="{FF497B2A-FA5F-0347-8C8A-A559B89CA8C6}" srcOrd="0" destOrd="0" presId="urn:microsoft.com/office/officeart/2008/layout/LinedList"/>
    <dgm:cxn modelId="{91E3DAA5-AEB0-7748-8CDD-6D52B8C92BBA}" type="presParOf" srcId="{41F3C27A-903B-CD4F-BBCF-9724922CAD27}" destId="{C0AB8318-1C6D-0548-A20F-F8D9E7258381}" srcOrd="1" destOrd="0" presId="urn:microsoft.com/office/officeart/2008/layout/LinedList"/>
    <dgm:cxn modelId="{66DB5449-8C99-9846-9F30-E5A5E183A23F}" type="presParOf" srcId="{C0AB8318-1C6D-0548-A20F-F8D9E7258381}" destId="{0CFA2484-00F8-1544-A1FC-7A2B03B906D5}" srcOrd="0" destOrd="0" presId="urn:microsoft.com/office/officeart/2008/layout/LinedList"/>
    <dgm:cxn modelId="{BECA6BC1-E996-7943-AFA8-3E687E4028FA}" type="presParOf" srcId="{C0AB8318-1C6D-0548-A20F-F8D9E7258381}" destId="{BAA7B9EF-2953-CB40-AFD6-28AC702E66E3}" srcOrd="1" destOrd="0" presId="urn:microsoft.com/office/officeart/2008/layout/LinedList"/>
    <dgm:cxn modelId="{B2135D53-AD6E-444F-A80A-654E8C06572D}" type="presParOf" srcId="{41F3C27A-903B-CD4F-BBCF-9724922CAD27}" destId="{51AD7143-E11F-7049-AE28-2DD0FA10CCF6}" srcOrd="2" destOrd="0" presId="urn:microsoft.com/office/officeart/2008/layout/LinedList"/>
    <dgm:cxn modelId="{83B59083-9B72-D74C-B727-175E5E18C16B}" type="presParOf" srcId="{41F3C27A-903B-CD4F-BBCF-9724922CAD27}" destId="{CF89609E-A4A1-BA46-8190-ED06FB7B8920}" srcOrd="3" destOrd="0" presId="urn:microsoft.com/office/officeart/2008/layout/LinedList"/>
    <dgm:cxn modelId="{571AB637-D8EF-BA44-9F3A-F8FA299574BD}" type="presParOf" srcId="{CF89609E-A4A1-BA46-8190-ED06FB7B8920}" destId="{35C60B2C-C1C8-1446-AA44-4DE2C565EA59}" srcOrd="0" destOrd="0" presId="urn:microsoft.com/office/officeart/2008/layout/LinedList"/>
    <dgm:cxn modelId="{F78916F4-053B-5049-93EA-187A1514F00C}" type="presParOf" srcId="{CF89609E-A4A1-BA46-8190-ED06FB7B8920}" destId="{0DC8E896-9E45-874E-A0D8-5C09C6592EC9}" srcOrd="1" destOrd="0" presId="urn:microsoft.com/office/officeart/2008/layout/LinedList"/>
    <dgm:cxn modelId="{EFA67ADB-EA2B-F140-816D-6ED8742135C7}" type="presParOf" srcId="{41F3C27A-903B-CD4F-BBCF-9724922CAD27}" destId="{0664822A-831F-8A44-A591-7FB64C02D8AE}" srcOrd="4" destOrd="0" presId="urn:microsoft.com/office/officeart/2008/layout/LinedList"/>
    <dgm:cxn modelId="{3F6F0C67-09DC-174D-8A65-C9E0F06BA58C}" type="presParOf" srcId="{41F3C27A-903B-CD4F-BBCF-9724922CAD27}" destId="{B0723D02-5355-EA4D-94F7-92BEBFD6F4F1}" srcOrd="5" destOrd="0" presId="urn:microsoft.com/office/officeart/2008/layout/LinedList"/>
    <dgm:cxn modelId="{26D2B071-F5B1-114E-BA7F-6B5B83BD51A0}" type="presParOf" srcId="{B0723D02-5355-EA4D-94F7-92BEBFD6F4F1}" destId="{4AC02E8D-3E1E-C840-8B04-8EAD99C63E1B}" srcOrd="0" destOrd="0" presId="urn:microsoft.com/office/officeart/2008/layout/LinedList"/>
    <dgm:cxn modelId="{69262198-DB15-4C40-AECA-F220933E7C34}" type="presParOf" srcId="{B0723D02-5355-EA4D-94F7-92BEBFD6F4F1}" destId="{5D38EDF0-82A1-0044-9E79-B784972B4428}" srcOrd="1" destOrd="0" presId="urn:microsoft.com/office/officeart/2008/layout/LinedList"/>
    <dgm:cxn modelId="{E54B52FD-F9C2-9A4B-B0FE-446D4F47088A}" type="presParOf" srcId="{41F3C27A-903B-CD4F-BBCF-9724922CAD27}" destId="{1C78FC7E-5259-5244-8E10-5137E1D395F8}" srcOrd="6" destOrd="0" presId="urn:microsoft.com/office/officeart/2008/layout/LinedList"/>
    <dgm:cxn modelId="{44BF5624-ECFD-B547-ACB8-AC76C8A14AC7}" type="presParOf" srcId="{41F3C27A-903B-CD4F-BBCF-9724922CAD27}" destId="{79A64EB3-3E0D-3D4E-9631-DC43BB5BEFC5}" srcOrd="7" destOrd="0" presId="urn:microsoft.com/office/officeart/2008/layout/LinedList"/>
    <dgm:cxn modelId="{38E3F9B4-6B66-0E40-9ED8-5C9D63226186}" type="presParOf" srcId="{79A64EB3-3E0D-3D4E-9631-DC43BB5BEFC5}" destId="{6EE6717B-3288-9843-864C-CD6AD9FDEA3B}" srcOrd="0" destOrd="0" presId="urn:microsoft.com/office/officeart/2008/layout/LinedList"/>
    <dgm:cxn modelId="{E615F7E2-72FB-AC41-9ABE-AF9089A1D6AF}" type="presParOf" srcId="{79A64EB3-3E0D-3D4E-9631-DC43BB5BEFC5}" destId="{08A32082-0A25-9245-9EBA-3B9AA71C9772}" srcOrd="1" destOrd="0" presId="urn:microsoft.com/office/officeart/2008/layout/LinedList"/>
    <dgm:cxn modelId="{0331B640-1F68-7047-B9A4-3FC8037A2018}" type="presParOf" srcId="{41F3C27A-903B-CD4F-BBCF-9724922CAD27}" destId="{DFC2160D-237A-C94C-91B5-B9D34B347F69}" srcOrd="8" destOrd="0" presId="urn:microsoft.com/office/officeart/2008/layout/LinedList"/>
    <dgm:cxn modelId="{7479973F-6F7D-6B49-AC86-E362659C8A84}" type="presParOf" srcId="{41F3C27A-903B-CD4F-BBCF-9724922CAD27}" destId="{26E77A57-7D67-364D-B7BF-CB0581A6A40F}" srcOrd="9" destOrd="0" presId="urn:microsoft.com/office/officeart/2008/layout/LinedList"/>
    <dgm:cxn modelId="{A8EC5579-E497-6F43-B94C-5C9C17C6D119}" type="presParOf" srcId="{26E77A57-7D67-364D-B7BF-CB0581A6A40F}" destId="{47B3309E-0EB0-B94E-BB85-5FFC947EF015}" srcOrd="0" destOrd="0" presId="urn:microsoft.com/office/officeart/2008/layout/LinedList"/>
    <dgm:cxn modelId="{ECEC3B11-9FD2-C24E-8192-19A6012A47A6}" type="presParOf" srcId="{26E77A57-7D67-364D-B7BF-CB0581A6A40F}" destId="{60F55471-CD0C-7C4D-AB08-6BA3819D6C49}" srcOrd="1" destOrd="0" presId="urn:microsoft.com/office/officeart/2008/layout/LinedList"/>
    <dgm:cxn modelId="{6291AC6C-0239-A84B-BC85-C63CA8DED354}" type="presParOf" srcId="{41F3C27A-903B-CD4F-BBCF-9724922CAD27}" destId="{357C80E8-2955-C447-858F-E00BF7DBF305}" srcOrd="10" destOrd="0" presId="urn:microsoft.com/office/officeart/2008/layout/LinedList"/>
    <dgm:cxn modelId="{834EC2E6-C4A4-5343-9AF0-115A52A890B4}" type="presParOf" srcId="{41F3C27A-903B-CD4F-BBCF-9724922CAD27}" destId="{41E100F9-8978-CB41-917B-216046BBA90C}" srcOrd="11" destOrd="0" presId="urn:microsoft.com/office/officeart/2008/layout/LinedList"/>
    <dgm:cxn modelId="{2ADCE878-B953-EF43-9086-D710C55958E2}" type="presParOf" srcId="{41E100F9-8978-CB41-917B-216046BBA90C}" destId="{B1926F38-A7B1-584E-842C-F21C9F1337B2}" srcOrd="0" destOrd="0" presId="urn:microsoft.com/office/officeart/2008/layout/LinedList"/>
    <dgm:cxn modelId="{73B802D7-6FC7-9543-86E3-B643EBC598ED}" type="presParOf" srcId="{41E100F9-8978-CB41-917B-216046BBA90C}" destId="{110C179D-162B-0943-BE0D-141588DF3D72}" srcOrd="1" destOrd="0" presId="urn:microsoft.com/office/officeart/2008/layout/LinedList"/>
    <dgm:cxn modelId="{0C04484F-620C-AA46-B8E3-0C86AB763459}" type="presParOf" srcId="{41F3C27A-903B-CD4F-BBCF-9724922CAD27}" destId="{FA45930C-9BFB-7D47-B92D-DF2FB0278648}" srcOrd="12" destOrd="0" presId="urn:microsoft.com/office/officeart/2008/layout/LinedList"/>
    <dgm:cxn modelId="{BC05A05D-1EE3-1142-AAC5-1B9226AD6939}" type="presParOf" srcId="{41F3C27A-903B-CD4F-BBCF-9724922CAD27}" destId="{3F94B5E7-C0C6-EB4C-A2CD-6ADF38E0D531}" srcOrd="13" destOrd="0" presId="urn:microsoft.com/office/officeart/2008/layout/LinedList"/>
    <dgm:cxn modelId="{557869C1-776E-D24B-983E-C4FDD0B05D06}" type="presParOf" srcId="{3F94B5E7-C0C6-EB4C-A2CD-6ADF38E0D531}" destId="{B7A5EC52-1C21-8043-B712-08EAADACD0C9}" srcOrd="0" destOrd="0" presId="urn:microsoft.com/office/officeart/2008/layout/LinedList"/>
    <dgm:cxn modelId="{FAD4CFA8-700C-7640-AD39-7352EACCBB7F}" type="presParOf" srcId="{3F94B5E7-C0C6-EB4C-A2CD-6ADF38E0D531}" destId="{2F951D9F-9D37-B244-9D01-7B4494ECC973}"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CDAD0A32-9731-8D4B-886D-36299818C9A5}" type="doc">
      <dgm:prSet loTypeId="urn:microsoft.com/office/officeart/2005/8/layout/lProcess3" loCatId="" qsTypeId="urn:microsoft.com/office/officeart/2005/8/quickstyle/simple1" qsCatId="simple" csTypeId="urn:microsoft.com/office/officeart/2005/8/colors/accent0_3" csCatId="mainScheme" phldr="1"/>
      <dgm:spPr/>
      <dgm:t>
        <a:bodyPr/>
        <a:lstStyle/>
        <a:p>
          <a:endParaRPr lang="en-US"/>
        </a:p>
      </dgm:t>
    </dgm:pt>
    <dgm:pt modelId="{73C00F37-A699-354C-AA63-62797E7B6D5C}">
      <dgm:prSet phldrT="[Text]"/>
      <dgm:spPr/>
      <dgm:t>
        <a:bodyPr/>
        <a:lstStyle/>
        <a:p>
          <a:r>
            <a:rPr lang="en-US" dirty="0"/>
            <a:t>Fraud</a:t>
          </a:r>
        </a:p>
      </dgm:t>
    </dgm:pt>
    <dgm:pt modelId="{427B93A5-7343-4242-903B-E4682EE14518}" type="parTrans" cxnId="{FB2620E2-4633-C540-B5C6-8449045CDC88}">
      <dgm:prSet/>
      <dgm:spPr/>
      <dgm:t>
        <a:bodyPr/>
        <a:lstStyle/>
        <a:p>
          <a:endParaRPr lang="en-US"/>
        </a:p>
      </dgm:t>
    </dgm:pt>
    <dgm:pt modelId="{9B8677F1-784E-3B47-ADAC-D4393666ED60}" type="sibTrans" cxnId="{FB2620E2-4633-C540-B5C6-8449045CDC88}">
      <dgm:prSet/>
      <dgm:spPr/>
      <dgm:t>
        <a:bodyPr/>
        <a:lstStyle/>
        <a:p>
          <a:endParaRPr lang="en-US"/>
        </a:p>
      </dgm:t>
    </dgm:pt>
    <dgm:pt modelId="{D86D1008-2A1A-984E-AEF0-81EF684CB437}">
      <dgm:prSet phldrT="[Text]"/>
      <dgm:spPr/>
      <dgm:t>
        <a:bodyPr/>
        <a:lstStyle/>
        <a:p>
          <a:r>
            <a:rPr lang="en-US" dirty="0"/>
            <a:t>Intentional</a:t>
          </a:r>
        </a:p>
      </dgm:t>
    </dgm:pt>
    <dgm:pt modelId="{5EAADA91-CF35-D943-9B17-2D36590CF069}" type="parTrans" cxnId="{E48058EE-47FD-884D-BF10-B99251C73BB8}">
      <dgm:prSet/>
      <dgm:spPr/>
      <dgm:t>
        <a:bodyPr/>
        <a:lstStyle/>
        <a:p>
          <a:endParaRPr lang="en-US"/>
        </a:p>
      </dgm:t>
    </dgm:pt>
    <dgm:pt modelId="{8090A79F-82C7-6942-90BC-BDD7A2FF62CE}" type="sibTrans" cxnId="{E48058EE-47FD-884D-BF10-B99251C73BB8}">
      <dgm:prSet/>
      <dgm:spPr/>
      <dgm:t>
        <a:bodyPr/>
        <a:lstStyle/>
        <a:p>
          <a:endParaRPr lang="en-US"/>
        </a:p>
      </dgm:t>
    </dgm:pt>
    <dgm:pt modelId="{6CE37427-9E95-9642-BEC4-9257B74C39C2}">
      <dgm:prSet phldrT="[Text]"/>
      <dgm:spPr/>
      <dgm:t>
        <a:bodyPr/>
        <a:lstStyle/>
        <a:p>
          <a:r>
            <a:rPr lang="en-US" dirty="0"/>
            <a:t>Deception</a:t>
          </a:r>
        </a:p>
      </dgm:t>
    </dgm:pt>
    <dgm:pt modelId="{0D6A6B66-B179-FB48-ABF4-12D39481F2CB}" type="parTrans" cxnId="{C4CEBDE0-F0DB-F74F-8CE2-5A3C4DFD4250}">
      <dgm:prSet/>
      <dgm:spPr/>
      <dgm:t>
        <a:bodyPr/>
        <a:lstStyle/>
        <a:p>
          <a:endParaRPr lang="en-US"/>
        </a:p>
      </dgm:t>
    </dgm:pt>
    <dgm:pt modelId="{40F3CBE9-5EB2-E14F-A3D0-819258783141}" type="sibTrans" cxnId="{C4CEBDE0-F0DB-F74F-8CE2-5A3C4DFD4250}">
      <dgm:prSet/>
      <dgm:spPr/>
      <dgm:t>
        <a:bodyPr/>
        <a:lstStyle/>
        <a:p>
          <a:endParaRPr lang="en-US"/>
        </a:p>
      </dgm:t>
    </dgm:pt>
    <dgm:pt modelId="{325CEF43-97E6-6B4D-9005-71CF24B022CE}">
      <dgm:prSet phldrT="[Text]"/>
      <dgm:spPr/>
      <dgm:t>
        <a:bodyPr/>
        <a:lstStyle/>
        <a:p>
          <a:r>
            <a:rPr lang="en-US" dirty="0"/>
            <a:t>Abuse</a:t>
          </a:r>
        </a:p>
      </dgm:t>
    </dgm:pt>
    <dgm:pt modelId="{77BF93CF-0040-E54E-9116-E4898E10BB50}" type="parTrans" cxnId="{C54B8B77-DA8D-2341-8BF1-036EAEDFA861}">
      <dgm:prSet/>
      <dgm:spPr/>
      <dgm:t>
        <a:bodyPr/>
        <a:lstStyle/>
        <a:p>
          <a:endParaRPr lang="en-US"/>
        </a:p>
      </dgm:t>
    </dgm:pt>
    <dgm:pt modelId="{3780289C-8303-7C4B-8DED-E6A5BD948F74}" type="sibTrans" cxnId="{C54B8B77-DA8D-2341-8BF1-036EAEDFA861}">
      <dgm:prSet/>
      <dgm:spPr/>
      <dgm:t>
        <a:bodyPr/>
        <a:lstStyle/>
        <a:p>
          <a:endParaRPr lang="en-US"/>
        </a:p>
      </dgm:t>
    </dgm:pt>
    <dgm:pt modelId="{DED49565-3AE8-834F-83C0-61B69099E48A}">
      <dgm:prSet phldrT="[Text]"/>
      <dgm:spPr/>
      <dgm:t>
        <a:bodyPr/>
        <a:lstStyle/>
        <a:p>
          <a:r>
            <a:rPr lang="en-US" dirty="0"/>
            <a:t>Dereliction of understanding</a:t>
          </a:r>
        </a:p>
      </dgm:t>
    </dgm:pt>
    <dgm:pt modelId="{A0AFBC5B-1FD1-7447-837E-93E7BE7566D9}" type="parTrans" cxnId="{28DD8929-E310-4A42-92C2-6551756E3F77}">
      <dgm:prSet/>
      <dgm:spPr/>
      <dgm:t>
        <a:bodyPr/>
        <a:lstStyle/>
        <a:p>
          <a:endParaRPr lang="en-US"/>
        </a:p>
      </dgm:t>
    </dgm:pt>
    <dgm:pt modelId="{AFD7E930-2384-A048-B34D-EFA54DF46C88}" type="sibTrans" cxnId="{28DD8929-E310-4A42-92C2-6551756E3F77}">
      <dgm:prSet/>
      <dgm:spPr/>
      <dgm:t>
        <a:bodyPr/>
        <a:lstStyle/>
        <a:p>
          <a:endParaRPr lang="en-US"/>
        </a:p>
      </dgm:t>
    </dgm:pt>
    <dgm:pt modelId="{8220A817-5C38-AC41-BAF7-0D230972F6BE}">
      <dgm:prSet phldrT="[Text]"/>
      <dgm:spPr/>
      <dgm:t>
        <a:bodyPr/>
        <a:lstStyle/>
        <a:p>
          <a:r>
            <a:rPr lang="en-US" dirty="0"/>
            <a:t>Bending of rules</a:t>
          </a:r>
        </a:p>
      </dgm:t>
    </dgm:pt>
    <dgm:pt modelId="{3117B501-AA6E-D849-9C7B-12F340FBD9C3}" type="parTrans" cxnId="{A9556AE1-BD22-564D-A56E-852D8C1B5358}">
      <dgm:prSet/>
      <dgm:spPr/>
      <dgm:t>
        <a:bodyPr/>
        <a:lstStyle/>
        <a:p>
          <a:endParaRPr lang="en-US"/>
        </a:p>
      </dgm:t>
    </dgm:pt>
    <dgm:pt modelId="{51783AE6-50FA-684E-8252-58F1ACC37800}" type="sibTrans" cxnId="{A9556AE1-BD22-564D-A56E-852D8C1B5358}">
      <dgm:prSet/>
      <dgm:spPr/>
      <dgm:t>
        <a:bodyPr/>
        <a:lstStyle/>
        <a:p>
          <a:endParaRPr lang="en-US"/>
        </a:p>
      </dgm:t>
    </dgm:pt>
    <dgm:pt modelId="{5A2A3267-BD1B-4140-A9A4-75228C1A86C6}">
      <dgm:prSet phldrT="[Text]"/>
      <dgm:spPr/>
      <dgm:t>
        <a:bodyPr/>
        <a:lstStyle/>
        <a:p>
          <a:r>
            <a:rPr lang="en-US" dirty="0"/>
            <a:t>Waste</a:t>
          </a:r>
        </a:p>
      </dgm:t>
    </dgm:pt>
    <dgm:pt modelId="{2F7023F0-83D7-134B-9F36-09BA2B3E1EF3}" type="parTrans" cxnId="{9AAE31D4-BF69-2943-B197-AEDB50FE1A31}">
      <dgm:prSet/>
      <dgm:spPr/>
      <dgm:t>
        <a:bodyPr/>
        <a:lstStyle/>
        <a:p>
          <a:endParaRPr lang="en-US"/>
        </a:p>
      </dgm:t>
    </dgm:pt>
    <dgm:pt modelId="{B8C342D6-F074-0842-B42A-81E820D7316A}" type="sibTrans" cxnId="{9AAE31D4-BF69-2943-B197-AEDB50FE1A31}">
      <dgm:prSet/>
      <dgm:spPr/>
      <dgm:t>
        <a:bodyPr/>
        <a:lstStyle/>
        <a:p>
          <a:endParaRPr lang="en-US"/>
        </a:p>
      </dgm:t>
    </dgm:pt>
    <dgm:pt modelId="{01CCCDD8-209A-E146-86C9-5F7265BA68F6}">
      <dgm:prSet phldrT="[Text]"/>
      <dgm:spPr/>
      <dgm:t>
        <a:bodyPr/>
        <a:lstStyle/>
        <a:p>
          <a:r>
            <a:rPr lang="en-US" dirty="0"/>
            <a:t>Inefficiencies;</a:t>
          </a:r>
        </a:p>
        <a:p>
          <a:r>
            <a:rPr lang="en-US" dirty="0"/>
            <a:t>Unnecessary costs </a:t>
          </a:r>
        </a:p>
      </dgm:t>
    </dgm:pt>
    <dgm:pt modelId="{11DB4545-CC3C-014D-A06D-0A81A66769A0}" type="parTrans" cxnId="{45843FF4-9F24-5E42-B001-83D974C8D69C}">
      <dgm:prSet/>
      <dgm:spPr/>
      <dgm:t>
        <a:bodyPr/>
        <a:lstStyle/>
        <a:p>
          <a:endParaRPr lang="en-US"/>
        </a:p>
      </dgm:t>
    </dgm:pt>
    <dgm:pt modelId="{3D27E0DC-CE27-6641-88B6-49040EB222EE}" type="sibTrans" cxnId="{45843FF4-9F24-5E42-B001-83D974C8D69C}">
      <dgm:prSet/>
      <dgm:spPr/>
      <dgm:t>
        <a:bodyPr/>
        <a:lstStyle/>
        <a:p>
          <a:endParaRPr lang="en-US"/>
        </a:p>
      </dgm:t>
    </dgm:pt>
    <dgm:pt modelId="{3EB5313B-37BB-D641-8D78-979E11EB86DF}">
      <dgm:prSet phldrT="[Text]"/>
      <dgm:spPr/>
      <dgm:t>
        <a:bodyPr/>
        <a:lstStyle/>
        <a:p>
          <a:r>
            <a:rPr lang="en-US" dirty="0"/>
            <a:t>Errors</a:t>
          </a:r>
        </a:p>
      </dgm:t>
    </dgm:pt>
    <dgm:pt modelId="{4B32866D-2648-D947-A4BA-A8692AFEE709}" type="parTrans" cxnId="{F2B3667C-F0AC-1348-B816-52724CF1B084}">
      <dgm:prSet/>
      <dgm:spPr/>
      <dgm:t>
        <a:bodyPr/>
        <a:lstStyle/>
        <a:p>
          <a:endParaRPr lang="en-US"/>
        </a:p>
      </dgm:t>
    </dgm:pt>
    <dgm:pt modelId="{F22F41BF-F8F5-3943-8FC0-95C3FB4C5162}" type="sibTrans" cxnId="{F2B3667C-F0AC-1348-B816-52724CF1B084}">
      <dgm:prSet/>
      <dgm:spPr/>
      <dgm:t>
        <a:bodyPr/>
        <a:lstStyle/>
        <a:p>
          <a:endParaRPr lang="en-US"/>
        </a:p>
      </dgm:t>
    </dgm:pt>
    <dgm:pt modelId="{14936D86-F345-7140-9386-E2BECFC0EC78}">
      <dgm:prSet/>
      <dgm:spPr/>
      <dgm:t>
        <a:bodyPr/>
        <a:lstStyle/>
        <a:p>
          <a:r>
            <a:rPr lang="en-US" dirty="0"/>
            <a:t>Mistakes</a:t>
          </a:r>
        </a:p>
      </dgm:t>
    </dgm:pt>
    <dgm:pt modelId="{881591FD-EEA6-CB43-9823-8B2E7EE7885E}" type="parTrans" cxnId="{8990CF72-E76A-8F49-9621-D76109705F06}">
      <dgm:prSet/>
      <dgm:spPr/>
      <dgm:t>
        <a:bodyPr/>
        <a:lstStyle/>
        <a:p>
          <a:endParaRPr lang="en-US"/>
        </a:p>
      </dgm:t>
    </dgm:pt>
    <dgm:pt modelId="{B576B0F1-3457-934D-958F-153B2D090EE8}" type="sibTrans" cxnId="{8990CF72-E76A-8F49-9621-D76109705F06}">
      <dgm:prSet/>
      <dgm:spPr/>
      <dgm:t>
        <a:bodyPr/>
        <a:lstStyle/>
        <a:p>
          <a:endParaRPr lang="en-US"/>
        </a:p>
      </dgm:t>
    </dgm:pt>
    <dgm:pt modelId="{10342231-F8FB-7941-9A2A-B486B0E09294}">
      <dgm:prSet/>
      <dgm:spPr/>
      <dgm:t>
        <a:bodyPr/>
        <a:lstStyle/>
        <a:p>
          <a:r>
            <a:rPr lang="en-US" dirty="0"/>
            <a:t>Human error</a:t>
          </a:r>
        </a:p>
      </dgm:t>
    </dgm:pt>
    <dgm:pt modelId="{AAF5A7A4-89F0-9C4E-B26E-46E3456A6FC1}" type="parTrans" cxnId="{9488ACD1-747E-C841-BE8C-DE894BAF10A2}">
      <dgm:prSet/>
      <dgm:spPr/>
      <dgm:t>
        <a:bodyPr/>
        <a:lstStyle/>
        <a:p>
          <a:endParaRPr lang="en-US"/>
        </a:p>
      </dgm:t>
    </dgm:pt>
    <dgm:pt modelId="{533BF895-FF60-5A42-89DA-12B40DE871BD}" type="sibTrans" cxnId="{9488ACD1-747E-C841-BE8C-DE894BAF10A2}">
      <dgm:prSet/>
      <dgm:spPr/>
      <dgm:t>
        <a:bodyPr/>
        <a:lstStyle/>
        <a:p>
          <a:endParaRPr lang="en-US"/>
        </a:p>
      </dgm:t>
    </dgm:pt>
    <dgm:pt modelId="{D504CFB1-C5BF-1D47-8A51-5AD9020D4B5B}">
      <dgm:prSet/>
      <dgm:spPr/>
      <dgm:t>
        <a:bodyPr/>
        <a:lstStyle/>
        <a:p>
          <a:r>
            <a:rPr lang="en-US" dirty="0"/>
            <a:t>Overutilization</a:t>
          </a:r>
        </a:p>
      </dgm:t>
    </dgm:pt>
    <dgm:pt modelId="{EEBC3C45-C895-7E42-8888-A93936269957}" type="parTrans" cxnId="{97CD23CA-79C9-ED4F-B948-75159050B5CF}">
      <dgm:prSet/>
      <dgm:spPr/>
      <dgm:t>
        <a:bodyPr/>
        <a:lstStyle/>
        <a:p>
          <a:endParaRPr lang="en-US"/>
        </a:p>
      </dgm:t>
    </dgm:pt>
    <dgm:pt modelId="{07E5E3F7-AC4E-D844-B28E-ED9F2DA51A15}" type="sibTrans" cxnId="{97CD23CA-79C9-ED4F-B948-75159050B5CF}">
      <dgm:prSet/>
      <dgm:spPr/>
      <dgm:t>
        <a:bodyPr/>
        <a:lstStyle/>
        <a:p>
          <a:endParaRPr lang="en-US"/>
        </a:p>
      </dgm:t>
    </dgm:pt>
    <dgm:pt modelId="{49BD3DE9-F6A8-534F-96FF-EFD25B0426F3}" type="pres">
      <dgm:prSet presAssocID="{CDAD0A32-9731-8D4B-886D-36299818C9A5}" presName="Name0" presStyleCnt="0">
        <dgm:presLayoutVars>
          <dgm:chPref val="3"/>
          <dgm:dir/>
          <dgm:animLvl val="lvl"/>
          <dgm:resizeHandles/>
        </dgm:presLayoutVars>
      </dgm:prSet>
      <dgm:spPr/>
    </dgm:pt>
    <dgm:pt modelId="{355479C1-5EF5-744D-B5EB-838F18B575F1}" type="pres">
      <dgm:prSet presAssocID="{73C00F37-A699-354C-AA63-62797E7B6D5C}" presName="horFlow" presStyleCnt="0"/>
      <dgm:spPr/>
    </dgm:pt>
    <dgm:pt modelId="{DEE00C42-59F7-A649-9A37-A6116588DD37}" type="pres">
      <dgm:prSet presAssocID="{73C00F37-A699-354C-AA63-62797E7B6D5C}" presName="bigChev" presStyleLbl="node1" presStyleIdx="0" presStyleCnt="4"/>
      <dgm:spPr/>
    </dgm:pt>
    <dgm:pt modelId="{A8E5A09D-5021-C14A-9222-1A2831AA0194}" type="pres">
      <dgm:prSet presAssocID="{5EAADA91-CF35-D943-9B17-2D36590CF069}" presName="parTrans" presStyleCnt="0"/>
      <dgm:spPr/>
    </dgm:pt>
    <dgm:pt modelId="{1FCF8353-E770-D647-B84C-9038F3CE52EC}" type="pres">
      <dgm:prSet presAssocID="{D86D1008-2A1A-984E-AEF0-81EF684CB437}" presName="node" presStyleLbl="alignAccFollowNode1" presStyleIdx="0" presStyleCnt="8">
        <dgm:presLayoutVars>
          <dgm:bulletEnabled val="1"/>
        </dgm:presLayoutVars>
      </dgm:prSet>
      <dgm:spPr/>
    </dgm:pt>
    <dgm:pt modelId="{EE45134A-4926-684E-B460-51FBF9F8A49A}" type="pres">
      <dgm:prSet presAssocID="{8090A79F-82C7-6942-90BC-BDD7A2FF62CE}" presName="sibTrans" presStyleCnt="0"/>
      <dgm:spPr/>
    </dgm:pt>
    <dgm:pt modelId="{F8FCF778-CEBC-5E4D-B093-B83DC6DE44D7}" type="pres">
      <dgm:prSet presAssocID="{6CE37427-9E95-9642-BEC4-9257B74C39C2}" presName="node" presStyleLbl="alignAccFollowNode1" presStyleIdx="1" presStyleCnt="8">
        <dgm:presLayoutVars>
          <dgm:bulletEnabled val="1"/>
        </dgm:presLayoutVars>
      </dgm:prSet>
      <dgm:spPr/>
    </dgm:pt>
    <dgm:pt modelId="{BB1DDA06-1590-1F46-935F-2A172D596DA2}" type="pres">
      <dgm:prSet presAssocID="{73C00F37-A699-354C-AA63-62797E7B6D5C}" presName="vSp" presStyleCnt="0"/>
      <dgm:spPr/>
    </dgm:pt>
    <dgm:pt modelId="{0E23820A-99B4-6F4D-ABDA-8DA02B83252C}" type="pres">
      <dgm:prSet presAssocID="{325CEF43-97E6-6B4D-9005-71CF24B022CE}" presName="horFlow" presStyleCnt="0"/>
      <dgm:spPr/>
    </dgm:pt>
    <dgm:pt modelId="{C31BE3A5-1615-CC42-9B6B-099627CA8137}" type="pres">
      <dgm:prSet presAssocID="{325CEF43-97E6-6B4D-9005-71CF24B022CE}" presName="bigChev" presStyleLbl="node1" presStyleIdx="1" presStyleCnt="4"/>
      <dgm:spPr/>
    </dgm:pt>
    <dgm:pt modelId="{3C7BDE90-13BF-9543-990D-8B7268585B3A}" type="pres">
      <dgm:prSet presAssocID="{A0AFBC5B-1FD1-7447-837E-93E7BE7566D9}" presName="parTrans" presStyleCnt="0"/>
      <dgm:spPr/>
    </dgm:pt>
    <dgm:pt modelId="{CEE86B5C-D96A-7D41-B796-65C6C2697E6E}" type="pres">
      <dgm:prSet presAssocID="{DED49565-3AE8-834F-83C0-61B69099E48A}" presName="node" presStyleLbl="alignAccFollowNode1" presStyleIdx="2" presStyleCnt="8">
        <dgm:presLayoutVars>
          <dgm:bulletEnabled val="1"/>
        </dgm:presLayoutVars>
      </dgm:prSet>
      <dgm:spPr/>
    </dgm:pt>
    <dgm:pt modelId="{7F0D2040-B5CE-2845-B5A1-997FF75ACCBE}" type="pres">
      <dgm:prSet presAssocID="{AFD7E930-2384-A048-B34D-EFA54DF46C88}" presName="sibTrans" presStyleCnt="0"/>
      <dgm:spPr/>
    </dgm:pt>
    <dgm:pt modelId="{7B534EDE-4219-1E4C-AD24-79A1E662B604}" type="pres">
      <dgm:prSet presAssocID="{8220A817-5C38-AC41-BAF7-0D230972F6BE}" presName="node" presStyleLbl="alignAccFollowNode1" presStyleIdx="3" presStyleCnt="8">
        <dgm:presLayoutVars>
          <dgm:bulletEnabled val="1"/>
        </dgm:presLayoutVars>
      </dgm:prSet>
      <dgm:spPr/>
    </dgm:pt>
    <dgm:pt modelId="{CD2F99FB-2ADA-E848-9C0C-770968FFDEAC}" type="pres">
      <dgm:prSet presAssocID="{325CEF43-97E6-6B4D-9005-71CF24B022CE}" presName="vSp" presStyleCnt="0"/>
      <dgm:spPr/>
    </dgm:pt>
    <dgm:pt modelId="{E31008A3-40AF-9646-B04D-F1D99A1DB1FE}" type="pres">
      <dgm:prSet presAssocID="{5A2A3267-BD1B-4140-A9A4-75228C1A86C6}" presName="horFlow" presStyleCnt="0"/>
      <dgm:spPr/>
    </dgm:pt>
    <dgm:pt modelId="{9363872B-D4B5-EE4E-B8FF-A4C7B86FBCD4}" type="pres">
      <dgm:prSet presAssocID="{5A2A3267-BD1B-4140-A9A4-75228C1A86C6}" presName="bigChev" presStyleLbl="node1" presStyleIdx="2" presStyleCnt="4"/>
      <dgm:spPr/>
    </dgm:pt>
    <dgm:pt modelId="{9B057E53-A28C-0044-A697-14B78A04E643}" type="pres">
      <dgm:prSet presAssocID="{11DB4545-CC3C-014D-A06D-0A81A66769A0}" presName="parTrans" presStyleCnt="0"/>
      <dgm:spPr/>
    </dgm:pt>
    <dgm:pt modelId="{19B60D7A-51A4-F64E-B989-676A9CDB6E25}" type="pres">
      <dgm:prSet presAssocID="{01CCCDD8-209A-E146-86C9-5F7265BA68F6}" presName="node" presStyleLbl="alignAccFollowNode1" presStyleIdx="4" presStyleCnt="8">
        <dgm:presLayoutVars>
          <dgm:bulletEnabled val="1"/>
        </dgm:presLayoutVars>
      </dgm:prSet>
      <dgm:spPr/>
    </dgm:pt>
    <dgm:pt modelId="{801F5A5C-ACCD-834A-8EF4-837B222EF778}" type="pres">
      <dgm:prSet presAssocID="{3D27E0DC-CE27-6641-88B6-49040EB222EE}" presName="sibTrans" presStyleCnt="0"/>
      <dgm:spPr/>
    </dgm:pt>
    <dgm:pt modelId="{A980A29B-AA00-0A4E-B8B3-DF96AEF1477E}" type="pres">
      <dgm:prSet presAssocID="{D504CFB1-C5BF-1D47-8A51-5AD9020D4B5B}" presName="node" presStyleLbl="alignAccFollowNode1" presStyleIdx="5" presStyleCnt="8">
        <dgm:presLayoutVars>
          <dgm:bulletEnabled val="1"/>
        </dgm:presLayoutVars>
      </dgm:prSet>
      <dgm:spPr/>
    </dgm:pt>
    <dgm:pt modelId="{D2B630E2-0B07-B144-B697-92E9DECA5128}" type="pres">
      <dgm:prSet presAssocID="{5A2A3267-BD1B-4140-A9A4-75228C1A86C6}" presName="vSp" presStyleCnt="0"/>
      <dgm:spPr/>
    </dgm:pt>
    <dgm:pt modelId="{9811DA7B-E531-A347-A952-14B0EE168922}" type="pres">
      <dgm:prSet presAssocID="{3EB5313B-37BB-D641-8D78-979E11EB86DF}" presName="horFlow" presStyleCnt="0"/>
      <dgm:spPr/>
    </dgm:pt>
    <dgm:pt modelId="{7ACE7F12-8F73-B248-AF75-47A9F4843F13}" type="pres">
      <dgm:prSet presAssocID="{3EB5313B-37BB-D641-8D78-979E11EB86DF}" presName="bigChev" presStyleLbl="node1" presStyleIdx="3" presStyleCnt="4"/>
      <dgm:spPr/>
    </dgm:pt>
    <dgm:pt modelId="{19ED498F-A935-084E-8B00-94172C19402C}" type="pres">
      <dgm:prSet presAssocID="{881591FD-EEA6-CB43-9823-8B2E7EE7885E}" presName="parTrans" presStyleCnt="0"/>
      <dgm:spPr/>
    </dgm:pt>
    <dgm:pt modelId="{0FCFBFE1-6CFC-C042-ABDC-7A9B34FA5845}" type="pres">
      <dgm:prSet presAssocID="{14936D86-F345-7140-9386-E2BECFC0EC78}" presName="node" presStyleLbl="alignAccFollowNode1" presStyleIdx="6" presStyleCnt="8">
        <dgm:presLayoutVars>
          <dgm:bulletEnabled val="1"/>
        </dgm:presLayoutVars>
      </dgm:prSet>
      <dgm:spPr/>
    </dgm:pt>
    <dgm:pt modelId="{DE2E2955-B097-5E4E-B1D5-DCB591ACA8DF}" type="pres">
      <dgm:prSet presAssocID="{B576B0F1-3457-934D-958F-153B2D090EE8}" presName="sibTrans" presStyleCnt="0"/>
      <dgm:spPr/>
    </dgm:pt>
    <dgm:pt modelId="{5EA68202-E65C-F44F-B8F8-F8B1FCF9965B}" type="pres">
      <dgm:prSet presAssocID="{10342231-F8FB-7941-9A2A-B486B0E09294}" presName="node" presStyleLbl="alignAccFollowNode1" presStyleIdx="7" presStyleCnt="8">
        <dgm:presLayoutVars>
          <dgm:bulletEnabled val="1"/>
        </dgm:presLayoutVars>
      </dgm:prSet>
      <dgm:spPr/>
    </dgm:pt>
  </dgm:ptLst>
  <dgm:cxnLst>
    <dgm:cxn modelId="{50F65E1C-BA60-874F-B53F-4D20A91F3574}" type="presOf" srcId="{DED49565-3AE8-834F-83C0-61B69099E48A}" destId="{CEE86B5C-D96A-7D41-B796-65C6C2697E6E}" srcOrd="0" destOrd="0" presId="urn:microsoft.com/office/officeart/2005/8/layout/lProcess3"/>
    <dgm:cxn modelId="{28DD8929-E310-4A42-92C2-6551756E3F77}" srcId="{325CEF43-97E6-6B4D-9005-71CF24B022CE}" destId="{DED49565-3AE8-834F-83C0-61B69099E48A}" srcOrd="0" destOrd="0" parTransId="{A0AFBC5B-1FD1-7447-837E-93E7BE7566D9}" sibTransId="{AFD7E930-2384-A048-B34D-EFA54DF46C88}"/>
    <dgm:cxn modelId="{8A314938-4F76-2941-9FA6-50C5F1F58CB9}" type="presOf" srcId="{5A2A3267-BD1B-4140-A9A4-75228C1A86C6}" destId="{9363872B-D4B5-EE4E-B8FF-A4C7B86FBCD4}" srcOrd="0" destOrd="0" presId="urn:microsoft.com/office/officeart/2005/8/layout/lProcess3"/>
    <dgm:cxn modelId="{40810C65-6640-B44D-B071-FF924C9C949F}" type="presOf" srcId="{CDAD0A32-9731-8D4B-886D-36299818C9A5}" destId="{49BD3DE9-F6A8-534F-96FF-EFD25B0426F3}" srcOrd="0" destOrd="0" presId="urn:microsoft.com/office/officeart/2005/8/layout/lProcess3"/>
    <dgm:cxn modelId="{6AA3B567-5829-AC4E-A31F-CD8517C12A28}" type="presOf" srcId="{D86D1008-2A1A-984E-AEF0-81EF684CB437}" destId="{1FCF8353-E770-D647-B84C-9038F3CE52EC}" srcOrd="0" destOrd="0" presId="urn:microsoft.com/office/officeart/2005/8/layout/lProcess3"/>
    <dgm:cxn modelId="{8990CF72-E76A-8F49-9621-D76109705F06}" srcId="{3EB5313B-37BB-D641-8D78-979E11EB86DF}" destId="{14936D86-F345-7140-9386-E2BECFC0EC78}" srcOrd="0" destOrd="0" parTransId="{881591FD-EEA6-CB43-9823-8B2E7EE7885E}" sibTransId="{B576B0F1-3457-934D-958F-153B2D090EE8}"/>
    <dgm:cxn modelId="{3A6B4C77-DBAB-0A44-8270-6FC95A1AE454}" type="presOf" srcId="{14936D86-F345-7140-9386-E2BECFC0EC78}" destId="{0FCFBFE1-6CFC-C042-ABDC-7A9B34FA5845}" srcOrd="0" destOrd="0" presId="urn:microsoft.com/office/officeart/2005/8/layout/lProcess3"/>
    <dgm:cxn modelId="{C54B8B77-DA8D-2341-8BF1-036EAEDFA861}" srcId="{CDAD0A32-9731-8D4B-886D-36299818C9A5}" destId="{325CEF43-97E6-6B4D-9005-71CF24B022CE}" srcOrd="1" destOrd="0" parTransId="{77BF93CF-0040-E54E-9116-E4898E10BB50}" sibTransId="{3780289C-8303-7C4B-8DED-E6A5BD948F74}"/>
    <dgm:cxn modelId="{F2B3667C-F0AC-1348-B816-52724CF1B084}" srcId="{CDAD0A32-9731-8D4B-886D-36299818C9A5}" destId="{3EB5313B-37BB-D641-8D78-979E11EB86DF}" srcOrd="3" destOrd="0" parTransId="{4B32866D-2648-D947-A4BA-A8692AFEE709}" sibTransId="{F22F41BF-F8F5-3943-8FC0-95C3FB4C5162}"/>
    <dgm:cxn modelId="{7EB35D85-AC20-A24D-A52D-409FE343928E}" type="presOf" srcId="{6CE37427-9E95-9642-BEC4-9257B74C39C2}" destId="{F8FCF778-CEBC-5E4D-B093-B83DC6DE44D7}" srcOrd="0" destOrd="0" presId="urn:microsoft.com/office/officeart/2005/8/layout/lProcess3"/>
    <dgm:cxn modelId="{15666E86-B7F6-344C-AE5B-9D365F0695AF}" type="presOf" srcId="{8220A817-5C38-AC41-BAF7-0D230972F6BE}" destId="{7B534EDE-4219-1E4C-AD24-79A1E662B604}" srcOrd="0" destOrd="0" presId="urn:microsoft.com/office/officeart/2005/8/layout/lProcess3"/>
    <dgm:cxn modelId="{BE80149A-35CA-3344-87D9-302E01FDC265}" type="presOf" srcId="{01CCCDD8-209A-E146-86C9-5F7265BA68F6}" destId="{19B60D7A-51A4-F64E-B989-676A9CDB6E25}" srcOrd="0" destOrd="0" presId="urn:microsoft.com/office/officeart/2005/8/layout/lProcess3"/>
    <dgm:cxn modelId="{460FEBBF-A3EE-094E-882E-547716E66823}" type="presOf" srcId="{73C00F37-A699-354C-AA63-62797E7B6D5C}" destId="{DEE00C42-59F7-A649-9A37-A6116588DD37}" srcOrd="0" destOrd="0" presId="urn:microsoft.com/office/officeart/2005/8/layout/lProcess3"/>
    <dgm:cxn modelId="{0AC19AC4-94A5-054C-B468-6AF7B041D4EA}" type="presOf" srcId="{325CEF43-97E6-6B4D-9005-71CF24B022CE}" destId="{C31BE3A5-1615-CC42-9B6B-099627CA8137}" srcOrd="0" destOrd="0" presId="urn:microsoft.com/office/officeart/2005/8/layout/lProcess3"/>
    <dgm:cxn modelId="{97CD23CA-79C9-ED4F-B948-75159050B5CF}" srcId="{5A2A3267-BD1B-4140-A9A4-75228C1A86C6}" destId="{D504CFB1-C5BF-1D47-8A51-5AD9020D4B5B}" srcOrd="1" destOrd="0" parTransId="{EEBC3C45-C895-7E42-8888-A93936269957}" sibTransId="{07E5E3F7-AC4E-D844-B28E-ED9F2DA51A15}"/>
    <dgm:cxn modelId="{9488ACD1-747E-C841-BE8C-DE894BAF10A2}" srcId="{3EB5313B-37BB-D641-8D78-979E11EB86DF}" destId="{10342231-F8FB-7941-9A2A-B486B0E09294}" srcOrd="1" destOrd="0" parTransId="{AAF5A7A4-89F0-9C4E-B26E-46E3456A6FC1}" sibTransId="{533BF895-FF60-5A42-89DA-12B40DE871BD}"/>
    <dgm:cxn modelId="{9AAE31D4-BF69-2943-B197-AEDB50FE1A31}" srcId="{CDAD0A32-9731-8D4B-886D-36299818C9A5}" destId="{5A2A3267-BD1B-4140-A9A4-75228C1A86C6}" srcOrd="2" destOrd="0" parTransId="{2F7023F0-83D7-134B-9F36-09BA2B3E1EF3}" sibTransId="{B8C342D6-F074-0842-B42A-81E820D7316A}"/>
    <dgm:cxn modelId="{10D79FDD-02C8-7D4A-BC14-4E85B82D74D2}" type="presOf" srcId="{10342231-F8FB-7941-9A2A-B486B0E09294}" destId="{5EA68202-E65C-F44F-B8F8-F8B1FCF9965B}" srcOrd="0" destOrd="0" presId="urn:microsoft.com/office/officeart/2005/8/layout/lProcess3"/>
    <dgm:cxn modelId="{C4CEBDE0-F0DB-F74F-8CE2-5A3C4DFD4250}" srcId="{73C00F37-A699-354C-AA63-62797E7B6D5C}" destId="{6CE37427-9E95-9642-BEC4-9257B74C39C2}" srcOrd="1" destOrd="0" parTransId="{0D6A6B66-B179-FB48-ABF4-12D39481F2CB}" sibTransId="{40F3CBE9-5EB2-E14F-A3D0-819258783141}"/>
    <dgm:cxn modelId="{A9556AE1-BD22-564D-A56E-852D8C1B5358}" srcId="{325CEF43-97E6-6B4D-9005-71CF24B022CE}" destId="{8220A817-5C38-AC41-BAF7-0D230972F6BE}" srcOrd="1" destOrd="0" parTransId="{3117B501-AA6E-D849-9C7B-12F340FBD9C3}" sibTransId="{51783AE6-50FA-684E-8252-58F1ACC37800}"/>
    <dgm:cxn modelId="{FB2620E2-4633-C540-B5C6-8449045CDC88}" srcId="{CDAD0A32-9731-8D4B-886D-36299818C9A5}" destId="{73C00F37-A699-354C-AA63-62797E7B6D5C}" srcOrd="0" destOrd="0" parTransId="{427B93A5-7343-4242-903B-E4682EE14518}" sibTransId="{9B8677F1-784E-3B47-ADAC-D4393666ED60}"/>
    <dgm:cxn modelId="{E48058EE-47FD-884D-BF10-B99251C73BB8}" srcId="{73C00F37-A699-354C-AA63-62797E7B6D5C}" destId="{D86D1008-2A1A-984E-AEF0-81EF684CB437}" srcOrd="0" destOrd="0" parTransId="{5EAADA91-CF35-D943-9B17-2D36590CF069}" sibTransId="{8090A79F-82C7-6942-90BC-BDD7A2FF62CE}"/>
    <dgm:cxn modelId="{45843FF4-9F24-5E42-B001-83D974C8D69C}" srcId="{5A2A3267-BD1B-4140-A9A4-75228C1A86C6}" destId="{01CCCDD8-209A-E146-86C9-5F7265BA68F6}" srcOrd="0" destOrd="0" parTransId="{11DB4545-CC3C-014D-A06D-0A81A66769A0}" sibTransId="{3D27E0DC-CE27-6641-88B6-49040EB222EE}"/>
    <dgm:cxn modelId="{42DE6EF9-91CE-2043-B77B-5E1DFC85036C}" type="presOf" srcId="{D504CFB1-C5BF-1D47-8A51-5AD9020D4B5B}" destId="{A980A29B-AA00-0A4E-B8B3-DF96AEF1477E}" srcOrd="0" destOrd="0" presId="urn:microsoft.com/office/officeart/2005/8/layout/lProcess3"/>
    <dgm:cxn modelId="{3671BFFF-64F2-AB45-83AE-7FD020437AE2}" type="presOf" srcId="{3EB5313B-37BB-D641-8D78-979E11EB86DF}" destId="{7ACE7F12-8F73-B248-AF75-47A9F4843F13}" srcOrd="0" destOrd="0" presId="urn:microsoft.com/office/officeart/2005/8/layout/lProcess3"/>
    <dgm:cxn modelId="{3D9E0A2F-652A-AF49-9383-B37DCBD48A8A}" type="presParOf" srcId="{49BD3DE9-F6A8-534F-96FF-EFD25B0426F3}" destId="{355479C1-5EF5-744D-B5EB-838F18B575F1}" srcOrd="0" destOrd="0" presId="urn:microsoft.com/office/officeart/2005/8/layout/lProcess3"/>
    <dgm:cxn modelId="{970DB41A-3185-5145-8B8F-E6EFE3BDE945}" type="presParOf" srcId="{355479C1-5EF5-744D-B5EB-838F18B575F1}" destId="{DEE00C42-59F7-A649-9A37-A6116588DD37}" srcOrd="0" destOrd="0" presId="urn:microsoft.com/office/officeart/2005/8/layout/lProcess3"/>
    <dgm:cxn modelId="{D9B8F0CD-82ED-3842-8667-0A1518CC3345}" type="presParOf" srcId="{355479C1-5EF5-744D-B5EB-838F18B575F1}" destId="{A8E5A09D-5021-C14A-9222-1A2831AA0194}" srcOrd="1" destOrd="0" presId="urn:microsoft.com/office/officeart/2005/8/layout/lProcess3"/>
    <dgm:cxn modelId="{341324DB-B7F9-9F41-8187-589FB2A2EBFC}" type="presParOf" srcId="{355479C1-5EF5-744D-B5EB-838F18B575F1}" destId="{1FCF8353-E770-D647-B84C-9038F3CE52EC}" srcOrd="2" destOrd="0" presId="urn:microsoft.com/office/officeart/2005/8/layout/lProcess3"/>
    <dgm:cxn modelId="{46AFC54D-BED3-3644-A4EA-C6ECB2024095}" type="presParOf" srcId="{355479C1-5EF5-744D-B5EB-838F18B575F1}" destId="{EE45134A-4926-684E-B460-51FBF9F8A49A}" srcOrd="3" destOrd="0" presId="urn:microsoft.com/office/officeart/2005/8/layout/lProcess3"/>
    <dgm:cxn modelId="{EA0E9C2A-5C3C-E64A-8FEF-A7E72C6883F4}" type="presParOf" srcId="{355479C1-5EF5-744D-B5EB-838F18B575F1}" destId="{F8FCF778-CEBC-5E4D-B093-B83DC6DE44D7}" srcOrd="4" destOrd="0" presId="urn:microsoft.com/office/officeart/2005/8/layout/lProcess3"/>
    <dgm:cxn modelId="{19D96C37-5084-DF49-8C10-37F50700898F}" type="presParOf" srcId="{49BD3DE9-F6A8-534F-96FF-EFD25B0426F3}" destId="{BB1DDA06-1590-1F46-935F-2A172D596DA2}" srcOrd="1" destOrd="0" presId="urn:microsoft.com/office/officeart/2005/8/layout/lProcess3"/>
    <dgm:cxn modelId="{5989AF52-D69F-5C4B-9949-AE9FBB18C1D2}" type="presParOf" srcId="{49BD3DE9-F6A8-534F-96FF-EFD25B0426F3}" destId="{0E23820A-99B4-6F4D-ABDA-8DA02B83252C}" srcOrd="2" destOrd="0" presId="urn:microsoft.com/office/officeart/2005/8/layout/lProcess3"/>
    <dgm:cxn modelId="{700925BE-F1F5-C74B-B5D0-BACBFAC4A3C8}" type="presParOf" srcId="{0E23820A-99B4-6F4D-ABDA-8DA02B83252C}" destId="{C31BE3A5-1615-CC42-9B6B-099627CA8137}" srcOrd="0" destOrd="0" presId="urn:microsoft.com/office/officeart/2005/8/layout/lProcess3"/>
    <dgm:cxn modelId="{2CA84726-2C2E-8B41-9170-1C5B54BE8347}" type="presParOf" srcId="{0E23820A-99B4-6F4D-ABDA-8DA02B83252C}" destId="{3C7BDE90-13BF-9543-990D-8B7268585B3A}" srcOrd="1" destOrd="0" presId="urn:microsoft.com/office/officeart/2005/8/layout/lProcess3"/>
    <dgm:cxn modelId="{669726FD-861C-9B43-8749-58A508BFB908}" type="presParOf" srcId="{0E23820A-99B4-6F4D-ABDA-8DA02B83252C}" destId="{CEE86B5C-D96A-7D41-B796-65C6C2697E6E}" srcOrd="2" destOrd="0" presId="urn:microsoft.com/office/officeart/2005/8/layout/lProcess3"/>
    <dgm:cxn modelId="{891FF4B3-FFEF-A24B-BDE8-2C32CE258B98}" type="presParOf" srcId="{0E23820A-99B4-6F4D-ABDA-8DA02B83252C}" destId="{7F0D2040-B5CE-2845-B5A1-997FF75ACCBE}" srcOrd="3" destOrd="0" presId="urn:microsoft.com/office/officeart/2005/8/layout/lProcess3"/>
    <dgm:cxn modelId="{DC0233DB-9A64-6D47-901C-DCAC9560D947}" type="presParOf" srcId="{0E23820A-99B4-6F4D-ABDA-8DA02B83252C}" destId="{7B534EDE-4219-1E4C-AD24-79A1E662B604}" srcOrd="4" destOrd="0" presId="urn:microsoft.com/office/officeart/2005/8/layout/lProcess3"/>
    <dgm:cxn modelId="{50ED96E0-465B-C640-AA7D-2B662F1A02C1}" type="presParOf" srcId="{49BD3DE9-F6A8-534F-96FF-EFD25B0426F3}" destId="{CD2F99FB-2ADA-E848-9C0C-770968FFDEAC}" srcOrd="3" destOrd="0" presId="urn:microsoft.com/office/officeart/2005/8/layout/lProcess3"/>
    <dgm:cxn modelId="{D48DD761-AF4C-B444-A430-BD85350C19BE}" type="presParOf" srcId="{49BD3DE9-F6A8-534F-96FF-EFD25B0426F3}" destId="{E31008A3-40AF-9646-B04D-F1D99A1DB1FE}" srcOrd="4" destOrd="0" presId="urn:microsoft.com/office/officeart/2005/8/layout/lProcess3"/>
    <dgm:cxn modelId="{417F3DE6-2554-AB40-826E-61F12EB9AD7F}" type="presParOf" srcId="{E31008A3-40AF-9646-B04D-F1D99A1DB1FE}" destId="{9363872B-D4B5-EE4E-B8FF-A4C7B86FBCD4}" srcOrd="0" destOrd="0" presId="urn:microsoft.com/office/officeart/2005/8/layout/lProcess3"/>
    <dgm:cxn modelId="{2AE25A85-0138-8F4B-827C-C077CA6A8DA3}" type="presParOf" srcId="{E31008A3-40AF-9646-B04D-F1D99A1DB1FE}" destId="{9B057E53-A28C-0044-A697-14B78A04E643}" srcOrd="1" destOrd="0" presId="urn:microsoft.com/office/officeart/2005/8/layout/lProcess3"/>
    <dgm:cxn modelId="{1DCF9CCC-CA38-DB4A-9ADC-936460CDF288}" type="presParOf" srcId="{E31008A3-40AF-9646-B04D-F1D99A1DB1FE}" destId="{19B60D7A-51A4-F64E-B989-676A9CDB6E25}" srcOrd="2" destOrd="0" presId="urn:microsoft.com/office/officeart/2005/8/layout/lProcess3"/>
    <dgm:cxn modelId="{EAD5489E-11F5-364C-B4F5-11BC14B1B01F}" type="presParOf" srcId="{E31008A3-40AF-9646-B04D-F1D99A1DB1FE}" destId="{801F5A5C-ACCD-834A-8EF4-837B222EF778}" srcOrd="3" destOrd="0" presId="urn:microsoft.com/office/officeart/2005/8/layout/lProcess3"/>
    <dgm:cxn modelId="{80C0FDA5-5643-DF4D-91FB-450C62AF677F}" type="presParOf" srcId="{E31008A3-40AF-9646-B04D-F1D99A1DB1FE}" destId="{A980A29B-AA00-0A4E-B8B3-DF96AEF1477E}" srcOrd="4" destOrd="0" presId="urn:microsoft.com/office/officeart/2005/8/layout/lProcess3"/>
    <dgm:cxn modelId="{831E5635-5D39-8541-A651-A8068DE87E48}" type="presParOf" srcId="{49BD3DE9-F6A8-534F-96FF-EFD25B0426F3}" destId="{D2B630E2-0B07-B144-B697-92E9DECA5128}" srcOrd="5" destOrd="0" presId="urn:microsoft.com/office/officeart/2005/8/layout/lProcess3"/>
    <dgm:cxn modelId="{4BE040BF-DD8B-BF4A-A69D-414DF334773C}" type="presParOf" srcId="{49BD3DE9-F6A8-534F-96FF-EFD25B0426F3}" destId="{9811DA7B-E531-A347-A952-14B0EE168922}" srcOrd="6" destOrd="0" presId="urn:microsoft.com/office/officeart/2005/8/layout/lProcess3"/>
    <dgm:cxn modelId="{FF45A567-234C-1841-94D0-7523FFD81969}" type="presParOf" srcId="{9811DA7B-E531-A347-A952-14B0EE168922}" destId="{7ACE7F12-8F73-B248-AF75-47A9F4843F13}" srcOrd="0" destOrd="0" presId="urn:microsoft.com/office/officeart/2005/8/layout/lProcess3"/>
    <dgm:cxn modelId="{FBFF0C45-E1DC-CA47-9C35-713594903809}" type="presParOf" srcId="{9811DA7B-E531-A347-A952-14B0EE168922}" destId="{19ED498F-A935-084E-8B00-94172C19402C}" srcOrd="1" destOrd="0" presId="urn:microsoft.com/office/officeart/2005/8/layout/lProcess3"/>
    <dgm:cxn modelId="{0B60E30B-513A-A349-9FAB-74422AE2B34E}" type="presParOf" srcId="{9811DA7B-E531-A347-A952-14B0EE168922}" destId="{0FCFBFE1-6CFC-C042-ABDC-7A9B34FA5845}" srcOrd="2" destOrd="0" presId="urn:microsoft.com/office/officeart/2005/8/layout/lProcess3"/>
    <dgm:cxn modelId="{343AB47C-318E-A04D-9548-E4EFE39FCA96}" type="presParOf" srcId="{9811DA7B-E531-A347-A952-14B0EE168922}" destId="{DE2E2955-B097-5E4E-B1D5-DCB591ACA8DF}" srcOrd="3" destOrd="0" presId="urn:microsoft.com/office/officeart/2005/8/layout/lProcess3"/>
    <dgm:cxn modelId="{38706B56-2B63-E147-B930-6DBE15887688}" type="presParOf" srcId="{9811DA7B-E531-A347-A952-14B0EE168922}" destId="{5EA68202-E65C-F44F-B8F8-F8B1FCF9965B}" srcOrd="4" destOrd="0" presId="urn:microsoft.com/office/officeart/2005/8/layout/l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3FE11AEC-2163-441A-8545-9370263D7D6B}"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DBA05437-1E96-4FB1-A0CD-C11C34D72BFD}">
      <dgm:prSet/>
      <dgm:spPr/>
      <dgm:t>
        <a:bodyPr/>
        <a:lstStyle/>
        <a:p>
          <a:r>
            <a:rPr lang="en-US" dirty="0"/>
            <a:t>Misrepresentation of the type or level of service provided</a:t>
          </a:r>
        </a:p>
      </dgm:t>
    </dgm:pt>
    <dgm:pt modelId="{063CFE5A-344D-418D-8FA2-5AC546CCA623}" type="parTrans" cxnId="{79EF2460-DA42-4F00-9482-E17232F7D628}">
      <dgm:prSet/>
      <dgm:spPr/>
      <dgm:t>
        <a:bodyPr/>
        <a:lstStyle/>
        <a:p>
          <a:endParaRPr lang="en-US"/>
        </a:p>
      </dgm:t>
    </dgm:pt>
    <dgm:pt modelId="{F0C7F23E-F12F-43EF-9B60-954895889EF2}" type="sibTrans" cxnId="{79EF2460-DA42-4F00-9482-E17232F7D628}">
      <dgm:prSet/>
      <dgm:spPr/>
      <dgm:t>
        <a:bodyPr/>
        <a:lstStyle/>
        <a:p>
          <a:endParaRPr lang="en-US"/>
        </a:p>
      </dgm:t>
    </dgm:pt>
    <dgm:pt modelId="{9DC0D6F2-F1D3-4960-B168-C267D7D8AD08}">
      <dgm:prSet/>
      <dgm:spPr/>
      <dgm:t>
        <a:bodyPr/>
        <a:lstStyle/>
        <a:p>
          <a:r>
            <a:rPr lang="en-US" dirty="0"/>
            <a:t>Misrepresentation of the individual rendering service</a:t>
          </a:r>
        </a:p>
      </dgm:t>
    </dgm:pt>
    <dgm:pt modelId="{2DB65CAC-66A5-492C-87DF-A4BC19381200}" type="parTrans" cxnId="{2351C0D9-9A69-4F86-9954-EA19D9669C5A}">
      <dgm:prSet/>
      <dgm:spPr/>
      <dgm:t>
        <a:bodyPr/>
        <a:lstStyle/>
        <a:p>
          <a:endParaRPr lang="en-US"/>
        </a:p>
      </dgm:t>
    </dgm:pt>
    <dgm:pt modelId="{64F02A0C-35F3-4C83-9780-ABE3E134AB28}" type="sibTrans" cxnId="{2351C0D9-9A69-4F86-9954-EA19D9669C5A}">
      <dgm:prSet/>
      <dgm:spPr/>
      <dgm:t>
        <a:bodyPr/>
        <a:lstStyle/>
        <a:p>
          <a:endParaRPr lang="en-US"/>
        </a:p>
      </dgm:t>
    </dgm:pt>
    <dgm:pt modelId="{202E2BB6-A531-4358-B0F4-7CB9A02A3677}">
      <dgm:prSet/>
      <dgm:spPr/>
      <dgm:t>
        <a:bodyPr/>
        <a:lstStyle/>
        <a:p>
          <a:r>
            <a:rPr lang="en-US" dirty="0"/>
            <a:t>Billing for items and services that are not medically necessary</a:t>
          </a:r>
        </a:p>
      </dgm:t>
    </dgm:pt>
    <dgm:pt modelId="{2D18C55E-6179-49FE-BD78-3ECECD88F66A}" type="parTrans" cxnId="{1693F228-8D50-4CD1-831C-D986D6A113ED}">
      <dgm:prSet/>
      <dgm:spPr/>
      <dgm:t>
        <a:bodyPr/>
        <a:lstStyle/>
        <a:p>
          <a:endParaRPr lang="en-US"/>
        </a:p>
      </dgm:t>
    </dgm:pt>
    <dgm:pt modelId="{B3640685-4055-4CDB-BC9F-58F27D2C3F6D}" type="sibTrans" cxnId="{1693F228-8D50-4CD1-831C-D986D6A113ED}">
      <dgm:prSet/>
      <dgm:spPr/>
      <dgm:t>
        <a:bodyPr/>
        <a:lstStyle/>
        <a:p>
          <a:endParaRPr lang="en-US"/>
        </a:p>
      </dgm:t>
    </dgm:pt>
    <dgm:pt modelId="{D9966A8A-8E06-4699-8C24-BB75E529B3B5}">
      <dgm:prSet/>
      <dgm:spPr/>
      <dgm:t>
        <a:bodyPr/>
        <a:lstStyle/>
        <a:p>
          <a:r>
            <a:rPr lang="en-US" dirty="0"/>
            <a:t>Billing wrong codes allowing for “up-coding”</a:t>
          </a:r>
        </a:p>
      </dgm:t>
    </dgm:pt>
    <dgm:pt modelId="{84F24E27-6391-449F-A4E2-7BDE435B59BB}" type="parTrans" cxnId="{84EA7AF5-BD53-488A-87E3-888361ED413D}">
      <dgm:prSet/>
      <dgm:spPr/>
      <dgm:t>
        <a:bodyPr/>
        <a:lstStyle/>
        <a:p>
          <a:endParaRPr lang="en-US"/>
        </a:p>
      </dgm:t>
    </dgm:pt>
    <dgm:pt modelId="{62E7BC18-58B9-4775-B7D3-79C7F0C6546F}" type="sibTrans" cxnId="{84EA7AF5-BD53-488A-87E3-888361ED413D}">
      <dgm:prSet/>
      <dgm:spPr/>
      <dgm:t>
        <a:bodyPr/>
        <a:lstStyle/>
        <a:p>
          <a:endParaRPr lang="en-US"/>
        </a:p>
      </dgm:t>
    </dgm:pt>
    <dgm:pt modelId="{2CDEFE70-F556-4E9F-9153-9DC15B6252C8}">
      <dgm:prSet/>
      <dgm:spPr/>
      <dgm:t>
        <a:bodyPr/>
        <a:lstStyle/>
        <a:p>
          <a:r>
            <a:rPr lang="en-US" dirty="0"/>
            <a:t>Billing separately for services already included in a global fee</a:t>
          </a:r>
        </a:p>
      </dgm:t>
    </dgm:pt>
    <dgm:pt modelId="{D745C713-8075-46A3-AE14-EA9A8960C640}" type="parTrans" cxnId="{28BB02E3-3B59-424C-851A-BCA6810082D8}">
      <dgm:prSet/>
      <dgm:spPr/>
      <dgm:t>
        <a:bodyPr/>
        <a:lstStyle/>
        <a:p>
          <a:endParaRPr lang="en-US"/>
        </a:p>
      </dgm:t>
    </dgm:pt>
    <dgm:pt modelId="{EE03FF66-DE59-4657-A4AD-7AB6AB0D3ADF}" type="sibTrans" cxnId="{28BB02E3-3B59-424C-851A-BCA6810082D8}">
      <dgm:prSet/>
      <dgm:spPr/>
      <dgm:t>
        <a:bodyPr/>
        <a:lstStyle/>
        <a:p>
          <a:endParaRPr lang="en-US"/>
        </a:p>
      </dgm:t>
    </dgm:pt>
    <dgm:pt modelId="{E0EDE698-528D-4C38-8E9A-CC0A36C9018E}">
      <dgm:prSet/>
      <dgm:spPr/>
      <dgm:t>
        <a:bodyPr/>
        <a:lstStyle/>
        <a:p>
          <a:r>
            <a:rPr lang="en-US" dirty="0"/>
            <a:t>Billing for items and services that have not been rendered</a:t>
          </a:r>
        </a:p>
      </dgm:t>
    </dgm:pt>
    <dgm:pt modelId="{D8B261FB-E97B-4BCF-8F11-BA6D10BB2A8B}" type="parTrans" cxnId="{46AE484E-871A-4785-B29B-939F850DF1E3}">
      <dgm:prSet/>
      <dgm:spPr/>
      <dgm:t>
        <a:bodyPr/>
        <a:lstStyle/>
        <a:p>
          <a:endParaRPr lang="en-US"/>
        </a:p>
      </dgm:t>
    </dgm:pt>
    <dgm:pt modelId="{E2266A26-859F-49DD-A42D-A1C6D9A6765D}" type="sibTrans" cxnId="{46AE484E-871A-4785-B29B-939F850DF1E3}">
      <dgm:prSet/>
      <dgm:spPr/>
      <dgm:t>
        <a:bodyPr/>
        <a:lstStyle/>
        <a:p>
          <a:endParaRPr lang="en-US"/>
        </a:p>
      </dgm:t>
    </dgm:pt>
    <dgm:pt modelId="{229C9B43-5C6D-47BA-ACE1-C5E2AB778AEF}">
      <dgm:prSet/>
      <dgm:spPr/>
      <dgm:t>
        <a:bodyPr/>
        <a:lstStyle/>
        <a:p>
          <a:r>
            <a:rPr lang="en-US" dirty="0"/>
            <a:t>Billing ERRORs – incomplete information, wrong information</a:t>
          </a:r>
        </a:p>
      </dgm:t>
    </dgm:pt>
    <dgm:pt modelId="{9B75A80C-4590-42A7-B16F-E8E46EF74551}" type="parTrans" cxnId="{42770AB4-AA07-4508-BB79-1A29DC90D4FC}">
      <dgm:prSet/>
      <dgm:spPr/>
      <dgm:t>
        <a:bodyPr/>
        <a:lstStyle/>
        <a:p>
          <a:endParaRPr lang="en-US"/>
        </a:p>
      </dgm:t>
    </dgm:pt>
    <dgm:pt modelId="{910EA748-98A7-4D37-93BB-D4C1B30CD51D}" type="sibTrans" cxnId="{42770AB4-AA07-4508-BB79-1A29DC90D4FC}">
      <dgm:prSet/>
      <dgm:spPr/>
      <dgm:t>
        <a:bodyPr/>
        <a:lstStyle/>
        <a:p>
          <a:endParaRPr lang="en-US"/>
        </a:p>
      </dgm:t>
    </dgm:pt>
    <dgm:pt modelId="{6A2D70FB-1983-F644-B4ED-A6E8853854A5}">
      <dgm:prSet/>
      <dgm:spPr/>
      <dgm:t>
        <a:bodyPr/>
        <a:lstStyle/>
        <a:p>
          <a:r>
            <a:rPr lang="en-US" dirty="0"/>
            <a:t>Billing for services that have not been properly documented</a:t>
          </a:r>
        </a:p>
      </dgm:t>
    </dgm:pt>
    <dgm:pt modelId="{F4C2F9B1-B3A3-FB44-8199-7309C3E2790F}" type="parTrans" cxnId="{07E64F47-477D-134F-B29D-BC736CF9A115}">
      <dgm:prSet/>
      <dgm:spPr/>
    </dgm:pt>
    <dgm:pt modelId="{5EFEE4D4-1671-494C-A823-2AAF2C915D9E}" type="sibTrans" cxnId="{07E64F47-477D-134F-B29D-BC736CF9A115}">
      <dgm:prSet/>
      <dgm:spPr/>
    </dgm:pt>
    <dgm:pt modelId="{14DF5854-C966-B846-90C2-CEE6B285538A}" type="pres">
      <dgm:prSet presAssocID="{3FE11AEC-2163-441A-8545-9370263D7D6B}" presName="vert0" presStyleCnt="0">
        <dgm:presLayoutVars>
          <dgm:dir/>
          <dgm:animOne val="branch"/>
          <dgm:animLvl val="lvl"/>
        </dgm:presLayoutVars>
      </dgm:prSet>
      <dgm:spPr/>
    </dgm:pt>
    <dgm:pt modelId="{79EF4309-E18E-BB4A-9C8B-23087A7C7486}" type="pres">
      <dgm:prSet presAssocID="{DBA05437-1E96-4FB1-A0CD-C11C34D72BFD}" presName="thickLine" presStyleLbl="alignNode1" presStyleIdx="0" presStyleCnt="8"/>
      <dgm:spPr/>
    </dgm:pt>
    <dgm:pt modelId="{4F07B411-501E-D24C-B3F8-262EEA1BE3A8}" type="pres">
      <dgm:prSet presAssocID="{DBA05437-1E96-4FB1-A0CD-C11C34D72BFD}" presName="horz1" presStyleCnt="0"/>
      <dgm:spPr/>
    </dgm:pt>
    <dgm:pt modelId="{1E5E1976-E13E-C449-A032-878E268681B4}" type="pres">
      <dgm:prSet presAssocID="{DBA05437-1E96-4FB1-A0CD-C11C34D72BFD}" presName="tx1" presStyleLbl="revTx" presStyleIdx="0" presStyleCnt="8"/>
      <dgm:spPr/>
    </dgm:pt>
    <dgm:pt modelId="{39E5D247-2CAE-9F44-B50F-B906817C0B1F}" type="pres">
      <dgm:prSet presAssocID="{DBA05437-1E96-4FB1-A0CD-C11C34D72BFD}" presName="vert1" presStyleCnt="0"/>
      <dgm:spPr/>
    </dgm:pt>
    <dgm:pt modelId="{8AFC5656-5689-4D40-838D-3B2C88CB1700}" type="pres">
      <dgm:prSet presAssocID="{9DC0D6F2-F1D3-4960-B168-C267D7D8AD08}" presName="thickLine" presStyleLbl="alignNode1" presStyleIdx="1" presStyleCnt="8"/>
      <dgm:spPr/>
    </dgm:pt>
    <dgm:pt modelId="{0E90C7B3-6D24-D444-92ED-D0161319123E}" type="pres">
      <dgm:prSet presAssocID="{9DC0D6F2-F1D3-4960-B168-C267D7D8AD08}" presName="horz1" presStyleCnt="0"/>
      <dgm:spPr/>
    </dgm:pt>
    <dgm:pt modelId="{3830D6C6-E1F4-2547-A4C5-21CF3733F64E}" type="pres">
      <dgm:prSet presAssocID="{9DC0D6F2-F1D3-4960-B168-C267D7D8AD08}" presName="tx1" presStyleLbl="revTx" presStyleIdx="1" presStyleCnt="8"/>
      <dgm:spPr/>
    </dgm:pt>
    <dgm:pt modelId="{C6CCDC70-A065-C54C-82BA-5F3A3059374D}" type="pres">
      <dgm:prSet presAssocID="{9DC0D6F2-F1D3-4960-B168-C267D7D8AD08}" presName="vert1" presStyleCnt="0"/>
      <dgm:spPr/>
    </dgm:pt>
    <dgm:pt modelId="{D97A0A46-F2DE-5740-B274-8684ECF3B2EF}" type="pres">
      <dgm:prSet presAssocID="{202E2BB6-A531-4358-B0F4-7CB9A02A3677}" presName="thickLine" presStyleLbl="alignNode1" presStyleIdx="2" presStyleCnt="8"/>
      <dgm:spPr/>
    </dgm:pt>
    <dgm:pt modelId="{73ACFF27-E29B-6843-8762-48DB1E2C89A1}" type="pres">
      <dgm:prSet presAssocID="{202E2BB6-A531-4358-B0F4-7CB9A02A3677}" presName="horz1" presStyleCnt="0"/>
      <dgm:spPr/>
    </dgm:pt>
    <dgm:pt modelId="{D70AD865-E148-C84F-ABAB-E752D125C842}" type="pres">
      <dgm:prSet presAssocID="{202E2BB6-A531-4358-B0F4-7CB9A02A3677}" presName="tx1" presStyleLbl="revTx" presStyleIdx="2" presStyleCnt="8"/>
      <dgm:spPr/>
    </dgm:pt>
    <dgm:pt modelId="{75075AB8-DC3C-F349-8A9C-65EB4F25F5EE}" type="pres">
      <dgm:prSet presAssocID="{202E2BB6-A531-4358-B0F4-7CB9A02A3677}" presName="vert1" presStyleCnt="0"/>
      <dgm:spPr/>
    </dgm:pt>
    <dgm:pt modelId="{A391537B-53E9-F240-BDAB-F393C967C7FF}" type="pres">
      <dgm:prSet presAssocID="{D9966A8A-8E06-4699-8C24-BB75E529B3B5}" presName="thickLine" presStyleLbl="alignNode1" presStyleIdx="3" presStyleCnt="8"/>
      <dgm:spPr/>
    </dgm:pt>
    <dgm:pt modelId="{8F60CB08-E113-E544-B1DA-C9A5BFCD3D30}" type="pres">
      <dgm:prSet presAssocID="{D9966A8A-8E06-4699-8C24-BB75E529B3B5}" presName="horz1" presStyleCnt="0"/>
      <dgm:spPr/>
    </dgm:pt>
    <dgm:pt modelId="{281E1055-2B54-B546-A688-FA8639B19B48}" type="pres">
      <dgm:prSet presAssocID="{D9966A8A-8E06-4699-8C24-BB75E529B3B5}" presName="tx1" presStyleLbl="revTx" presStyleIdx="3" presStyleCnt="8"/>
      <dgm:spPr/>
    </dgm:pt>
    <dgm:pt modelId="{989E104E-DD66-574C-8762-4DFC4D493B67}" type="pres">
      <dgm:prSet presAssocID="{D9966A8A-8E06-4699-8C24-BB75E529B3B5}" presName="vert1" presStyleCnt="0"/>
      <dgm:spPr/>
    </dgm:pt>
    <dgm:pt modelId="{5CF1CB18-943A-3D45-9F3D-498F56217183}" type="pres">
      <dgm:prSet presAssocID="{2CDEFE70-F556-4E9F-9153-9DC15B6252C8}" presName="thickLine" presStyleLbl="alignNode1" presStyleIdx="4" presStyleCnt="8"/>
      <dgm:spPr/>
    </dgm:pt>
    <dgm:pt modelId="{024C8F4F-FBF7-474A-9CBA-8894B1E4A267}" type="pres">
      <dgm:prSet presAssocID="{2CDEFE70-F556-4E9F-9153-9DC15B6252C8}" presName="horz1" presStyleCnt="0"/>
      <dgm:spPr/>
    </dgm:pt>
    <dgm:pt modelId="{2FE02376-7E17-C34F-9A7D-D902CD61D48D}" type="pres">
      <dgm:prSet presAssocID="{2CDEFE70-F556-4E9F-9153-9DC15B6252C8}" presName="tx1" presStyleLbl="revTx" presStyleIdx="4" presStyleCnt="8"/>
      <dgm:spPr/>
    </dgm:pt>
    <dgm:pt modelId="{23A512B3-38DF-2249-B562-1A1958D8927F}" type="pres">
      <dgm:prSet presAssocID="{2CDEFE70-F556-4E9F-9153-9DC15B6252C8}" presName="vert1" presStyleCnt="0"/>
      <dgm:spPr/>
    </dgm:pt>
    <dgm:pt modelId="{1A2B2F8F-C398-D24C-B47F-2C29695B7026}" type="pres">
      <dgm:prSet presAssocID="{E0EDE698-528D-4C38-8E9A-CC0A36C9018E}" presName="thickLine" presStyleLbl="alignNode1" presStyleIdx="5" presStyleCnt="8"/>
      <dgm:spPr/>
    </dgm:pt>
    <dgm:pt modelId="{65860E4A-7408-124C-9C5C-07A663E70B59}" type="pres">
      <dgm:prSet presAssocID="{E0EDE698-528D-4C38-8E9A-CC0A36C9018E}" presName="horz1" presStyleCnt="0"/>
      <dgm:spPr/>
    </dgm:pt>
    <dgm:pt modelId="{4737EF43-95B9-7143-A408-4703FB28DD52}" type="pres">
      <dgm:prSet presAssocID="{E0EDE698-528D-4C38-8E9A-CC0A36C9018E}" presName="tx1" presStyleLbl="revTx" presStyleIdx="5" presStyleCnt="8"/>
      <dgm:spPr/>
    </dgm:pt>
    <dgm:pt modelId="{3F967FD8-D192-C244-BBAB-BBB0A821A915}" type="pres">
      <dgm:prSet presAssocID="{E0EDE698-528D-4C38-8E9A-CC0A36C9018E}" presName="vert1" presStyleCnt="0"/>
      <dgm:spPr/>
    </dgm:pt>
    <dgm:pt modelId="{1B805A12-90AC-8C48-BB6F-20385A65CC69}" type="pres">
      <dgm:prSet presAssocID="{229C9B43-5C6D-47BA-ACE1-C5E2AB778AEF}" presName="thickLine" presStyleLbl="alignNode1" presStyleIdx="6" presStyleCnt="8"/>
      <dgm:spPr/>
    </dgm:pt>
    <dgm:pt modelId="{07C6CD39-1322-DA44-9E4F-D3AE48D3609C}" type="pres">
      <dgm:prSet presAssocID="{229C9B43-5C6D-47BA-ACE1-C5E2AB778AEF}" presName="horz1" presStyleCnt="0"/>
      <dgm:spPr/>
    </dgm:pt>
    <dgm:pt modelId="{EE5F872F-85B4-CC47-A9E9-BE3299F840EF}" type="pres">
      <dgm:prSet presAssocID="{229C9B43-5C6D-47BA-ACE1-C5E2AB778AEF}" presName="tx1" presStyleLbl="revTx" presStyleIdx="6" presStyleCnt="8"/>
      <dgm:spPr/>
    </dgm:pt>
    <dgm:pt modelId="{6A6C5AD9-F313-634F-A648-868BE2C6FF5C}" type="pres">
      <dgm:prSet presAssocID="{229C9B43-5C6D-47BA-ACE1-C5E2AB778AEF}" presName="vert1" presStyleCnt="0"/>
      <dgm:spPr/>
    </dgm:pt>
    <dgm:pt modelId="{DF4B4908-AE97-BD47-B6D1-59A81C98D4D3}" type="pres">
      <dgm:prSet presAssocID="{6A2D70FB-1983-F644-B4ED-A6E8853854A5}" presName="thickLine" presStyleLbl="alignNode1" presStyleIdx="7" presStyleCnt="8"/>
      <dgm:spPr/>
    </dgm:pt>
    <dgm:pt modelId="{0A002CB2-C21E-354F-8C41-1E5C1966A4D4}" type="pres">
      <dgm:prSet presAssocID="{6A2D70FB-1983-F644-B4ED-A6E8853854A5}" presName="horz1" presStyleCnt="0"/>
      <dgm:spPr/>
    </dgm:pt>
    <dgm:pt modelId="{9B858CEE-2ECE-E846-B2D1-9A422D60B395}" type="pres">
      <dgm:prSet presAssocID="{6A2D70FB-1983-F644-B4ED-A6E8853854A5}" presName="tx1" presStyleLbl="revTx" presStyleIdx="7" presStyleCnt="8"/>
      <dgm:spPr/>
    </dgm:pt>
    <dgm:pt modelId="{2383093A-077A-5D4E-A0E1-57C01499D520}" type="pres">
      <dgm:prSet presAssocID="{6A2D70FB-1983-F644-B4ED-A6E8853854A5}" presName="vert1" presStyleCnt="0"/>
      <dgm:spPr/>
    </dgm:pt>
  </dgm:ptLst>
  <dgm:cxnLst>
    <dgm:cxn modelId="{96526D20-A202-8447-B846-8C67F0C2325F}" type="presOf" srcId="{2CDEFE70-F556-4E9F-9153-9DC15B6252C8}" destId="{2FE02376-7E17-C34F-9A7D-D902CD61D48D}" srcOrd="0" destOrd="0" presId="urn:microsoft.com/office/officeart/2008/layout/LinedList"/>
    <dgm:cxn modelId="{1693F228-8D50-4CD1-831C-D986D6A113ED}" srcId="{3FE11AEC-2163-441A-8545-9370263D7D6B}" destId="{202E2BB6-A531-4358-B0F4-7CB9A02A3677}" srcOrd="2" destOrd="0" parTransId="{2D18C55E-6179-49FE-BD78-3ECECD88F66A}" sibTransId="{B3640685-4055-4CDB-BC9F-58F27D2C3F6D}"/>
    <dgm:cxn modelId="{79EF2460-DA42-4F00-9482-E17232F7D628}" srcId="{3FE11AEC-2163-441A-8545-9370263D7D6B}" destId="{DBA05437-1E96-4FB1-A0CD-C11C34D72BFD}" srcOrd="0" destOrd="0" parTransId="{063CFE5A-344D-418D-8FA2-5AC546CCA623}" sibTransId="{F0C7F23E-F12F-43EF-9B60-954895889EF2}"/>
    <dgm:cxn modelId="{07E64F47-477D-134F-B29D-BC736CF9A115}" srcId="{3FE11AEC-2163-441A-8545-9370263D7D6B}" destId="{6A2D70FB-1983-F644-B4ED-A6E8853854A5}" srcOrd="7" destOrd="0" parTransId="{F4C2F9B1-B3A3-FB44-8199-7309C3E2790F}" sibTransId="{5EFEE4D4-1671-494C-A823-2AAF2C915D9E}"/>
    <dgm:cxn modelId="{46AE484E-871A-4785-B29B-939F850DF1E3}" srcId="{3FE11AEC-2163-441A-8545-9370263D7D6B}" destId="{E0EDE698-528D-4C38-8E9A-CC0A36C9018E}" srcOrd="5" destOrd="0" parTransId="{D8B261FB-E97B-4BCF-8F11-BA6D10BB2A8B}" sibTransId="{E2266A26-859F-49DD-A42D-A1C6D9A6765D}"/>
    <dgm:cxn modelId="{5B33B578-967A-1F42-A016-DF6D6EDA68C0}" type="presOf" srcId="{DBA05437-1E96-4FB1-A0CD-C11C34D72BFD}" destId="{1E5E1976-E13E-C449-A032-878E268681B4}" srcOrd="0" destOrd="0" presId="urn:microsoft.com/office/officeart/2008/layout/LinedList"/>
    <dgm:cxn modelId="{A5FD0C85-4F73-C345-8367-9217BE4819D8}" type="presOf" srcId="{E0EDE698-528D-4C38-8E9A-CC0A36C9018E}" destId="{4737EF43-95B9-7143-A408-4703FB28DD52}" srcOrd="0" destOrd="0" presId="urn:microsoft.com/office/officeart/2008/layout/LinedList"/>
    <dgm:cxn modelId="{3713418E-0615-0C46-A3A6-D05F9F0C61A6}" type="presOf" srcId="{6A2D70FB-1983-F644-B4ED-A6E8853854A5}" destId="{9B858CEE-2ECE-E846-B2D1-9A422D60B395}" srcOrd="0" destOrd="0" presId="urn:microsoft.com/office/officeart/2008/layout/LinedList"/>
    <dgm:cxn modelId="{7E60D8A5-8CBC-A64D-83B6-6834974F5DD6}" type="presOf" srcId="{D9966A8A-8E06-4699-8C24-BB75E529B3B5}" destId="{281E1055-2B54-B546-A688-FA8639B19B48}" srcOrd="0" destOrd="0" presId="urn:microsoft.com/office/officeart/2008/layout/LinedList"/>
    <dgm:cxn modelId="{1BDE3EA7-6138-8045-B90E-6790F6AC0DC3}" type="presOf" srcId="{9DC0D6F2-F1D3-4960-B168-C267D7D8AD08}" destId="{3830D6C6-E1F4-2547-A4C5-21CF3733F64E}" srcOrd="0" destOrd="0" presId="urn:microsoft.com/office/officeart/2008/layout/LinedList"/>
    <dgm:cxn modelId="{42770AB4-AA07-4508-BB79-1A29DC90D4FC}" srcId="{3FE11AEC-2163-441A-8545-9370263D7D6B}" destId="{229C9B43-5C6D-47BA-ACE1-C5E2AB778AEF}" srcOrd="6" destOrd="0" parTransId="{9B75A80C-4590-42A7-B16F-E8E46EF74551}" sibTransId="{910EA748-98A7-4D37-93BB-D4C1B30CD51D}"/>
    <dgm:cxn modelId="{4956DCBD-62AC-2449-96CB-D9DF1898229C}" type="presOf" srcId="{202E2BB6-A531-4358-B0F4-7CB9A02A3677}" destId="{D70AD865-E148-C84F-ABAB-E752D125C842}" srcOrd="0" destOrd="0" presId="urn:microsoft.com/office/officeart/2008/layout/LinedList"/>
    <dgm:cxn modelId="{2351C0D9-9A69-4F86-9954-EA19D9669C5A}" srcId="{3FE11AEC-2163-441A-8545-9370263D7D6B}" destId="{9DC0D6F2-F1D3-4960-B168-C267D7D8AD08}" srcOrd="1" destOrd="0" parTransId="{2DB65CAC-66A5-492C-87DF-A4BC19381200}" sibTransId="{64F02A0C-35F3-4C83-9780-ABE3E134AB28}"/>
    <dgm:cxn modelId="{F70593E1-4331-2E46-939F-7E7212DB9A69}" type="presOf" srcId="{3FE11AEC-2163-441A-8545-9370263D7D6B}" destId="{14DF5854-C966-B846-90C2-CEE6B285538A}" srcOrd="0" destOrd="0" presId="urn:microsoft.com/office/officeart/2008/layout/LinedList"/>
    <dgm:cxn modelId="{28BB02E3-3B59-424C-851A-BCA6810082D8}" srcId="{3FE11AEC-2163-441A-8545-9370263D7D6B}" destId="{2CDEFE70-F556-4E9F-9153-9DC15B6252C8}" srcOrd="4" destOrd="0" parTransId="{D745C713-8075-46A3-AE14-EA9A8960C640}" sibTransId="{EE03FF66-DE59-4657-A4AD-7AB6AB0D3ADF}"/>
    <dgm:cxn modelId="{9C8858EE-EB11-CE47-B7B2-B98F99BAB82E}" type="presOf" srcId="{229C9B43-5C6D-47BA-ACE1-C5E2AB778AEF}" destId="{EE5F872F-85B4-CC47-A9E9-BE3299F840EF}" srcOrd="0" destOrd="0" presId="urn:microsoft.com/office/officeart/2008/layout/LinedList"/>
    <dgm:cxn modelId="{84EA7AF5-BD53-488A-87E3-888361ED413D}" srcId="{3FE11AEC-2163-441A-8545-9370263D7D6B}" destId="{D9966A8A-8E06-4699-8C24-BB75E529B3B5}" srcOrd="3" destOrd="0" parTransId="{84F24E27-6391-449F-A4E2-7BDE435B59BB}" sibTransId="{62E7BC18-58B9-4775-B7D3-79C7F0C6546F}"/>
    <dgm:cxn modelId="{37CDD45A-A9E8-A642-B2E4-5FCB35E78122}" type="presParOf" srcId="{14DF5854-C966-B846-90C2-CEE6B285538A}" destId="{79EF4309-E18E-BB4A-9C8B-23087A7C7486}" srcOrd="0" destOrd="0" presId="urn:microsoft.com/office/officeart/2008/layout/LinedList"/>
    <dgm:cxn modelId="{3BE61EE9-5D2C-F04A-BA2F-51FDAE71F7A3}" type="presParOf" srcId="{14DF5854-C966-B846-90C2-CEE6B285538A}" destId="{4F07B411-501E-D24C-B3F8-262EEA1BE3A8}" srcOrd="1" destOrd="0" presId="urn:microsoft.com/office/officeart/2008/layout/LinedList"/>
    <dgm:cxn modelId="{C43058BC-790A-004F-915F-224B8CB3802C}" type="presParOf" srcId="{4F07B411-501E-D24C-B3F8-262EEA1BE3A8}" destId="{1E5E1976-E13E-C449-A032-878E268681B4}" srcOrd="0" destOrd="0" presId="urn:microsoft.com/office/officeart/2008/layout/LinedList"/>
    <dgm:cxn modelId="{AF41EBB3-765E-B649-9B59-C44CB6FEACF8}" type="presParOf" srcId="{4F07B411-501E-D24C-B3F8-262EEA1BE3A8}" destId="{39E5D247-2CAE-9F44-B50F-B906817C0B1F}" srcOrd="1" destOrd="0" presId="urn:microsoft.com/office/officeart/2008/layout/LinedList"/>
    <dgm:cxn modelId="{A4A13BC9-63EB-F048-927D-FA8EA58B345B}" type="presParOf" srcId="{14DF5854-C966-B846-90C2-CEE6B285538A}" destId="{8AFC5656-5689-4D40-838D-3B2C88CB1700}" srcOrd="2" destOrd="0" presId="urn:microsoft.com/office/officeart/2008/layout/LinedList"/>
    <dgm:cxn modelId="{07957AAC-AA8F-5845-BC9E-C3B2AD829C64}" type="presParOf" srcId="{14DF5854-C966-B846-90C2-CEE6B285538A}" destId="{0E90C7B3-6D24-D444-92ED-D0161319123E}" srcOrd="3" destOrd="0" presId="urn:microsoft.com/office/officeart/2008/layout/LinedList"/>
    <dgm:cxn modelId="{E8D16E3A-52A8-0549-B968-160099DB7A9D}" type="presParOf" srcId="{0E90C7B3-6D24-D444-92ED-D0161319123E}" destId="{3830D6C6-E1F4-2547-A4C5-21CF3733F64E}" srcOrd="0" destOrd="0" presId="urn:microsoft.com/office/officeart/2008/layout/LinedList"/>
    <dgm:cxn modelId="{E4F52E84-5F50-104B-8426-876D1B5D826F}" type="presParOf" srcId="{0E90C7B3-6D24-D444-92ED-D0161319123E}" destId="{C6CCDC70-A065-C54C-82BA-5F3A3059374D}" srcOrd="1" destOrd="0" presId="urn:microsoft.com/office/officeart/2008/layout/LinedList"/>
    <dgm:cxn modelId="{3BB2B957-C7CC-AD42-B4E4-17C4E5CB5E65}" type="presParOf" srcId="{14DF5854-C966-B846-90C2-CEE6B285538A}" destId="{D97A0A46-F2DE-5740-B274-8684ECF3B2EF}" srcOrd="4" destOrd="0" presId="urn:microsoft.com/office/officeart/2008/layout/LinedList"/>
    <dgm:cxn modelId="{501003CC-0062-0940-8CB2-6DF335027F5E}" type="presParOf" srcId="{14DF5854-C966-B846-90C2-CEE6B285538A}" destId="{73ACFF27-E29B-6843-8762-48DB1E2C89A1}" srcOrd="5" destOrd="0" presId="urn:microsoft.com/office/officeart/2008/layout/LinedList"/>
    <dgm:cxn modelId="{F83A7C0B-A71E-5942-B8D0-FB4FD7253014}" type="presParOf" srcId="{73ACFF27-E29B-6843-8762-48DB1E2C89A1}" destId="{D70AD865-E148-C84F-ABAB-E752D125C842}" srcOrd="0" destOrd="0" presId="urn:microsoft.com/office/officeart/2008/layout/LinedList"/>
    <dgm:cxn modelId="{91338CC0-1A02-634E-944E-D8C3E3BED2C5}" type="presParOf" srcId="{73ACFF27-E29B-6843-8762-48DB1E2C89A1}" destId="{75075AB8-DC3C-F349-8A9C-65EB4F25F5EE}" srcOrd="1" destOrd="0" presId="urn:microsoft.com/office/officeart/2008/layout/LinedList"/>
    <dgm:cxn modelId="{6508A971-2C75-AC4F-807A-7823A58CD66F}" type="presParOf" srcId="{14DF5854-C966-B846-90C2-CEE6B285538A}" destId="{A391537B-53E9-F240-BDAB-F393C967C7FF}" srcOrd="6" destOrd="0" presId="urn:microsoft.com/office/officeart/2008/layout/LinedList"/>
    <dgm:cxn modelId="{A9FAB9EA-AEB8-C148-A912-3DD39F73990C}" type="presParOf" srcId="{14DF5854-C966-B846-90C2-CEE6B285538A}" destId="{8F60CB08-E113-E544-B1DA-C9A5BFCD3D30}" srcOrd="7" destOrd="0" presId="urn:microsoft.com/office/officeart/2008/layout/LinedList"/>
    <dgm:cxn modelId="{DCBF2AAC-DFFF-F540-9D45-03F27C489E6D}" type="presParOf" srcId="{8F60CB08-E113-E544-B1DA-C9A5BFCD3D30}" destId="{281E1055-2B54-B546-A688-FA8639B19B48}" srcOrd="0" destOrd="0" presId="urn:microsoft.com/office/officeart/2008/layout/LinedList"/>
    <dgm:cxn modelId="{0C18E254-8929-8D47-8A4E-F21563237A47}" type="presParOf" srcId="{8F60CB08-E113-E544-B1DA-C9A5BFCD3D30}" destId="{989E104E-DD66-574C-8762-4DFC4D493B67}" srcOrd="1" destOrd="0" presId="urn:microsoft.com/office/officeart/2008/layout/LinedList"/>
    <dgm:cxn modelId="{7CED4B8F-FE2D-1641-8BC6-CCE7E4B29BBC}" type="presParOf" srcId="{14DF5854-C966-B846-90C2-CEE6B285538A}" destId="{5CF1CB18-943A-3D45-9F3D-498F56217183}" srcOrd="8" destOrd="0" presId="urn:microsoft.com/office/officeart/2008/layout/LinedList"/>
    <dgm:cxn modelId="{356CE234-B45A-8541-B771-E0DD0A216620}" type="presParOf" srcId="{14DF5854-C966-B846-90C2-CEE6B285538A}" destId="{024C8F4F-FBF7-474A-9CBA-8894B1E4A267}" srcOrd="9" destOrd="0" presId="urn:microsoft.com/office/officeart/2008/layout/LinedList"/>
    <dgm:cxn modelId="{61B62DA6-5536-A74C-99DC-099048022D97}" type="presParOf" srcId="{024C8F4F-FBF7-474A-9CBA-8894B1E4A267}" destId="{2FE02376-7E17-C34F-9A7D-D902CD61D48D}" srcOrd="0" destOrd="0" presId="urn:microsoft.com/office/officeart/2008/layout/LinedList"/>
    <dgm:cxn modelId="{AAA28E9A-06AE-F44A-A6ED-27B228683299}" type="presParOf" srcId="{024C8F4F-FBF7-474A-9CBA-8894B1E4A267}" destId="{23A512B3-38DF-2249-B562-1A1958D8927F}" srcOrd="1" destOrd="0" presId="urn:microsoft.com/office/officeart/2008/layout/LinedList"/>
    <dgm:cxn modelId="{12995C87-2966-5A4D-9CDC-B210FCF81A46}" type="presParOf" srcId="{14DF5854-C966-B846-90C2-CEE6B285538A}" destId="{1A2B2F8F-C398-D24C-B47F-2C29695B7026}" srcOrd="10" destOrd="0" presId="urn:microsoft.com/office/officeart/2008/layout/LinedList"/>
    <dgm:cxn modelId="{48FBB612-F698-0C41-BFF8-E1CFEE0D8196}" type="presParOf" srcId="{14DF5854-C966-B846-90C2-CEE6B285538A}" destId="{65860E4A-7408-124C-9C5C-07A663E70B59}" srcOrd="11" destOrd="0" presId="urn:microsoft.com/office/officeart/2008/layout/LinedList"/>
    <dgm:cxn modelId="{9FB396B1-9768-844E-9473-C3CD16A26BB5}" type="presParOf" srcId="{65860E4A-7408-124C-9C5C-07A663E70B59}" destId="{4737EF43-95B9-7143-A408-4703FB28DD52}" srcOrd="0" destOrd="0" presId="urn:microsoft.com/office/officeart/2008/layout/LinedList"/>
    <dgm:cxn modelId="{0BF06D1D-2DFD-3842-B76E-0E36B0DE6C44}" type="presParOf" srcId="{65860E4A-7408-124C-9C5C-07A663E70B59}" destId="{3F967FD8-D192-C244-BBAB-BBB0A821A915}" srcOrd="1" destOrd="0" presId="urn:microsoft.com/office/officeart/2008/layout/LinedList"/>
    <dgm:cxn modelId="{95A6D7D3-8D73-8A4D-A598-CB0C36978969}" type="presParOf" srcId="{14DF5854-C966-B846-90C2-CEE6B285538A}" destId="{1B805A12-90AC-8C48-BB6F-20385A65CC69}" srcOrd="12" destOrd="0" presId="urn:microsoft.com/office/officeart/2008/layout/LinedList"/>
    <dgm:cxn modelId="{21D77A63-C6D6-C240-9111-FCBA83E1C753}" type="presParOf" srcId="{14DF5854-C966-B846-90C2-CEE6B285538A}" destId="{07C6CD39-1322-DA44-9E4F-D3AE48D3609C}" srcOrd="13" destOrd="0" presId="urn:microsoft.com/office/officeart/2008/layout/LinedList"/>
    <dgm:cxn modelId="{6E53EA95-FD94-0A49-BA58-E6FEFBA22311}" type="presParOf" srcId="{07C6CD39-1322-DA44-9E4F-D3AE48D3609C}" destId="{EE5F872F-85B4-CC47-A9E9-BE3299F840EF}" srcOrd="0" destOrd="0" presId="urn:microsoft.com/office/officeart/2008/layout/LinedList"/>
    <dgm:cxn modelId="{872F9217-06D9-894A-B07E-84AA2FA16EC2}" type="presParOf" srcId="{07C6CD39-1322-DA44-9E4F-D3AE48D3609C}" destId="{6A6C5AD9-F313-634F-A648-868BE2C6FF5C}" srcOrd="1" destOrd="0" presId="urn:microsoft.com/office/officeart/2008/layout/LinedList"/>
    <dgm:cxn modelId="{CDC388FB-FCA2-0C43-9FA2-D8EEE9900A2E}" type="presParOf" srcId="{14DF5854-C966-B846-90C2-CEE6B285538A}" destId="{DF4B4908-AE97-BD47-B6D1-59A81C98D4D3}" srcOrd="14" destOrd="0" presId="urn:microsoft.com/office/officeart/2008/layout/LinedList"/>
    <dgm:cxn modelId="{FCF4627C-F71D-4641-B110-29C23DFE3203}" type="presParOf" srcId="{14DF5854-C966-B846-90C2-CEE6B285538A}" destId="{0A002CB2-C21E-354F-8C41-1E5C1966A4D4}" srcOrd="15" destOrd="0" presId="urn:microsoft.com/office/officeart/2008/layout/LinedList"/>
    <dgm:cxn modelId="{7632F0D2-6D20-9345-9DD6-60FEC6B39651}" type="presParOf" srcId="{0A002CB2-C21E-354F-8C41-1E5C1966A4D4}" destId="{9B858CEE-2ECE-E846-B2D1-9A422D60B395}" srcOrd="0" destOrd="0" presId="urn:microsoft.com/office/officeart/2008/layout/LinedList"/>
    <dgm:cxn modelId="{FC80FFAF-60E4-5A4F-A5EC-0A26099D8D6E}" type="presParOf" srcId="{0A002CB2-C21E-354F-8C41-1E5C1966A4D4}" destId="{2383093A-077A-5D4E-A0E1-57C01499D520}"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2B939A7-495D-654C-9305-A7D58CF2B4A9}" type="doc">
      <dgm:prSet loTypeId="urn:microsoft.com/office/officeart/2005/8/layout/vList2" loCatId="list" qsTypeId="urn:microsoft.com/office/officeart/2005/8/quickstyle/simple1" qsCatId="simple" csTypeId="urn:microsoft.com/office/officeart/2005/8/colors/accent3_2" csCatId="accent3" phldr="1"/>
      <dgm:spPr/>
      <dgm:t>
        <a:bodyPr/>
        <a:lstStyle/>
        <a:p>
          <a:endParaRPr lang="en-US"/>
        </a:p>
      </dgm:t>
    </dgm:pt>
    <dgm:pt modelId="{3FB57BDB-4023-F44D-ADF9-54673CC21688}">
      <dgm:prSet/>
      <dgm:spPr/>
      <dgm:t>
        <a:bodyPr/>
        <a:lstStyle/>
        <a:p>
          <a:r>
            <a:rPr lang="en-US" dirty="0"/>
            <a:t>Drug Pricing – Transparency</a:t>
          </a:r>
        </a:p>
      </dgm:t>
    </dgm:pt>
    <dgm:pt modelId="{563D0FF0-A814-AE4A-BC7F-E4BB3065A2FB}" type="parTrans" cxnId="{099577EC-F199-2143-A151-68514EB83B21}">
      <dgm:prSet/>
      <dgm:spPr/>
      <dgm:t>
        <a:bodyPr/>
        <a:lstStyle/>
        <a:p>
          <a:endParaRPr lang="en-US"/>
        </a:p>
      </dgm:t>
    </dgm:pt>
    <dgm:pt modelId="{4B6A0B6F-D6F6-764B-A590-AE5B177EA4F0}" type="sibTrans" cxnId="{099577EC-F199-2143-A151-68514EB83B21}">
      <dgm:prSet/>
      <dgm:spPr/>
      <dgm:t>
        <a:bodyPr/>
        <a:lstStyle/>
        <a:p>
          <a:endParaRPr lang="en-US"/>
        </a:p>
      </dgm:t>
    </dgm:pt>
    <dgm:pt modelId="{5817F489-BDE5-FA45-B3F6-FB05E3D66315}">
      <dgm:prSet/>
      <dgm:spPr/>
      <dgm:t>
        <a:bodyPr/>
        <a:lstStyle/>
        <a:p>
          <a:r>
            <a:rPr lang="en-US" dirty="0"/>
            <a:t>Surprise Billing - Transparency</a:t>
          </a:r>
        </a:p>
      </dgm:t>
    </dgm:pt>
    <dgm:pt modelId="{F031DBBF-F4CF-B14F-9A67-2FD68ADD0F6A}" type="parTrans" cxnId="{DA42ECA2-B688-5246-8A21-64EE811BB487}">
      <dgm:prSet/>
      <dgm:spPr/>
      <dgm:t>
        <a:bodyPr/>
        <a:lstStyle/>
        <a:p>
          <a:endParaRPr lang="en-US"/>
        </a:p>
      </dgm:t>
    </dgm:pt>
    <dgm:pt modelId="{18029C8C-9EEC-1847-BD62-BB63690EA33E}" type="sibTrans" cxnId="{DA42ECA2-B688-5246-8A21-64EE811BB487}">
      <dgm:prSet/>
      <dgm:spPr/>
      <dgm:t>
        <a:bodyPr/>
        <a:lstStyle/>
        <a:p>
          <a:endParaRPr lang="en-US"/>
        </a:p>
      </dgm:t>
    </dgm:pt>
    <dgm:pt modelId="{FA2D4620-F0E9-E940-9473-70598D208CFE}">
      <dgm:prSet/>
      <dgm:spPr/>
      <dgm:t>
        <a:bodyPr/>
        <a:lstStyle/>
        <a:p>
          <a:r>
            <a:rPr lang="en-US" dirty="0"/>
            <a:t>Aggressive Audits, Investigations </a:t>
          </a:r>
        </a:p>
      </dgm:t>
    </dgm:pt>
    <dgm:pt modelId="{F2EEC390-32F5-CB4E-ABFF-8F35502A25D5}" type="parTrans" cxnId="{3A44ED30-2AE5-284E-BBFB-EF08E0DE29F2}">
      <dgm:prSet/>
      <dgm:spPr/>
    </dgm:pt>
    <dgm:pt modelId="{809A4DCC-2605-8B4F-979F-CF4ABF0EC77F}" type="sibTrans" cxnId="{3A44ED30-2AE5-284E-BBFB-EF08E0DE29F2}">
      <dgm:prSet/>
      <dgm:spPr/>
    </dgm:pt>
    <dgm:pt modelId="{D0BD3046-D8EC-144B-AE18-2AB3D77BFC41}">
      <dgm:prSet/>
      <dgm:spPr/>
      <dgm:t>
        <a:bodyPr/>
        <a:lstStyle/>
        <a:p>
          <a:r>
            <a:rPr lang="en-US" dirty="0"/>
            <a:t>Telehealth Expansion</a:t>
          </a:r>
        </a:p>
      </dgm:t>
    </dgm:pt>
    <dgm:pt modelId="{19C960A7-E339-1543-A22A-10341326C40B}" type="parTrans" cxnId="{B158D39C-119E-784A-B58A-E7BF348287D4}">
      <dgm:prSet/>
      <dgm:spPr/>
    </dgm:pt>
    <dgm:pt modelId="{1B98837C-E453-FA47-8E9A-271A6B57AF3E}" type="sibTrans" cxnId="{B158D39C-119E-784A-B58A-E7BF348287D4}">
      <dgm:prSet/>
      <dgm:spPr/>
    </dgm:pt>
    <dgm:pt modelId="{175B3604-AEE0-2744-A232-B2AF501E776D}">
      <dgm:prSet/>
      <dgm:spPr/>
      <dgm:t>
        <a:bodyPr/>
        <a:lstStyle/>
        <a:p>
          <a:r>
            <a:rPr lang="en-US" dirty="0"/>
            <a:t>Public Health Emergency Phase-out</a:t>
          </a:r>
        </a:p>
      </dgm:t>
    </dgm:pt>
    <dgm:pt modelId="{E73D2136-28F7-DC45-BEAE-5B1802BFCD6B}" type="parTrans" cxnId="{B57D4B12-5A07-0944-815F-E4BA66C5286F}">
      <dgm:prSet/>
      <dgm:spPr/>
    </dgm:pt>
    <dgm:pt modelId="{00797482-B176-984F-9C16-FF1E429D365C}" type="sibTrans" cxnId="{B57D4B12-5A07-0944-815F-E4BA66C5286F}">
      <dgm:prSet/>
      <dgm:spPr/>
    </dgm:pt>
    <dgm:pt modelId="{FBD29EDE-C042-084A-8DF3-9DA106798718}" type="pres">
      <dgm:prSet presAssocID="{42B939A7-495D-654C-9305-A7D58CF2B4A9}" presName="linear" presStyleCnt="0">
        <dgm:presLayoutVars>
          <dgm:animLvl val="lvl"/>
          <dgm:resizeHandles val="exact"/>
        </dgm:presLayoutVars>
      </dgm:prSet>
      <dgm:spPr/>
    </dgm:pt>
    <dgm:pt modelId="{B2FE50AA-88AF-824A-B3E9-3FB8A165B784}" type="pres">
      <dgm:prSet presAssocID="{FA2D4620-F0E9-E940-9473-70598D208CFE}" presName="parentText" presStyleLbl="node1" presStyleIdx="0" presStyleCnt="5">
        <dgm:presLayoutVars>
          <dgm:chMax val="0"/>
          <dgm:bulletEnabled val="1"/>
        </dgm:presLayoutVars>
      </dgm:prSet>
      <dgm:spPr/>
    </dgm:pt>
    <dgm:pt modelId="{D0ED5291-CB2C-4F41-B83A-D4ECAAAE002A}" type="pres">
      <dgm:prSet presAssocID="{809A4DCC-2605-8B4F-979F-CF4ABF0EC77F}" presName="spacer" presStyleCnt="0"/>
      <dgm:spPr/>
    </dgm:pt>
    <dgm:pt modelId="{D7D49F35-4904-D243-A85F-4517C486AD2D}" type="pres">
      <dgm:prSet presAssocID="{3FB57BDB-4023-F44D-ADF9-54673CC21688}" presName="parentText" presStyleLbl="node1" presStyleIdx="1" presStyleCnt="5">
        <dgm:presLayoutVars>
          <dgm:chMax val="0"/>
          <dgm:bulletEnabled val="1"/>
        </dgm:presLayoutVars>
      </dgm:prSet>
      <dgm:spPr/>
    </dgm:pt>
    <dgm:pt modelId="{4A031A22-671F-EB4F-AC85-47659AD8753A}" type="pres">
      <dgm:prSet presAssocID="{4B6A0B6F-D6F6-764B-A590-AE5B177EA4F0}" presName="spacer" presStyleCnt="0"/>
      <dgm:spPr/>
    </dgm:pt>
    <dgm:pt modelId="{9CAC421C-3C57-AB43-A9FC-24C9B8D028C9}" type="pres">
      <dgm:prSet presAssocID="{5817F489-BDE5-FA45-B3F6-FB05E3D66315}" presName="parentText" presStyleLbl="node1" presStyleIdx="2" presStyleCnt="5">
        <dgm:presLayoutVars>
          <dgm:chMax val="0"/>
          <dgm:bulletEnabled val="1"/>
        </dgm:presLayoutVars>
      </dgm:prSet>
      <dgm:spPr/>
    </dgm:pt>
    <dgm:pt modelId="{38061CEE-D912-C649-9653-4991DA20B769}" type="pres">
      <dgm:prSet presAssocID="{18029C8C-9EEC-1847-BD62-BB63690EA33E}" presName="spacer" presStyleCnt="0"/>
      <dgm:spPr/>
    </dgm:pt>
    <dgm:pt modelId="{17C24F80-64D5-364F-9EAA-F5CC4B54CF48}" type="pres">
      <dgm:prSet presAssocID="{D0BD3046-D8EC-144B-AE18-2AB3D77BFC41}" presName="parentText" presStyleLbl="node1" presStyleIdx="3" presStyleCnt="5">
        <dgm:presLayoutVars>
          <dgm:chMax val="0"/>
          <dgm:bulletEnabled val="1"/>
        </dgm:presLayoutVars>
      </dgm:prSet>
      <dgm:spPr/>
    </dgm:pt>
    <dgm:pt modelId="{272B88DB-0468-CB47-AB19-361FA19D191E}" type="pres">
      <dgm:prSet presAssocID="{1B98837C-E453-FA47-8E9A-271A6B57AF3E}" presName="spacer" presStyleCnt="0"/>
      <dgm:spPr/>
    </dgm:pt>
    <dgm:pt modelId="{B53D42CF-1659-9D4D-AA06-A9AF9DBFA8B9}" type="pres">
      <dgm:prSet presAssocID="{175B3604-AEE0-2744-A232-B2AF501E776D}" presName="parentText" presStyleLbl="node1" presStyleIdx="4" presStyleCnt="5" custLinFactNeighborY="15034">
        <dgm:presLayoutVars>
          <dgm:chMax val="0"/>
          <dgm:bulletEnabled val="1"/>
        </dgm:presLayoutVars>
      </dgm:prSet>
      <dgm:spPr/>
    </dgm:pt>
  </dgm:ptLst>
  <dgm:cxnLst>
    <dgm:cxn modelId="{B57D4B12-5A07-0944-815F-E4BA66C5286F}" srcId="{42B939A7-495D-654C-9305-A7D58CF2B4A9}" destId="{175B3604-AEE0-2744-A232-B2AF501E776D}" srcOrd="4" destOrd="0" parTransId="{E73D2136-28F7-DC45-BEAE-5B1802BFCD6B}" sibTransId="{00797482-B176-984F-9C16-FF1E429D365C}"/>
    <dgm:cxn modelId="{3A44ED30-2AE5-284E-BBFB-EF08E0DE29F2}" srcId="{42B939A7-495D-654C-9305-A7D58CF2B4A9}" destId="{FA2D4620-F0E9-E940-9473-70598D208CFE}" srcOrd="0" destOrd="0" parTransId="{F2EEC390-32F5-CB4E-ABFF-8F35502A25D5}" sibTransId="{809A4DCC-2605-8B4F-979F-CF4ABF0EC77F}"/>
    <dgm:cxn modelId="{9F7F1082-F0EA-9347-BFD5-B381C89BE83B}" type="presOf" srcId="{FA2D4620-F0E9-E940-9473-70598D208CFE}" destId="{B2FE50AA-88AF-824A-B3E9-3FB8A165B784}" srcOrd="0" destOrd="0" presId="urn:microsoft.com/office/officeart/2005/8/layout/vList2"/>
    <dgm:cxn modelId="{A37B6687-6A13-C749-8492-AC4C7264CF84}" type="presOf" srcId="{175B3604-AEE0-2744-A232-B2AF501E776D}" destId="{B53D42CF-1659-9D4D-AA06-A9AF9DBFA8B9}" srcOrd="0" destOrd="0" presId="urn:microsoft.com/office/officeart/2005/8/layout/vList2"/>
    <dgm:cxn modelId="{B158D39C-119E-784A-B58A-E7BF348287D4}" srcId="{42B939A7-495D-654C-9305-A7D58CF2B4A9}" destId="{D0BD3046-D8EC-144B-AE18-2AB3D77BFC41}" srcOrd="3" destOrd="0" parTransId="{19C960A7-E339-1543-A22A-10341326C40B}" sibTransId="{1B98837C-E453-FA47-8E9A-271A6B57AF3E}"/>
    <dgm:cxn modelId="{8F8AD89F-9796-1E45-9452-BB0457CA30D1}" type="presOf" srcId="{42B939A7-495D-654C-9305-A7D58CF2B4A9}" destId="{FBD29EDE-C042-084A-8DF3-9DA106798718}" srcOrd="0" destOrd="0" presId="urn:microsoft.com/office/officeart/2005/8/layout/vList2"/>
    <dgm:cxn modelId="{DA42ECA2-B688-5246-8A21-64EE811BB487}" srcId="{42B939A7-495D-654C-9305-A7D58CF2B4A9}" destId="{5817F489-BDE5-FA45-B3F6-FB05E3D66315}" srcOrd="2" destOrd="0" parTransId="{F031DBBF-F4CF-B14F-9A67-2FD68ADD0F6A}" sibTransId="{18029C8C-9EEC-1847-BD62-BB63690EA33E}"/>
    <dgm:cxn modelId="{AE9405A9-28A8-C74A-B762-B7729AAE6A73}" type="presOf" srcId="{5817F489-BDE5-FA45-B3F6-FB05E3D66315}" destId="{9CAC421C-3C57-AB43-A9FC-24C9B8D028C9}" srcOrd="0" destOrd="0" presId="urn:microsoft.com/office/officeart/2005/8/layout/vList2"/>
    <dgm:cxn modelId="{B75316D5-1EF0-9E4E-ABB1-AC383F27AC7B}" type="presOf" srcId="{3FB57BDB-4023-F44D-ADF9-54673CC21688}" destId="{D7D49F35-4904-D243-A85F-4517C486AD2D}" srcOrd="0" destOrd="0" presId="urn:microsoft.com/office/officeart/2005/8/layout/vList2"/>
    <dgm:cxn modelId="{A3C800DD-A908-8D41-8A03-75BE2E445258}" type="presOf" srcId="{D0BD3046-D8EC-144B-AE18-2AB3D77BFC41}" destId="{17C24F80-64D5-364F-9EAA-F5CC4B54CF48}" srcOrd="0" destOrd="0" presId="urn:microsoft.com/office/officeart/2005/8/layout/vList2"/>
    <dgm:cxn modelId="{099577EC-F199-2143-A151-68514EB83B21}" srcId="{42B939A7-495D-654C-9305-A7D58CF2B4A9}" destId="{3FB57BDB-4023-F44D-ADF9-54673CC21688}" srcOrd="1" destOrd="0" parTransId="{563D0FF0-A814-AE4A-BC7F-E4BB3065A2FB}" sibTransId="{4B6A0B6F-D6F6-764B-A590-AE5B177EA4F0}"/>
    <dgm:cxn modelId="{2719FCED-97B4-BE40-AB9E-5E87066505A4}" type="presParOf" srcId="{FBD29EDE-C042-084A-8DF3-9DA106798718}" destId="{B2FE50AA-88AF-824A-B3E9-3FB8A165B784}" srcOrd="0" destOrd="0" presId="urn:microsoft.com/office/officeart/2005/8/layout/vList2"/>
    <dgm:cxn modelId="{CBA9C95B-485A-BE41-9D01-CF8C08979D2C}" type="presParOf" srcId="{FBD29EDE-C042-084A-8DF3-9DA106798718}" destId="{D0ED5291-CB2C-4F41-B83A-D4ECAAAE002A}" srcOrd="1" destOrd="0" presId="urn:microsoft.com/office/officeart/2005/8/layout/vList2"/>
    <dgm:cxn modelId="{573A9951-A7E2-8142-B479-05EEC600B9CB}" type="presParOf" srcId="{FBD29EDE-C042-084A-8DF3-9DA106798718}" destId="{D7D49F35-4904-D243-A85F-4517C486AD2D}" srcOrd="2" destOrd="0" presId="urn:microsoft.com/office/officeart/2005/8/layout/vList2"/>
    <dgm:cxn modelId="{71DFC863-94E4-5A44-9A17-CEECD1A3388F}" type="presParOf" srcId="{FBD29EDE-C042-084A-8DF3-9DA106798718}" destId="{4A031A22-671F-EB4F-AC85-47659AD8753A}" srcOrd="3" destOrd="0" presId="urn:microsoft.com/office/officeart/2005/8/layout/vList2"/>
    <dgm:cxn modelId="{2E0DE2F8-6B3E-5A45-8EFF-04B93EC5C772}" type="presParOf" srcId="{FBD29EDE-C042-084A-8DF3-9DA106798718}" destId="{9CAC421C-3C57-AB43-A9FC-24C9B8D028C9}" srcOrd="4" destOrd="0" presId="urn:microsoft.com/office/officeart/2005/8/layout/vList2"/>
    <dgm:cxn modelId="{F6A9E0BF-EE17-874E-BA23-F43E043FA666}" type="presParOf" srcId="{FBD29EDE-C042-084A-8DF3-9DA106798718}" destId="{38061CEE-D912-C649-9653-4991DA20B769}" srcOrd="5" destOrd="0" presId="urn:microsoft.com/office/officeart/2005/8/layout/vList2"/>
    <dgm:cxn modelId="{8A71A2D2-7162-EA43-A632-FC40058F7F01}" type="presParOf" srcId="{FBD29EDE-C042-084A-8DF3-9DA106798718}" destId="{17C24F80-64D5-364F-9EAA-F5CC4B54CF48}" srcOrd="6" destOrd="0" presId="urn:microsoft.com/office/officeart/2005/8/layout/vList2"/>
    <dgm:cxn modelId="{0388670C-B812-7748-81B5-1BCF457C81CB}" type="presParOf" srcId="{FBD29EDE-C042-084A-8DF3-9DA106798718}" destId="{272B88DB-0468-CB47-AB19-361FA19D191E}" srcOrd="7" destOrd="0" presId="urn:microsoft.com/office/officeart/2005/8/layout/vList2"/>
    <dgm:cxn modelId="{51985388-5035-B94E-9ECD-AA0CA9F16392}" type="presParOf" srcId="{FBD29EDE-C042-084A-8DF3-9DA106798718}" destId="{B53D42CF-1659-9D4D-AA06-A9AF9DBFA8B9}"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458D8C1-1F35-DB4B-97AB-8582D92DBE71}" type="doc">
      <dgm:prSet loTypeId="urn:microsoft.com/office/officeart/2005/8/layout/hProcess9" loCatId="process" qsTypeId="urn:microsoft.com/office/officeart/2005/8/quickstyle/simple1" qsCatId="simple" csTypeId="urn:microsoft.com/office/officeart/2005/8/colors/accent0_3" csCatId="mainScheme" phldr="1"/>
      <dgm:spPr/>
    </dgm:pt>
    <dgm:pt modelId="{514CC851-83B5-3644-9D84-C1EADAAEC5E0}">
      <dgm:prSet phldrT="[Text]"/>
      <dgm:spPr/>
      <dgm:t>
        <a:bodyPr/>
        <a:lstStyle/>
        <a:p>
          <a:r>
            <a:rPr lang="en-US" dirty="0"/>
            <a:t>Introduced</a:t>
          </a:r>
        </a:p>
      </dgm:t>
    </dgm:pt>
    <dgm:pt modelId="{9DF5E1A3-FFA4-A446-8C6D-B2EFB3C2C453}" type="parTrans" cxnId="{5956963F-6F33-7243-BBFA-6E2FC696D5E7}">
      <dgm:prSet/>
      <dgm:spPr/>
      <dgm:t>
        <a:bodyPr/>
        <a:lstStyle/>
        <a:p>
          <a:endParaRPr lang="en-US"/>
        </a:p>
      </dgm:t>
    </dgm:pt>
    <dgm:pt modelId="{CB58E0AA-D2AD-C043-887C-EDB861D56C95}" type="sibTrans" cxnId="{5956963F-6F33-7243-BBFA-6E2FC696D5E7}">
      <dgm:prSet/>
      <dgm:spPr/>
      <dgm:t>
        <a:bodyPr/>
        <a:lstStyle/>
        <a:p>
          <a:endParaRPr lang="en-US"/>
        </a:p>
      </dgm:t>
    </dgm:pt>
    <dgm:pt modelId="{6462AAAC-7319-FD4E-9CC2-68836FFABA97}">
      <dgm:prSet phldrT="[Text]"/>
      <dgm:spPr/>
      <dgm:t>
        <a:bodyPr/>
        <a:lstStyle/>
        <a:p>
          <a:r>
            <a:rPr lang="en-US" dirty="0"/>
            <a:t>Debated</a:t>
          </a:r>
        </a:p>
      </dgm:t>
    </dgm:pt>
    <dgm:pt modelId="{CF1B64CD-FCC5-9043-8AA7-279932AFA149}" type="parTrans" cxnId="{4CE93D2E-3C0C-A143-8EF2-9863B293CB76}">
      <dgm:prSet/>
      <dgm:spPr/>
      <dgm:t>
        <a:bodyPr/>
        <a:lstStyle/>
        <a:p>
          <a:endParaRPr lang="en-US"/>
        </a:p>
      </dgm:t>
    </dgm:pt>
    <dgm:pt modelId="{9CDBDD8C-49BC-604C-B24E-205E3829CDAE}" type="sibTrans" cxnId="{4CE93D2E-3C0C-A143-8EF2-9863B293CB76}">
      <dgm:prSet/>
      <dgm:spPr/>
      <dgm:t>
        <a:bodyPr/>
        <a:lstStyle/>
        <a:p>
          <a:endParaRPr lang="en-US"/>
        </a:p>
      </dgm:t>
    </dgm:pt>
    <dgm:pt modelId="{7AEEFF15-954B-DD45-B033-0E9256D7A69A}">
      <dgm:prSet phldrT="[Text]"/>
      <dgm:spPr/>
      <dgm:t>
        <a:bodyPr/>
        <a:lstStyle/>
        <a:p>
          <a:r>
            <a:rPr lang="en-US" dirty="0"/>
            <a:t>Passed</a:t>
          </a:r>
        </a:p>
      </dgm:t>
    </dgm:pt>
    <dgm:pt modelId="{72755C0E-3230-7244-9AC5-C022B215A65F}" type="parTrans" cxnId="{4ABFF778-C115-AE44-8E40-0787F00DEB9A}">
      <dgm:prSet/>
      <dgm:spPr/>
      <dgm:t>
        <a:bodyPr/>
        <a:lstStyle/>
        <a:p>
          <a:endParaRPr lang="en-US"/>
        </a:p>
      </dgm:t>
    </dgm:pt>
    <dgm:pt modelId="{9E7A808C-CAA3-BC4D-ADD4-5FBA618CB4D5}" type="sibTrans" cxnId="{4ABFF778-C115-AE44-8E40-0787F00DEB9A}">
      <dgm:prSet/>
      <dgm:spPr/>
      <dgm:t>
        <a:bodyPr/>
        <a:lstStyle/>
        <a:p>
          <a:endParaRPr lang="en-US"/>
        </a:p>
      </dgm:t>
    </dgm:pt>
    <dgm:pt modelId="{9E71F696-AC85-E04D-83B7-16B1C9656251}" type="pres">
      <dgm:prSet presAssocID="{A458D8C1-1F35-DB4B-97AB-8582D92DBE71}" presName="CompostProcess" presStyleCnt="0">
        <dgm:presLayoutVars>
          <dgm:dir/>
          <dgm:resizeHandles val="exact"/>
        </dgm:presLayoutVars>
      </dgm:prSet>
      <dgm:spPr/>
    </dgm:pt>
    <dgm:pt modelId="{BA7B4208-DE9A-4045-9B21-14BE285DDE38}" type="pres">
      <dgm:prSet presAssocID="{A458D8C1-1F35-DB4B-97AB-8582D92DBE71}" presName="arrow" presStyleLbl="bgShp" presStyleIdx="0" presStyleCnt="1"/>
      <dgm:spPr/>
    </dgm:pt>
    <dgm:pt modelId="{81C8A39F-586D-0B45-A0CD-249C4E325C4B}" type="pres">
      <dgm:prSet presAssocID="{A458D8C1-1F35-DB4B-97AB-8582D92DBE71}" presName="linearProcess" presStyleCnt="0"/>
      <dgm:spPr/>
    </dgm:pt>
    <dgm:pt modelId="{C9D1022F-8801-F042-9B58-8C8707C0DA6D}" type="pres">
      <dgm:prSet presAssocID="{514CC851-83B5-3644-9D84-C1EADAAEC5E0}" presName="textNode" presStyleLbl="node1" presStyleIdx="0" presStyleCnt="3">
        <dgm:presLayoutVars>
          <dgm:bulletEnabled val="1"/>
        </dgm:presLayoutVars>
      </dgm:prSet>
      <dgm:spPr/>
    </dgm:pt>
    <dgm:pt modelId="{59E5B954-0CC7-6B4A-B934-C2241AC85AF9}" type="pres">
      <dgm:prSet presAssocID="{CB58E0AA-D2AD-C043-887C-EDB861D56C95}" presName="sibTrans" presStyleCnt="0"/>
      <dgm:spPr/>
    </dgm:pt>
    <dgm:pt modelId="{42F3F24B-DE75-E248-9DBD-6B7262CD5559}" type="pres">
      <dgm:prSet presAssocID="{6462AAAC-7319-FD4E-9CC2-68836FFABA97}" presName="textNode" presStyleLbl="node1" presStyleIdx="1" presStyleCnt="3">
        <dgm:presLayoutVars>
          <dgm:bulletEnabled val="1"/>
        </dgm:presLayoutVars>
      </dgm:prSet>
      <dgm:spPr/>
    </dgm:pt>
    <dgm:pt modelId="{6A23ADB5-AA5D-4E47-A71D-E609DA622B38}" type="pres">
      <dgm:prSet presAssocID="{9CDBDD8C-49BC-604C-B24E-205E3829CDAE}" presName="sibTrans" presStyleCnt="0"/>
      <dgm:spPr/>
    </dgm:pt>
    <dgm:pt modelId="{A2AF0780-DA08-C24F-B2D3-ABC639293344}" type="pres">
      <dgm:prSet presAssocID="{7AEEFF15-954B-DD45-B033-0E9256D7A69A}" presName="textNode" presStyleLbl="node1" presStyleIdx="2" presStyleCnt="3">
        <dgm:presLayoutVars>
          <dgm:bulletEnabled val="1"/>
        </dgm:presLayoutVars>
      </dgm:prSet>
      <dgm:spPr/>
    </dgm:pt>
  </dgm:ptLst>
  <dgm:cxnLst>
    <dgm:cxn modelId="{8ABC2C12-4A49-F346-A667-52A4E155ECF9}" type="presOf" srcId="{A458D8C1-1F35-DB4B-97AB-8582D92DBE71}" destId="{9E71F696-AC85-E04D-83B7-16B1C9656251}" srcOrd="0" destOrd="0" presId="urn:microsoft.com/office/officeart/2005/8/layout/hProcess9"/>
    <dgm:cxn modelId="{81D0EB18-0956-1045-B01E-5B08AD6BC388}" type="presOf" srcId="{514CC851-83B5-3644-9D84-C1EADAAEC5E0}" destId="{C9D1022F-8801-F042-9B58-8C8707C0DA6D}" srcOrd="0" destOrd="0" presId="urn:microsoft.com/office/officeart/2005/8/layout/hProcess9"/>
    <dgm:cxn modelId="{4CE93D2E-3C0C-A143-8EF2-9863B293CB76}" srcId="{A458D8C1-1F35-DB4B-97AB-8582D92DBE71}" destId="{6462AAAC-7319-FD4E-9CC2-68836FFABA97}" srcOrd="1" destOrd="0" parTransId="{CF1B64CD-FCC5-9043-8AA7-279932AFA149}" sibTransId="{9CDBDD8C-49BC-604C-B24E-205E3829CDAE}"/>
    <dgm:cxn modelId="{5956963F-6F33-7243-BBFA-6E2FC696D5E7}" srcId="{A458D8C1-1F35-DB4B-97AB-8582D92DBE71}" destId="{514CC851-83B5-3644-9D84-C1EADAAEC5E0}" srcOrd="0" destOrd="0" parTransId="{9DF5E1A3-FFA4-A446-8C6D-B2EFB3C2C453}" sibTransId="{CB58E0AA-D2AD-C043-887C-EDB861D56C95}"/>
    <dgm:cxn modelId="{87D4AB52-0C87-1147-A091-D8FA1E622BE2}" type="presOf" srcId="{6462AAAC-7319-FD4E-9CC2-68836FFABA97}" destId="{42F3F24B-DE75-E248-9DBD-6B7262CD5559}" srcOrd="0" destOrd="0" presId="urn:microsoft.com/office/officeart/2005/8/layout/hProcess9"/>
    <dgm:cxn modelId="{4ABFF778-C115-AE44-8E40-0787F00DEB9A}" srcId="{A458D8C1-1F35-DB4B-97AB-8582D92DBE71}" destId="{7AEEFF15-954B-DD45-B033-0E9256D7A69A}" srcOrd="2" destOrd="0" parTransId="{72755C0E-3230-7244-9AC5-C022B215A65F}" sibTransId="{9E7A808C-CAA3-BC4D-ADD4-5FBA618CB4D5}"/>
    <dgm:cxn modelId="{150D01C2-CE20-6042-92D0-328C854D5BF1}" type="presOf" srcId="{7AEEFF15-954B-DD45-B033-0E9256D7A69A}" destId="{A2AF0780-DA08-C24F-B2D3-ABC639293344}" srcOrd="0" destOrd="0" presId="urn:microsoft.com/office/officeart/2005/8/layout/hProcess9"/>
    <dgm:cxn modelId="{42D62429-7017-F543-8A4F-121D69A65AB2}" type="presParOf" srcId="{9E71F696-AC85-E04D-83B7-16B1C9656251}" destId="{BA7B4208-DE9A-4045-9B21-14BE285DDE38}" srcOrd="0" destOrd="0" presId="urn:microsoft.com/office/officeart/2005/8/layout/hProcess9"/>
    <dgm:cxn modelId="{99982F91-1013-004E-9B9D-C281721BC03C}" type="presParOf" srcId="{9E71F696-AC85-E04D-83B7-16B1C9656251}" destId="{81C8A39F-586D-0B45-A0CD-249C4E325C4B}" srcOrd="1" destOrd="0" presId="urn:microsoft.com/office/officeart/2005/8/layout/hProcess9"/>
    <dgm:cxn modelId="{1AABEA19-52BD-4245-9C27-4B8DB71D2A2D}" type="presParOf" srcId="{81C8A39F-586D-0B45-A0CD-249C4E325C4B}" destId="{C9D1022F-8801-F042-9B58-8C8707C0DA6D}" srcOrd="0" destOrd="0" presId="urn:microsoft.com/office/officeart/2005/8/layout/hProcess9"/>
    <dgm:cxn modelId="{6173C1DA-875F-4C4D-90DE-42F42455561D}" type="presParOf" srcId="{81C8A39F-586D-0B45-A0CD-249C4E325C4B}" destId="{59E5B954-0CC7-6B4A-B934-C2241AC85AF9}" srcOrd="1" destOrd="0" presId="urn:microsoft.com/office/officeart/2005/8/layout/hProcess9"/>
    <dgm:cxn modelId="{6C271D3C-CFE7-404D-A3FD-00CEF499E4E7}" type="presParOf" srcId="{81C8A39F-586D-0B45-A0CD-249C4E325C4B}" destId="{42F3F24B-DE75-E248-9DBD-6B7262CD5559}" srcOrd="2" destOrd="0" presId="urn:microsoft.com/office/officeart/2005/8/layout/hProcess9"/>
    <dgm:cxn modelId="{5118BF86-0C1F-9543-84B0-B8F9AF5F4FAD}" type="presParOf" srcId="{81C8A39F-586D-0B45-A0CD-249C4E325C4B}" destId="{6A23ADB5-AA5D-4E47-A71D-E609DA622B38}" srcOrd="3" destOrd="0" presId="urn:microsoft.com/office/officeart/2005/8/layout/hProcess9"/>
    <dgm:cxn modelId="{6B4138DF-23ED-5344-9797-95C67719175A}" type="presParOf" srcId="{81C8A39F-586D-0B45-A0CD-249C4E325C4B}" destId="{A2AF0780-DA08-C24F-B2D3-ABC639293344}" srcOrd="4"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79C7385-D1BF-2F46-B079-A4B6F7ECBBAF}" type="doc">
      <dgm:prSet loTypeId="urn:microsoft.com/office/officeart/2005/8/layout/arrow6" loCatId="" qsTypeId="urn:microsoft.com/office/officeart/2005/8/quickstyle/simple1" qsCatId="simple" csTypeId="urn:microsoft.com/office/officeart/2005/8/colors/colorful5" csCatId="colorful" phldr="1"/>
      <dgm:spPr/>
      <dgm:t>
        <a:bodyPr/>
        <a:lstStyle/>
        <a:p>
          <a:endParaRPr lang="en-US"/>
        </a:p>
      </dgm:t>
    </dgm:pt>
    <dgm:pt modelId="{F63E0113-6E00-ED41-8FB3-C0FD4E10CF06}">
      <dgm:prSet phldrT="[Text]"/>
      <dgm:spPr/>
      <dgm:t>
        <a:bodyPr/>
        <a:lstStyle/>
        <a:p>
          <a:r>
            <a:rPr lang="en-US" dirty="0"/>
            <a:t>New Federal protections against surprises medical bills for consumers</a:t>
          </a:r>
        </a:p>
      </dgm:t>
    </dgm:pt>
    <dgm:pt modelId="{4C4A8F8C-1C25-CF41-B091-F2AB17129731}" type="parTrans" cxnId="{68EFB5A1-5E8E-BA4F-8231-DE1AE4FB057A}">
      <dgm:prSet/>
      <dgm:spPr/>
      <dgm:t>
        <a:bodyPr/>
        <a:lstStyle/>
        <a:p>
          <a:endParaRPr lang="en-US"/>
        </a:p>
      </dgm:t>
    </dgm:pt>
    <dgm:pt modelId="{74429F2B-4342-2240-8373-0D86907C4B56}" type="sibTrans" cxnId="{68EFB5A1-5E8E-BA4F-8231-DE1AE4FB057A}">
      <dgm:prSet/>
      <dgm:spPr/>
      <dgm:t>
        <a:bodyPr/>
        <a:lstStyle/>
        <a:p>
          <a:endParaRPr lang="en-US"/>
        </a:p>
      </dgm:t>
    </dgm:pt>
    <dgm:pt modelId="{7175F123-636C-394F-A22C-DEE10EC768CD}">
      <dgm:prSet phldrT="[Text]"/>
      <dgm:spPr/>
      <dgm:t>
        <a:bodyPr/>
        <a:lstStyle/>
        <a:p>
          <a:r>
            <a:rPr lang="en-US" dirty="0"/>
            <a:t>New</a:t>
          </a:r>
          <a:r>
            <a:rPr lang="en-US" baseline="0" dirty="0"/>
            <a:t> Federal protections against balance billing for services out-of-network providers</a:t>
          </a:r>
          <a:endParaRPr lang="en-US" dirty="0"/>
        </a:p>
      </dgm:t>
    </dgm:pt>
    <dgm:pt modelId="{2814846B-8695-E948-97AD-A784763845F5}" type="parTrans" cxnId="{03E312A5-EA3F-3645-BE72-EF90C8606E02}">
      <dgm:prSet/>
      <dgm:spPr/>
      <dgm:t>
        <a:bodyPr/>
        <a:lstStyle/>
        <a:p>
          <a:endParaRPr lang="en-US"/>
        </a:p>
      </dgm:t>
    </dgm:pt>
    <dgm:pt modelId="{3D53913F-FA64-B940-A287-534B7EC6E12C}" type="sibTrans" cxnId="{03E312A5-EA3F-3645-BE72-EF90C8606E02}">
      <dgm:prSet/>
      <dgm:spPr/>
      <dgm:t>
        <a:bodyPr/>
        <a:lstStyle/>
        <a:p>
          <a:endParaRPr lang="en-US"/>
        </a:p>
      </dgm:t>
    </dgm:pt>
    <dgm:pt modelId="{A559F959-EF89-5341-B925-B1C31877BDE1}" type="pres">
      <dgm:prSet presAssocID="{679C7385-D1BF-2F46-B079-A4B6F7ECBBAF}" presName="compositeShape" presStyleCnt="0">
        <dgm:presLayoutVars>
          <dgm:chMax val="2"/>
          <dgm:dir/>
          <dgm:resizeHandles val="exact"/>
        </dgm:presLayoutVars>
      </dgm:prSet>
      <dgm:spPr/>
    </dgm:pt>
    <dgm:pt modelId="{C290EE32-AC4C-114C-96A0-C2B5367B29F7}" type="pres">
      <dgm:prSet presAssocID="{679C7385-D1BF-2F46-B079-A4B6F7ECBBAF}" presName="ribbon" presStyleLbl="node1" presStyleIdx="0" presStyleCnt="1"/>
      <dgm:spPr/>
    </dgm:pt>
    <dgm:pt modelId="{E4CF629E-2C7C-5F4D-A385-E1EA85CE2E14}" type="pres">
      <dgm:prSet presAssocID="{679C7385-D1BF-2F46-B079-A4B6F7ECBBAF}" presName="leftArrowText" presStyleLbl="node1" presStyleIdx="0" presStyleCnt="1">
        <dgm:presLayoutVars>
          <dgm:chMax val="0"/>
          <dgm:bulletEnabled val="1"/>
        </dgm:presLayoutVars>
      </dgm:prSet>
      <dgm:spPr/>
    </dgm:pt>
    <dgm:pt modelId="{33AD18E5-EFEB-8749-B974-6534707012E6}" type="pres">
      <dgm:prSet presAssocID="{679C7385-D1BF-2F46-B079-A4B6F7ECBBAF}" presName="rightArrowText" presStyleLbl="node1" presStyleIdx="0" presStyleCnt="1">
        <dgm:presLayoutVars>
          <dgm:chMax val="0"/>
          <dgm:bulletEnabled val="1"/>
        </dgm:presLayoutVars>
      </dgm:prSet>
      <dgm:spPr/>
    </dgm:pt>
  </dgm:ptLst>
  <dgm:cxnLst>
    <dgm:cxn modelId="{49A88812-6615-F444-9464-23774F951342}" type="presOf" srcId="{F63E0113-6E00-ED41-8FB3-C0FD4E10CF06}" destId="{E4CF629E-2C7C-5F4D-A385-E1EA85CE2E14}" srcOrd="0" destOrd="0" presId="urn:microsoft.com/office/officeart/2005/8/layout/arrow6"/>
    <dgm:cxn modelId="{1B488C6A-9094-5245-8D00-AA76BEFC9885}" type="presOf" srcId="{7175F123-636C-394F-A22C-DEE10EC768CD}" destId="{33AD18E5-EFEB-8749-B974-6534707012E6}" srcOrd="0" destOrd="0" presId="urn:microsoft.com/office/officeart/2005/8/layout/arrow6"/>
    <dgm:cxn modelId="{5DC6A99A-F77C-9144-A323-F28C0EF117E3}" type="presOf" srcId="{679C7385-D1BF-2F46-B079-A4B6F7ECBBAF}" destId="{A559F959-EF89-5341-B925-B1C31877BDE1}" srcOrd="0" destOrd="0" presId="urn:microsoft.com/office/officeart/2005/8/layout/arrow6"/>
    <dgm:cxn modelId="{68EFB5A1-5E8E-BA4F-8231-DE1AE4FB057A}" srcId="{679C7385-D1BF-2F46-B079-A4B6F7ECBBAF}" destId="{F63E0113-6E00-ED41-8FB3-C0FD4E10CF06}" srcOrd="0" destOrd="0" parTransId="{4C4A8F8C-1C25-CF41-B091-F2AB17129731}" sibTransId="{74429F2B-4342-2240-8373-0D86907C4B56}"/>
    <dgm:cxn modelId="{03E312A5-EA3F-3645-BE72-EF90C8606E02}" srcId="{679C7385-D1BF-2F46-B079-A4B6F7ECBBAF}" destId="{7175F123-636C-394F-A22C-DEE10EC768CD}" srcOrd="1" destOrd="0" parTransId="{2814846B-8695-E948-97AD-A784763845F5}" sibTransId="{3D53913F-FA64-B940-A287-534B7EC6E12C}"/>
    <dgm:cxn modelId="{46A10D55-D239-4D41-B2D4-AB72F287C2DF}" type="presParOf" srcId="{A559F959-EF89-5341-B925-B1C31877BDE1}" destId="{C290EE32-AC4C-114C-96A0-C2B5367B29F7}" srcOrd="0" destOrd="0" presId="urn:microsoft.com/office/officeart/2005/8/layout/arrow6"/>
    <dgm:cxn modelId="{FAD94914-582A-5641-8C78-91FE33A17DF5}" type="presParOf" srcId="{A559F959-EF89-5341-B925-B1C31877BDE1}" destId="{E4CF629E-2C7C-5F4D-A385-E1EA85CE2E14}" srcOrd="1" destOrd="0" presId="urn:microsoft.com/office/officeart/2005/8/layout/arrow6"/>
    <dgm:cxn modelId="{BBF42423-03BC-A748-8E09-7D818CCC81E9}" type="presParOf" srcId="{A559F959-EF89-5341-B925-B1C31877BDE1}" destId="{33AD18E5-EFEB-8749-B974-6534707012E6}" srcOrd="2" destOrd="0" presId="urn:microsoft.com/office/officeart/2005/8/layout/arrow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D66473F-A4C1-294A-AE06-877B1E0FEFAF}" type="doc">
      <dgm:prSet loTypeId="urn:microsoft.com/office/officeart/2005/8/layout/hProcess9" loCatId="" qsTypeId="urn:microsoft.com/office/officeart/2005/8/quickstyle/simple1" qsCatId="simple" csTypeId="urn:microsoft.com/office/officeart/2005/8/colors/accent1_2" csCatId="accent1" phldr="1"/>
      <dgm:spPr/>
    </dgm:pt>
    <dgm:pt modelId="{D93A3B0F-B03B-4D4A-A308-41DABB3F64C9}">
      <dgm:prSet phldrT="[Text]"/>
      <dgm:spPr/>
      <dgm:t>
        <a:bodyPr/>
        <a:lstStyle/>
        <a:p>
          <a:r>
            <a:rPr lang="en-US" dirty="0"/>
            <a:t>Provider charges consumer $100</a:t>
          </a:r>
        </a:p>
      </dgm:t>
    </dgm:pt>
    <dgm:pt modelId="{4C504D64-5C33-9E4D-902B-1AA8F5AA9572}" type="parTrans" cxnId="{BB9ECADA-3D14-4E43-83D0-455D4219EBB7}">
      <dgm:prSet/>
      <dgm:spPr/>
      <dgm:t>
        <a:bodyPr/>
        <a:lstStyle/>
        <a:p>
          <a:endParaRPr lang="en-US"/>
        </a:p>
      </dgm:t>
    </dgm:pt>
    <dgm:pt modelId="{59B3E546-27F7-EE40-ABFC-E50B84B063CF}" type="sibTrans" cxnId="{BB9ECADA-3D14-4E43-83D0-455D4219EBB7}">
      <dgm:prSet/>
      <dgm:spPr/>
      <dgm:t>
        <a:bodyPr/>
        <a:lstStyle/>
        <a:p>
          <a:endParaRPr lang="en-US"/>
        </a:p>
      </dgm:t>
    </dgm:pt>
    <dgm:pt modelId="{30603F44-1850-2C48-84A3-53C111572579}">
      <dgm:prSet phldrT="[Text]"/>
      <dgm:spPr/>
      <dgm:t>
        <a:bodyPr/>
        <a:lstStyle/>
        <a:p>
          <a:r>
            <a:rPr lang="en-US" dirty="0"/>
            <a:t>Plan pays for $70</a:t>
          </a:r>
        </a:p>
      </dgm:t>
    </dgm:pt>
    <dgm:pt modelId="{C0DBD39F-AACA-DC4D-81A0-D6827A014E00}" type="parTrans" cxnId="{DA05FD5F-87F3-BC48-AA14-3DC447EDF30C}">
      <dgm:prSet/>
      <dgm:spPr/>
      <dgm:t>
        <a:bodyPr/>
        <a:lstStyle/>
        <a:p>
          <a:endParaRPr lang="en-US"/>
        </a:p>
      </dgm:t>
    </dgm:pt>
    <dgm:pt modelId="{FA1B4409-5F43-6041-95A8-FA7867A2EDBE}" type="sibTrans" cxnId="{DA05FD5F-87F3-BC48-AA14-3DC447EDF30C}">
      <dgm:prSet/>
      <dgm:spPr/>
      <dgm:t>
        <a:bodyPr/>
        <a:lstStyle/>
        <a:p>
          <a:endParaRPr lang="en-US"/>
        </a:p>
      </dgm:t>
    </dgm:pt>
    <dgm:pt modelId="{EA140CAF-383C-0C4A-B36E-F599BAB5F1E5}">
      <dgm:prSet phldrT="[Text]"/>
      <dgm:spPr/>
      <dgm:t>
        <a:bodyPr/>
        <a:lstStyle/>
        <a:p>
          <a:r>
            <a:rPr lang="en-US" dirty="0"/>
            <a:t>Consumer owes remaining $30</a:t>
          </a:r>
        </a:p>
      </dgm:t>
    </dgm:pt>
    <dgm:pt modelId="{C880CCBF-63A0-9044-8222-192CDDA6D7BE}" type="parTrans" cxnId="{9AD41CBC-75EF-4946-9780-55BE6F2CAC6B}">
      <dgm:prSet/>
      <dgm:spPr/>
      <dgm:t>
        <a:bodyPr/>
        <a:lstStyle/>
        <a:p>
          <a:endParaRPr lang="en-US"/>
        </a:p>
      </dgm:t>
    </dgm:pt>
    <dgm:pt modelId="{02777EE1-89B2-1B48-B98A-910203534F99}" type="sibTrans" cxnId="{9AD41CBC-75EF-4946-9780-55BE6F2CAC6B}">
      <dgm:prSet/>
      <dgm:spPr/>
      <dgm:t>
        <a:bodyPr/>
        <a:lstStyle/>
        <a:p>
          <a:endParaRPr lang="en-US"/>
        </a:p>
      </dgm:t>
    </dgm:pt>
    <dgm:pt modelId="{64FE304D-77FB-E04E-8D4C-2FF70235A498}" type="pres">
      <dgm:prSet presAssocID="{CD66473F-A4C1-294A-AE06-877B1E0FEFAF}" presName="CompostProcess" presStyleCnt="0">
        <dgm:presLayoutVars>
          <dgm:dir/>
          <dgm:resizeHandles val="exact"/>
        </dgm:presLayoutVars>
      </dgm:prSet>
      <dgm:spPr/>
    </dgm:pt>
    <dgm:pt modelId="{7D6437B4-46AE-B541-85CF-0CA81E0ABF27}" type="pres">
      <dgm:prSet presAssocID="{CD66473F-A4C1-294A-AE06-877B1E0FEFAF}" presName="arrow" presStyleLbl="bgShp" presStyleIdx="0" presStyleCnt="1"/>
      <dgm:spPr/>
    </dgm:pt>
    <dgm:pt modelId="{DC1DEFB2-FD36-8F47-82B4-7EF987EC9553}" type="pres">
      <dgm:prSet presAssocID="{CD66473F-A4C1-294A-AE06-877B1E0FEFAF}" presName="linearProcess" presStyleCnt="0"/>
      <dgm:spPr/>
    </dgm:pt>
    <dgm:pt modelId="{EF2B80D2-A2D2-454F-AB0A-73B03668489E}" type="pres">
      <dgm:prSet presAssocID="{D93A3B0F-B03B-4D4A-A308-41DABB3F64C9}" presName="textNode" presStyleLbl="node1" presStyleIdx="0" presStyleCnt="3">
        <dgm:presLayoutVars>
          <dgm:bulletEnabled val="1"/>
        </dgm:presLayoutVars>
      </dgm:prSet>
      <dgm:spPr/>
    </dgm:pt>
    <dgm:pt modelId="{99D059E2-7873-CB46-8113-826FE27CDB88}" type="pres">
      <dgm:prSet presAssocID="{59B3E546-27F7-EE40-ABFC-E50B84B063CF}" presName="sibTrans" presStyleCnt="0"/>
      <dgm:spPr/>
    </dgm:pt>
    <dgm:pt modelId="{BC30C504-7FBC-424E-B282-D94C0A430A5B}" type="pres">
      <dgm:prSet presAssocID="{30603F44-1850-2C48-84A3-53C111572579}" presName="textNode" presStyleLbl="node1" presStyleIdx="1" presStyleCnt="3">
        <dgm:presLayoutVars>
          <dgm:bulletEnabled val="1"/>
        </dgm:presLayoutVars>
      </dgm:prSet>
      <dgm:spPr/>
    </dgm:pt>
    <dgm:pt modelId="{62736F4B-FFF6-E042-91EB-5733B8145C5D}" type="pres">
      <dgm:prSet presAssocID="{FA1B4409-5F43-6041-95A8-FA7867A2EDBE}" presName="sibTrans" presStyleCnt="0"/>
      <dgm:spPr/>
    </dgm:pt>
    <dgm:pt modelId="{30F15096-7C9C-7E40-B0D1-A318489C6F9F}" type="pres">
      <dgm:prSet presAssocID="{EA140CAF-383C-0C4A-B36E-F599BAB5F1E5}" presName="textNode" presStyleLbl="node1" presStyleIdx="2" presStyleCnt="3">
        <dgm:presLayoutVars>
          <dgm:bulletEnabled val="1"/>
        </dgm:presLayoutVars>
      </dgm:prSet>
      <dgm:spPr/>
    </dgm:pt>
  </dgm:ptLst>
  <dgm:cxnLst>
    <dgm:cxn modelId="{DA05FD5F-87F3-BC48-AA14-3DC447EDF30C}" srcId="{CD66473F-A4C1-294A-AE06-877B1E0FEFAF}" destId="{30603F44-1850-2C48-84A3-53C111572579}" srcOrd="1" destOrd="0" parTransId="{C0DBD39F-AACA-DC4D-81A0-D6827A014E00}" sibTransId="{FA1B4409-5F43-6041-95A8-FA7867A2EDBE}"/>
    <dgm:cxn modelId="{276E346A-0D31-514E-ACEC-F369063F8269}" type="presOf" srcId="{D93A3B0F-B03B-4D4A-A308-41DABB3F64C9}" destId="{EF2B80D2-A2D2-454F-AB0A-73B03668489E}" srcOrd="0" destOrd="0" presId="urn:microsoft.com/office/officeart/2005/8/layout/hProcess9"/>
    <dgm:cxn modelId="{D86C59B5-F6FA-7E4A-BC7C-CF8789963B44}" type="presOf" srcId="{CD66473F-A4C1-294A-AE06-877B1E0FEFAF}" destId="{64FE304D-77FB-E04E-8D4C-2FF70235A498}" srcOrd="0" destOrd="0" presId="urn:microsoft.com/office/officeart/2005/8/layout/hProcess9"/>
    <dgm:cxn modelId="{9AD41CBC-75EF-4946-9780-55BE6F2CAC6B}" srcId="{CD66473F-A4C1-294A-AE06-877B1E0FEFAF}" destId="{EA140CAF-383C-0C4A-B36E-F599BAB5F1E5}" srcOrd="2" destOrd="0" parTransId="{C880CCBF-63A0-9044-8222-192CDDA6D7BE}" sibTransId="{02777EE1-89B2-1B48-B98A-910203534F99}"/>
    <dgm:cxn modelId="{971AB8C6-F092-B945-B7D9-E2307864CEE7}" type="presOf" srcId="{30603F44-1850-2C48-84A3-53C111572579}" destId="{BC30C504-7FBC-424E-B282-D94C0A430A5B}" srcOrd="0" destOrd="0" presId="urn:microsoft.com/office/officeart/2005/8/layout/hProcess9"/>
    <dgm:cxn modelId="{BB9ECADA-3D14-4E43-83D0-455D4219EBB7}" srcId="{CD66473F-A4C1-294A-AE06-877B1E0FEFAF}" destId="{D93A3B0F-B03B-4D4A-A308-41DABB3F64C9}" srcOrd="0" destOrd="0" parTransId="{4C504D64-5C33-9E4D-902B-1AA8F5AA9572}" sibTransId="{59B3E546-27F7-EE40-ABFC-E50B84B063CF}"/>
    <dgm:cxn modelId="{33E5E3E9-FAB7-7D46-A25B-F59C11F3AC11}" type="presOf" srcId="{EA140CAF-383C-0C4A-B36E-F599BAB5F1E5}" destId="{30F15096-7C9C-7E40-B0D1-A318489C6F9F}" srcOrd="0" destOrd="0" presId="urn:microsoft.com/office/officeart/2005/8/layout/hProcess9"/>
    <dgm:cxn modelId="{30A62114-711D-814C-815B-FDBE5B9AA9A2}" type="presParOf" srcId="{64FE304D-77FB-E04E-8D4C-2FF70235A498}" destId="{7D6437B4-46AE-B541-85CF-0CA81E0ABF27}" srcOrd="0" destOrd="0" presId="urn:microsoft.com/office/officeart/2005/8/layout/hProcess9"/>
    <dgm:cxn modelId="{D729274E-E339-4946-A10C-8B172953BFAD}" type="presParOf" srcId="{64FE304D-77FB-E04E-8D4C-2FF70235A498}" destId="{DC1DEFB2-FD36-8F47-82B4-7EF987EC9553}" srcOrd="1" destOrd="0" presId="urn:microsoft.com/office/officeart/2005/8/layout/hProcess9"/>
    <dgm:cxn modelId="{A02A0124-893A-ED41-B939-EB4ADB34FA9E}" type="presParOf" srcId="{DC1DEFB2-FD36-8F47-82B4-7EF987EC9553}" destId="{EF2B80D2-A2D2-454F-AB0A-73B03668489E}" srcOrd="0" destOrd="0" presId="urn:microsoft.com/office/officeart/2005/8/layout/hProcess9"/>
    <dgm:cxn modelId="{816210BA-7095-3C40-B492-6D4A727620BA}" type="presParOf" srcId="{DC1DEFB2-FD36-8F47-82B4-7EF987EC9553}" destId="{99D059E2-7873-CB46-8113-826FE27CDB88}" srcOrd="1" destOrd="0" presId="urn:microsoft.com/office/officeart/2005/8/layout/hProcess9"/>
    <dgm:cxn modelId="{66AF038F-C7E5-B043-BC46-E42CEBA8077F}" type="presParOf" srcId="{DC1DEFB2-FD36-8F47-82B4-7EF987EC9553}" destId="{BC30C504-7FBC-424E-B282-D94C0A430A5B}" srcOrd="2" destOrd="0" presId="urn:microsoft.com/office/officeart/2005/8/layout/hProcess9"/>
    <dgm:cxn modelId="{677C05F1-353E-CB43-8289-836035856896}" type="presParOf" srcId="{DC1DEFB2-FD36-8F47-82B4-7EF987EC9553}" destId="{62736F4B-FFF6-E042-91EB-5733B8145C5D}" srcOrd="3" destOrd="0" presId="urn:microsoft.com/office/officeart/2005/8/layout/hProcess9"/>
    <dgm:cxn modelId="{A7B309C4-339E-8D4A-AAA3-48E1153B23BE}" type="presParOf" srcId="{DC1DEFB2-FD36-8F47-82B4-7EF987EC9553}" destId="{30F15096-7C9C-7E40-B0D1-A318489C6F9F}" srcOrd="4"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246BB0C-BC70-2949-B0DA-984F1E13D21A}" type="doc">
      <dgm:prSet loTypeId="urn:microsoft.com/office/officeart/2005/8/layout/hList7" loCatId="list" qsTypeId="urn:microsoft.com/office/officeart/2005/8/quickstyle/simple1" qsCatId="simple" csTypeId="urn:microsoft.com/office/officeart/2005/8/colors/accent1_2" csCatId="accent1" phldr="1"/>
      <dgm:spPr/>
    </dgm:pt>
    <dgm:pt modelId="{80CC7F72-BC47-6E4E-8821-9B862F1110A6}">
      <dgm:prSet phldrT="[Text]"/>
      <dgm:spPr/>
      <dgm:t>
        <a:bodyPr/>
        <a:lstStyle/>
        <a:p>
          <a:r>
            <a:rPr lang="en-US" dirty="0"/>
            <a:t>Group Health Plan </a:t>
          </a:r>
        </a:p>
      </dgm:t>
    </dgm:pt>
    <dgm:pt modelId="{0DD6DF0B-F9D4-9E48-80BB-1527968C3617}" type="parTrans" cxnId="{5D4DF91D-9450-8E4C-9D7C-2E52DD3CC539}">
      <dgm:prSet/>
      <dgm:spPr/>
      <dgm:t>
        <a:bodyPr/>
        <a:lstStyle/>
        <a:p>
          <a:endParaRPr lang="en-US"/>
        </a:p>
      </dgm:t>
    </dgm:pt>
    <dgm:pt modelId="{6B5348E4-D8BC-A34F-A2C6-6971D09D05B8}" type="sibTrans" cxnId="{5D4DF91D-9450-8E4C-9D7C-2E52DD3CC539}">
      <dgm:prSet/>
      <dgm:spPr/>
      <dgm:t>
        <a:bodyPr/>
        <a:lstStyle/>
        <a:p>
          <a:endParaRPr lang="en-US"/>
        </a:p>
      </dgm:t>
    </dgm:pt>
    <dgm:pt modelId="{39D0FC0C-2F95-4849-A609-419A33D01FF3}">
      <dgm:prSet phldrT="[Text]"/>
      <dgm:spPr/>
      <dgm:t>
        <a:bodyPr/>
        <a:lstStyle/>
        <a:p>
          <a:r>
            <a:rPr lang="en-US" dirty="0"/>
            <a:t>Individual Health Coverage</a:t>
          </a:r>
        </a:p>
      </dgm:t>
    </dgm:pt>
    <dgm:pt modelId="{082C74D4-395D-B143-8110-D4066711B8DB}" type="parTrans" cxnId="{DAB9F833-3625-3841-A35D-95C13E6EE877}">
      <dgm:prSet/>
      <dgm:spPr/>
      <dgm:t>
        <a:bodyPr/>
        <a:lstStyle/>
        <a:p>
          <a:endParaRPr lang="en-US"/>
        </a:p>
      </dgm:t>
    </dgm:pt>
    <dgm:pt modelId="{441020E4-9452-8140-9F47-AB1B5CF5AA10}" type="sibTrans" cxnId="{DAB9F833-3625-3841-A35D-95C13E6EE877}">
      <dgm:prSet/>
      <dgm:spPr/>
      <dgm:t>
        <a:bodyPr/>
        <a:lstStyle/>
        <a:p>
          <a:endParaRPr lang="en-US"/>
        </a:p>
      </dgm:t>
    </dgm:pt>
    <dgm:pt modelId="{3D9EF233-646B-594C-8387-561DAC0BADF4}">
      <dgm:prSet phldrT="[Text]"/>
      <dgm:spPr/>
      <dgm:t>
        <a:bodyPr/>
        <a:lstStyle/>
        <a:p>
          <a:r>
            <a:rPr lang="en-US" dirty="0"/>
            <a:t>Uninsured</a:t>
          </a:r>
        </a:p>
        <a:p>
          <a:r>
            <a:rPr lang="en-US" dirty="0"/>
            <a:t>Or Self-Pay</a:t>
          </a:r>
        </a:p>
      </dgm:t>
    </dgm:pt>
    <dgm:pt modelId="{BB89C269-8207-1146-B8F9-F553631C0A9D}" type="parTrans" cxnId="{9993A3C0-A0EE-DF45-AD69-0AC9639C9B31}">
      <dgm:prSet/>
      <dgm:spPr/>
      <dgm:t>
        <a:bodyPr/>
        <a:lstStyle/>
        <a:p>
          <a:endParaRPr lang="en-US"/>
        </a:p>
      </dgm:t>
    </dgm:pt>
    <dgm:pt modelId="{00BD5ECF-2DD7-C94E-83FA-3C54234A4789}" type="sibTrans" cxnId="{9993A3C0-A0EE-DF45-AD69-0AC9639C9B31}">
      <dgm:prSet/>
      <dgm:spPr/>
      <dgm:t>
        <a:bodyPr/>
        <a:lstStyle/>
        <a:p>
          <a:endParaRPr lang="en-US"/>
        </a:p>
      </dgm:t>
    </dgm:pt>
    <dgm:pt modelId="{79655563-77D4-9F48-A669-DB4664D9C45E}" type="pres">
      <dgm:prSet presAssocID="{3246BB0C-BC70-2949-B0DA-984F1E13D21A}" presName="Name0" presStyleCnt="0">
        <dgm:presLayoutVars>
          <dgm:dir/>
          <dgm:resizeHandles val="exact"/>
        </dgm:presLayoutVars>
      </dgm:prSet>
      <dgm:spPr/>
    </dgm:pt>
    <dgm:pt modelId="{534549E7-3374-B449-BB6F-3C448E7D6B1B}" type="pres">
      <dgm:prSet presAssocID="{3246BB0C-BC70-2949-B0DA-984F1E13D21A}" presName="fgShape" presStyleLbl="fgShp" presStyleIdx="0" presStyleCnt="1"/>
      <dgm:spPr/>
    </dgm:pt>
    <dgm:pt modelId="{638DE934-0C28-E94F-94AF-A1F3F97F93A8}" type="pres">
      <dgm:prSet presAssocID="{3246BB0C-BC70-2949-B0DA-984F1E13D21A}" presName="linComp" presStyleCnt="0"/>
      <dgm:spPr/>
    </dgm:pt>
    <dgm:pt modelId="{0C7C8924-6220-6E48-88E6-0AD0A1BFD3EC}" type="pres">
      <dgm:prSet presAssocID="{80CC7F72-BC47-6E4E-8821-9B862F1110A6}" presName="compNode" presStyleCnt="0"/>
      <dgm:spPr/>
    </dgm:pt>
    <dgm:pt modelId="{10B9A4E8-3F09-7144-8C81-AFF5BCD47607}" type="pres">
      <dgm:prSet presAssocID="{80CC7F72-BC47-6E4E-8821-9B862F1110A6}" presName="bkgdShape" presStyleLbl="node1" presStyleIdx="0" presStyleCnt="3"/>
      <dgm:spPr/>
    </dgm:pt>
    <dgm:pt modelId="{D7092A76-C23C-3649-A6D3-E4B2201CC083}" type="pres">
      <dgm:prSet presAssocID="{80CC7F72-BC47-6E4E-8821-9B862F1110A6}" presName="nodeTx" presStyleLbl="node1" presStyleIdx="0" presStyleCnt="3">
        <dgm:presLayoutVars>
          <dgm:bulletEnabled val="1"/>
        </dgm:presLayoutVars>
      </dgm:prSet>
      <dgm:spPr/>
    </dgm:pt>
    <dgm:pt modelId="{48CC8591-F352-7A46-8BB6-92E02404C62E}" type="pres">
      <dgm:prSet presAssocID="{80CC7F72-BC47-6E4E-8821-9B862F1110A6}" presName="invisiNode" presStyleLbl="node1" presStyleIdx="0" presStyleCnt="3"/>
      <dgm:spPr/>
    </dgm:pt>
    <dgm:pt modelId="{971BEE0C-63C3-E24D-A9A8-A5E8E6DC4D72}" type="pres">
      <dgm:prSet presAssocID="{80CC7F72-BC47-6E4E-8821-9B862F1110A6}" presName="imagNode" presStyleLbl="fgImgPlace1" presStyleIdx="0" presStyleCnt="3"/>
      <dgm:spPr/>
    </dgm:pt>
    <dgm:pt modelId="{0DAECC3A-2E41-EB41-92F0-CA08405B8509}" type="pres">
      <dgm:prSet presAssocID="{6B5348E4-D8BC-A34F-A2C6-6971D09D05B8}" presName="sibTrans" presStyleLbl="sibTrans2D1" presStyleIdx="0" presStyleCnt="0"/>
      <dgm:spPr/>
    </dgm:pt>
    <dgm:pt modelId="{DE88ECD0-1B53-0946-8EF0-165914857E70}" type="pres">
      <dgm:prSet presAssocID="{39D0FC0C-2F95-4849-A609-419A33D01FF3}" presName="compNode" presStyleCnt="0"/>
      <dgm:spPr/>
    </dgm:pt>
    <dgm:pt modelId="{DEC00840-6BD7-5941-8047-AB29A3C2C7F0}" type="pres">
      <dgm:prSet presAssocID="{39D0FC0C-2F95-4849-A609-419A33D01FF3}" presName="bkgdShape" presStyleLbl="node1" presStyleIdx="1" presStyleCnt="3" custLinFactNeighborX="429" custLinFactNeighborY="-494"/>
      <dgm:spPr/>
    </dgm:pt>
    <dgm:pt modelId="{3CFCDC9E-35B6-984C-BD8B-CC498A473E62}" type="pres">
      <dgm:prSet presAssocID="{39D0FC0C-2F95-4849-A609-419A33D01FF3}" presName="nodeTx" presStyleLbl="node1" presStyleIdx="1" presStyleCnt="3">
        <dgm:presLayoutVars>
          <dgm:bulletEnabled val="1"/>
        </dgm:presLayoutVars>
      </dgm:prSet>
      <dgm:spPr/>
    </dgm:pt>
    <dgm:pt modelId="{CEBC9CB6-056C-CD4F-B99B-82720C6BC91F}" type="pres">
      <dgm:prSet presAssocID="{39D0FC0C-2F95-4849-A609-419A33D01FF3}" presName="invisiNode" presStyleLbl="node1" presStyleIdx="1" presStyleCnt="3"/>
      <dgm:spPr/>
    </dgm:pt>
    <dgm:pt modelId="{A81B5856-2FC8-8E46-948D-29DAA8F22897}" type="pres">
      <dgm:prSet presAssocID="{39D0FC0C-2F95-4849-A609-419A33D01FF3}" presName="imagNode" presStyleLbl="fgImgPlace1" presStyleIdx="1" presStyleCnt="3" custScaleY="143207"/>
      <dgm:spPr/>
    </dgm:pt>
    <dgm:pt modelId="{FC92442A-4EE6-4848-8AE5-1CB2638EB24D}" type="pres">
      <dgm:prSet presAssocID="{441020E4-9452-8140-9F47-AB1B5CF5AA10}" presName="sibTrans" presStyleLbl="sibTrans2D1" presStyleIdx="0" presStyleCnt="0"/>
      <dgm:spPr/>
    </dgm:pt>
    <dgm:pt modelId="{977C1067-77D6-B048-ADA5-7F6F12BC0F9E}" type="pres">
      <dgm:prSet presAssocID="{3D9EF233-646B-594C-8387-561DAC0BADF4}" presName="compNode" presStyleCnt="0"/>
      <dgm:spPr/>
    </dgm:pt>
    <dgm:pt modelId="{5BD77A38-6AF0-B441-AA96-E08E62201277}" type="pres">
      <dgm:prSet presAssocID="{3D9EF233-646B-594C-8387-561DAC0BADF4}" presName="bkgdShape" presStyleLbl="node1" presStyleIdx="2" presStyleCnt="3"/>
      <dgm:spPr/>
    </dgm:pt>
    <dgm:pt modelId="{AF244B87-9036-0A4F-B980-FC45C6B935FA}" type="pres">
      <dgm:prSet presAssocID="{3D9EF233-646B-594C-8387-561DAC0BADF4}" presName="nodeTx" presStyleLbl="node1" presStyleIdx="2" presStyleCnt="3">
        <dgm:presLayoutVars>
          <dgm:bulletEnabled val="1"/>
        </dgm:presLayoutVars>
      </dgm:prSet>
      <dgm:spPr/>
    </dgm:pt>
    <dgm:pt modelId="{37510085-9882-F04C-BE11-EC36432BC80A}" type="pres">
      <dgm:prSet presAssocID="{3D9EF233-646B-594C-8387-561DAC0BADF4}" presName="invisiNode" presStyleLbl="node1" presStyleIdx="2" presStyleCnt="3"/>
      <dgm:spPr/>
    </dgm:pt>
    <dgm:pt modelId="{2AC6740A-A707-A749-9509-54C19BCC30B2}" type="pres">
      <dgm:prSet presAssocID="{3D9EF233-646B-594C-8387-561DAC0BADF4}" presName="imagNode" presStyleLbl="fgImgPlace1" presStyleIdx="2" presStyleCnt="3"/>
      <dgm:spPr/>
    </dgm:pt>
  </dgm:ptLst>
  <dgm:cxnLst>
    <dgm:cxn modelId="{5D4DF91D-9450-8E4C-9D7C-2E52DD3CC539}" srcId="{3246BB0C-BC70-2949-B0DA-984F1E13D21A}" destId="{80CC7F72-BC47-6E4E-8821-9B862F1110A6}" srcOrd="0" destOrd="0" parTransId="{0DD6DF0B-F9D4-9E48-80BB-1527968C3617}" sibTransId="{6B5348E4-D8BC-A34F-A2C6-6971D09D05B8}"/>
    <dgm:cxn modelId="{B5D71620-E8F4-4746-932F-DE901A5919BF}" type="presOf" srcId="{6B5348E4-D8BC-A34F-A2C6-6971D09D05B8}" destId="{0DAECC3A-2E41-EB41-92F0-CA08405B8509}" srcOrd="0" destOrd="0" presId="urn:microsoft.com/office/officeart/2005/8/layout/hList7"/>
    <dgm:cxn modelId="{DAB9F833-3625-3841-A35D-95C13E6EE877}" srcId="{3246BB0C-BC70-2949-B0DA-984F1E13D21A}" destId="{39D0FC0C-2F95-4849-A609-419A33D01FF3}" srcOrd="1" destOrd="0" parTransId="{082C74D4-395D-B143-8110-D4066711B8DB}" sibTransId="{441020E4-9452-8140-9F47-AB1B5CF5AA10}"/>
    <dgm:cxn modelId="{AE04D63C-74EC-7244-94AA-CE5530F3F6EB}" type="presOf" srcId="{441020E4-9452-8140-9F47-AB1B5CF5AA10}" destId="{FC92442A-4EE6-4848-8AE5-1CB2638EB24D}" srcOrd="0" destOrd="0" presId="urn:microsoft.com/office/officeart/2005/8/layout/hList7"/>
    <dgm:cxn modelId="{6D21825E-FDA9-F64F-BC8C-83338AEF9290}" type="presOf" srcId="{80CC7F72-BC47-6E4E-8821-9B862F1110A6}" destId="{D7092A76-C23C-3649-A6D3-E4B2201CC083}" srcOrd="1" destOrd="0" presId="urn:microsoft.com/office/officeart/2005/8/layout/hList7"/>
    <dgm:cxn modelId="{A7D42E62-0F03-2545-90FE-D4D0AAB6AB7E}" type="presOf" srcId="{3D9EF233-646B-594C-8387-561DAC0BADF4}" destId="{5BD77A38-6AF0-B441-AA96-E08E62201277}" srcOrd="0" destOrd="0" presId="urn:microsoft.com/office/officeart/2005/8/layout/hList7"/>
    <dgm:cxn modelId="{51CCE96B-5C24-0C49-AC37-C199CBAD68CB}" type="presOf" srcId="{3246BB0C-BC70-2949-B0DA-984F1E13D21A}" destId="{79655563-77D4-9F48-A669-DB4664D9C45E}" srcOrd="0" destOrd="0" presId="urn:microsoft.com/office/officeart/2005/8/layout/hList7"/>
    <dgm:cxn modelId="{9E1A4953-6B96-2E45-819A-D738492CC985}" type="presOf" srcId="{80CC7F72-BC47-6E4E-8821-9B862F1110A6}" destId="{10B9A4E8-3F09-7144-8C81-AFF5BCD47607}" srcOrd="0" destOrd="0" presId="urn:microsoft.com/office/officeart/2005/8/layout/hList7"/>
    <dgm:cxn modelId="{049BB77B-D178-4E45-B116-8A161B11567D}" type="presOf" srcId="{39D0FC0C-2F95-4849-A609-419A33D01FF3}" destId="{3CFCDC9E-35B6-984C-BD8B-CC498A473E62}" srcOrd="1" destOrd="0" presId="urn:microsoft.com/office/officeart/2005/8/layout/hList7"/>
    <dgm:cxn modelId="{D22964AC-397F-7B42-833F-1448BE5DAAD6}" type="presOf" srcId="{39D0FC0C-2F95-4849-A609-419A33D01FF3}" destId="{DEC00840-6BD7-5941-8047-AB29A3C2C7F0}" srcOrd="0" destOrd="0" presId="urn:microsoft.com/office/officeart/2005/8/layout/hList7"/>
    <dgm:cxn modelId="{98A2BAAE-3D63-8F41-85F6-4237310CF54D}" type="presOf" srcId="{3D9EF233-646B-594C-8387-561DAC0BADF4}" destId="{AF244B87-9036-0A4F-B980-FC45C6B935FA}" srcOrd="1" destOrd="0" presId="urn:microsoft.com/office/officeart/2005/8/layout/hList7"/>
    <dgm:cxn modelId="{9993A3C0-A0EE-DF45-AD69-0AC9639C9B31}" srcId="{3246BB0C-BC70-2949-B0DA-984F1E13D21A}" destId="{3D9EF233-646B-594C-8387-561DAC0BADF4}" srcOrd="2" destOrd="0" parTransId="{BB89C269-8207-1146-B8F9-F553631C0A9D}" sibTransId="{00BD5ECF-2DD7-C94E-83FA-3C54234A4789}"/>
    <dgm:cxn modelId="{54781A34-9D0F-4843-BBD0-4B578A96AFCB}" type="presParOf" srcId="{79655563-77D4-9F48-A669-DB4664D9C45E}" destId="{534549E7-3374-B449-BB6F-3C448E7D6B1B}" srcOrd="0" destOrd="0" presId="urn:microsoft.com/office/officeart/2005/8/layout/hList7"/>
    <dgm:cxn modelId="{B5BE4BEC-45EF-9C43-9673-249AD0994167}" type="presParOf" srcId="{79655563-77D4-9F48-A669-DB4664D9C45E}" destId="{638DE934-0C28-E94F-94AF-A1F3F97F93A8}" srcOrd="1" destOrd="0" presId="urn:microsoft.com/office/officeart/2005/8/layout/hList7"/>
    <dgm:cxn modelId="{E561A18F-0E3A-A34E-BCB5-87D84162CE16}" type="presParOf" srcId="{638DE934-0C28-E94F-94AF-A1F3F97F93A8}" destId="{0C7C8924-6220-6E48-88E6-0AD0A1BFD3EC}" srcOrd="0" destOrd="0" presId="urn:microsoft.com/office/officeart/2005/8/layout/hList7"/>
    <dgm:cxn modelId="{99AA9745-3925-5246-BBE1-E458BA1A1C14}" type="presParOf" srcId="{0C7C8924-6220-6E48-88E6-0AD0A1BFD3EC}" destId="{10B9A4E8-3F09-7144-8C81-AFF5BCD47607}" srcOrd="0" destOrd="0" presId="urn:microsoft.com/office/officeart/2005/8/layout/hList7"/>
    <dgm:cxn modelId="{D4495BCF-BFBC-DA47-8D96-C68CAFF98CD8}" type="presParOf" srcId="{0C7C8924-6220-6E48-88E6-0AD0A1BFD3EC}" destId="{D7092A76-C23C-3649-A6D3-E4B2201CC083}" srcOrd="1" destOrd="0" presId="urn:microsoft.com/office/officeart/2005/8/layout/hList7"/>
    <dgm:cxn modelId="{164C5148-A890-7D47-8DAD-5770E568E99B}" type="presParOf" srcId="{0C7C8924-6220-6E48-88E6-0AD0A1BFD3EC}" destId="{48CC8591-F352-7A46-8BB6-92E02404C62E}" srcOrd="2" destOrd="0" presId="urn:microsoft.com/office/officeart/2005/8/layout/hList7"/>
    <dgm:cxn modelId="{4E4D3257-8058-B74F-9245-824C085A4519}" type="presParOf" srcId="{0C7C8924-6220-6E48-88E6-0AD0A1BFD3EC}" destId="{971BEE0C-63C3-E24D-A9A8-A5E8E6DC4D72}" srcOrd="3" destOrd="0" presId="urn:microsoft.com/office/officeart/2005/8/layout/hList7"/>
    <dgm:cxn modelId="{11390D49-D879-D44D-877A-AFADB6BBB5AB}" type="presParOf" srcId="{638DE934-0C28-E94F-94AF-A1F3F97F93A8}" destId="{0DAECC3A-2E41-EB41-92F0-CA08405B8509}" srcOrd="1" destOrd="0" presId="urn:microsoft.com/office/officeart/2005/8/layout/hList7"/>
    <dgm:cxn modelId="{911C95F0-99D3-9A4A-BDAE-2EBE08972404}" type="presParOf" srcId="{638DE934-0C28-E94F-94AF-A1F3F97F93A8}" destId="{DE88ECD0-1B53-0946-8EF0-165914857E70}" srcOrd="2" destOrd="0" presId="urn:microsoft.com/office/officeart/2005/8/layout/hList7"/>
    <dgm:cxn modelId="{0C7B05EA-74A7-FD4B-9EB6-C571B45C70C7}" type="presParOf" srcId="{DE88ECD0-1B53-0946-8EF0-165914857E70}" destId="{DEC00840-6BD7-5941-8047-AB29A3C2C7F0}" srcOrd="0" destOrd="0" presId="urn:microsoft.com/office/officeart/2005/8/layout/hList7"/>
    <dgm:cxn modelId="{D0CE5DB2-EEC1-CF4F-9201-3853D69562A1}" type="presParOf" srcId="{DE88ECD0-1B53-0946-8EF0-165914857E70}" destId="{3CFCDC9E-35B6-984C-BD8B-CC498A473E62}" srcOrd="1" destOrd="0" presId="urn:microsoft.com/office/officeart/2005/8/layout/hList7"/>
    <dgm:cxn modelId="{12F3EEB8-48B9-4847-AAA1-DDB6F8223AB4}" type="presParOf" srcId="{DE88ECD0-1B53-0946-8EF0-165914857E70}" destId="{CEBC9CB6-056C-CD4F-B99B-82720C6BC91F}" srcOrd="2" destOrd="0" presId="urn:microsoft.com/office/officeart/2005/8/layout/hList7"/>
    <dgm:cxn modelId="{98D245AB-81EF-444F-A5A8-06EE51E91A3C}" type="presParOf" srcId="{DE88ECD0-1B53-0946-8EF0-165914857E70}" destId="{A81B5856-2FC8-8E46-948D-29DAA8F22897}" srcOrd="3" destOrd="0" presId="urn:microsoft.com/office/officeart/2005/8/layout/hList7"/>
    <dgm:cxn modelId="{1D1699FE-A560-234B-8789-43C750FDB9D1}" type="presParOf" srcId="{638DE934-0C28-E94F-94AF-A1F3F97F93A8}" destId="{FC92442A-4EE6-4848-8AE5-1CB2638EB24D}" srcOrd="3" destOrd="0" presId="urn:microsoft.com/office/officeart/2005/8/layout/hList7"/>
    <dgm:cxn modelId="{2343A8A5-93A9-A04F-8125-70550A8B6B1B}" type="presParOf" srcId="{638DE934-0C28-E94F-94AF-A1F3F97F93A8}" destId="{977C1067-77D6-B048-ADA5-7F6F12BC0F9E}" srcOrd="4" destOrd="0" presId="urn:microsoft.com/office/officeart/2005/8/layout/hList7"/>
    <dgm:cxn modelId="{8C77BA0C-5456-B742-8386-B577DE4A69F3}" type="presParOf" srcId="{977C1067-77D6-B048-ADA5-7F6F12BC0F9E}" destId="{5BD77A38-6AF0-B441-AA96-E08E62201277}" srcOrd="0" destOrd="0" presId="urn:microsoft.com/office/officeart/2005/8/layout/hList7"/>
    <dgm:cxn modelId="{FFCF1C60-4C48-764F-A3B7-D30CC882AEB3}" type="presParOf" srcId="{977C1067-77D6-B048-ADA5-7F6F12BC0F9E}" destId="{AF244B87-9036-0A4F-B980-FC45C6B935FA}" srcOrd="1" destOrd="0" presId="urn:microsoft.com/office/officeart/2005/8/layout/hList7"/>
    <dgm:cxn modelId="{FAC7B108-215A-1E4C-8312-CAEA7026EC07}" type="presParOf" srcId="{977C1067-77D6-B048-ADA5-7F6F12BC0F9E}" destId="{37510085-9882-F04C-BE11-EC36432BC80A}" srcOrd="2" destOrd="0" presId="urn:microsoft.com/office/officeart/2005/8/layout/hList7"/>
    <dgm:cxn modelId="{52409519-BE4F-0640-8DAE-488BC5BE3D7D}" type="presParOf" srcId="{977C1067-77D6-B048-ADA5-7F6F12BC0F9E}" destId="{2AC6740A-A707-A749-9509-54C19BCC30B2}"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2C65085F-B549-3D48-89DE-D9C79D3BB924}" type="doc">
      <dgm:prSet loTypeId="urn:microsoft.com/office/officeart/2018/5/layout/IconCircleLabelList" loCatId="icon" qsTypeId="urn:microsoft.com/office/officeart/2005/8/quickstyle/simple1" qsCatId="simple" csTypeId="urn:microsoft.com/office/officeart/2005/8/colors/accent1_2" csCatId="accent1" phldr="1"/>
      <dgm:spPr/>
    </dgm:pt>
    <dgm:pt modelId="{FFEA6726-BA00-C548-B23B-EE53D9E95C79}">
      <dgm:prSet phldrT="[Text]"/>
      <dgm:spPr/>
      <dgm:t>
        <a:bodyPr/>
        <a:lstStyle/>
        <a:p>
          <a:pPr>
            <a:lnSpc>
              <a:spcPct val="100000"/>
            </a:lnSpc>
            <a:defRPr cap="all"/>
          </a:pPr>
          <a:r>
            <a:rPr lang="en-US" dirty="0"/>
            <a:t>Physicians</a:t>
          </a:r>
        </a:p>
      </dgm:t>
    </dgm:pt>
    <dgm:pt modelId="{A55A6A59-DF02-F64B-91FA-0DEC1A8DA883}" type="parTrans" cxnId="{7688D848-BBFA-454C-9147-047E57852788}">
      <dgm:prSet/>
      <dgm:spPr/>
      <dgm:t>
        <a:bodyPr/>
        <a:lstStyle/>
        <a:p>
          <a:endParaRPr lang="en-US"/>
        </a:p>
      </dgm:t>
    </dgm:pt>
    <dgm:pt modelId="{3A68D80B-94A8-FD4D-B704-C7220EAF686C}" type="sibTrans" cxnId="{7688D848-BBFA-454C-9147-047E57852788}">
      <dgm:prSet/>
      <dgm:spPr/>
      <dgm:t>
        <a:bodyPr/>
        <a:lstStyle/>
        <a:p>
          <a:endParaRPr lang="en-US"/>
        </a:p>
      </dgm:t>
    </dgm:pt>
    <dgm:pt modelId="{6A0BB3B6-8469-0F41-BED0-090120A75F74}">
      <dgm:prSet phldrT="[Text]"/>
      <dgm:spPr/>
      <dgm:t>
        <a:bodyPr/>
        <a:lstStyle/>
        <a:p>
          <a:pPr>
            <a:lnSpc>
              <a:spcPct val="100000"/>
            </a:lnSpc>
            <a:defRPr cap="all"/>
          </a:pPr>
          <a:r>
            <a:rPr lang="en-US" dirty="0"/>
            <a:t>Plans</a:t>
          </a:r>
        </a:p>
      </dgm:t>
    </dgm:pt>
    <dgm:pt modelId="{09549EAB-78E5-CB49-96E1-514130D4E87C}" type="parTrans" cxnId="{04341298-37E8-4A42-9B4A-CAC9B852A7C5}">
      <dgm:prSet/>
      <dgm:spPr/>
      <dgm:t>
        <a:bodyPr/>
        <a:lstStyle/>
        <a:p>
          <a:endParaRPr lang="en-US"/>
        </a:p>
      </dgm:t>
    </dgm:pt>
    <dgm:pt modelId="{6D188537-4A6A-8943-BB3E-EE9F297B47DD}" type="sibTrans" cxnId="{04341298-37E8-4A42-9B4A-CAC9B852A7C5}">
      <dgm:prSet/>
      <dgm:spPr/>
      <dgm:t>
        <a:bodyPr/>
        <a:lstStyle/>
        <a:p>
          <a:endParaRPr lang="en-US"/>
        </a:p>
      </dgm:t>
    </dgm:pt>
    <dgm:pt modelId="{177F746F-9788-274A-99A4-6DBAA24D97AE}">
      <dgm:prSet phldrT="[Text]"/>
      <dgm:spPr/>
      <dgm:t>
        <a:bodyPr/>
        <a:lstStyle/>
        <a:p>
          <a:pPr>
            <a:lnSpc>
              <a:spcPct val="100000"/>
            </a:lnSpc>
            <a:defRPr cap="all"/>
          </a:pPr>
          <a:r>
            <a:rPr lang="en-US" dirty="0"/>
            <a:t>Facilities</a:t>
          </a:r>
        </a:p>
      </dgm:t>
    </dgm:pt>
    <dgm:pt modelId="{06ABCA2B-B70E-404B-9F99-EE9FCC775F54}" type="parTrans" cxnId="{F3D8C561-535D-2248-BBAD-47C77A61662D}">
      <dgm:prSet/>
      <dgm:spPr/>
      <dgm:t>
        <a:bodyPr/>
        <a:lstStyle/>
        <a:p>
          <a:endParaRPr lang="en-US"/>
        </a:p>
      </dgm:t>
    </dgm:pt>
    <dgm:pt modelId="{1235D0D5-B870-064A-B665-EE49B5E12293}" type="sibTrans" cxnId="{F3D8C561-535D-2248-BBAD-47C77A61662D}">
      <dgm:prSet/>
      <dgm:spPr/>
      <dgm:t>
        <a:bodyPr/>
        <a:lstStyle/>
        <a:p>
          <a:endParaRPr lang="en-US"/>
        </a:p>
      </dgm:t>
    </dgm:pt>
    <dgm:pt modelId="{92217990-3FFF-4373-BC8D-4E12010B60E5}" type="pres">
      <dgm:prSet presAssocID="{2C65085F-B549-3D48-89DE-D9C79D3BB924}" presName="root" presStyleCnt="0">
        <dgm:presLayoutVars>
          <dgm:dir/>
          <dgm:resizeHandles val="exact"/>
        </dgm:presLayoutVars>
      </dgm:prSet>
      <dgm:spPr/>
    </dgm:pt>
    <dgm:pt modelId="{94BC3700-878F-4179-A2CD-80507CAA8F02}" type="pres">
      <dgm:prSet presAssocID="{FFEA6726-BA00-C548-B23B-EE53D9E95C79}" presName="compNode" presStyleCnt="0"/>
      <dgm:spPr/>
    </dgm:pt>
    <dgm:pt modelId="{43773AA9-8049-4331-9348-5CAE337589A0}" type="pres">
      <dgm:prSet presAssocID="{FFEA6726-BA00-C548-B23B-EE53D9E95C79}" presName="iconBgRect" presStyleLbl="bgShp" presStyleIdx="0" presStyleCnt="3"/>
      <dgm:spPr/>
    </dgm:pt>
    <dgm:pt modelId="{824E1816-52E9-4896-A101-305BA0D47853}" type="pres">
      <dgm:prSet presAssocID="{FFEA6726-BA00-C548-B23B-EE53D9E95C79}"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Stethoscope"/>
        </a:ext>
      </dgm:extLst>
    </dgm:pt>
    <dgm:pt modelId="{590EED5B-D040-4410-BB11-0F6E275C42A3}" type="pres">
      <dgm:prSet presAssocID="{FFEA6726-BA00-C548-B23B-EE53D9E95C79}" presName="spaceRect" presStyleCnt="0"/>
      <dgm:spPr/>
    </dgm:pt>
    <dgm:pt modelId="{DAD78840-1927-489B-8A51-C6B1BFB1B7C3}" type="pres">
      <dgm:prSet presAssocID="{FFEA6726-BA00-C548-B23B-EE53D9E95C79}" presName="textRect" presStyleLbl="revTx" presStyleIdx="0" presStyleCnt="3">
        <dgm:presLayoutVars>
          <dgm:chMax val="1"/>
          <dgm:chPref val="1"/>
        </dgm:presLayoutVars>
      </dgm:prSet>
      <dgm:spPr/>
    </dgm:pt>
    <dgm:pt modelId="{B6441B8C-8A76-41BA-AAD5-23502AAABF53}" type="pres">
      <dgm:prSet presAssocID="{3A68D80B-94A8-FD4D-B704-C7220EAF686C}" presName="sibTrans" presStyleCnt="0"/>
      <dgm:spPr/>
    </dgm:pt>
    <dgm:pt modelId="{875600B4-1964-4DAA-9592-61D09A936B8F}" type="pres">
      <dgm:prSet presAssocID="{6A0BB3B6-8469-0F41-BED0-090120A75F74}" presName="compNode" presStyleCnt="0"/>
      <dgm:spPr/>
    </dgm:pt>
    <dgm:pt modelId="{C59B9E34-5421-4781-8625-79204293EED1}" type="pres">
      <dgm:prSet presAssocID="{6A0BB3B6-8469-0F41-BED0-090120A75F74}" presName="iconBgRect" presStyleLbl="bgShp" presStyleIdx="1" presStyleCnt="3"/>
      <dgm:spPr/>
    </dgm:pt>
    <dgm:pt modelId="{992AF75A-154E-4C52-929D-4641323496B7}" type="pres">
      <dgm:prSet presAssocID="{6A0BB3B6-8469-0F41-BED0-090120A75F74}"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Check List"/>
        </a:ext>
      </dgm:extLst>
    </dgm:pt>
    <dgm:pt modelId="{D27D2575-91B1-4BD2-A858-E8A92A222F01}" type="pres">
      <dgm:prSet presAssocID="{6A0BB3B6-8469-0F41-BED0-090120A75F74}" presName="spaceRect" presStyleCnt="0"/>
      <dgm:spPr/>
    </dgm:pt>
    <dgm:pt modelId="{7507EC2D-A6F5-4687-8D98-FE4AABA95BD0}" type="pres">
      <dgm:prSet presAssocID="{6A0BB3B6-8469-0F41-BED0-090120A75F74}" presName="textRect" presStyleLbl="revTx" presStyleIdx="1" presStyleCnt="3">
        <dgm:presLayoutVars>
          <dgm:chMax val="1"/>
          <dgm:chPref val="1"/>
        </dgm:presLayoutVars>
      </dgm:prSet>
      <dgm:spPr/>
    </dgm:pt>
    <dgm:pt modelId="{5417B680-3A70-4158-ADA2-74B1743B7275}" type="pres">
      <dgm:prSet presAssocID="{6D188537-4A6A-8943-BB3E-EE9F297B47DD}" presName="sibTrans" presStyleCnt="0"/>
      <dgm:spPr/>
    </dgm:pt>
    <dgm:pt modelId="{CD6E6C3F-264B-495B-925D-FC42CCBC1DE3}" type="pres">
      <dgm:prSet presAssocID="{177F746F-9788-274A-99A4-6DBAA24D97AE}" presName="compNode" presStyleCnt="0"/>
      <dgm:spPr/>
    </dgm:pt>
    <dgm:pt modelId="{450F1413-B3D4-4609-8D3D-153EC3B00926}" type="pres">
      <dgm:prSet presAssocID="{177F746F-9788-274A-99A4-6DBAA24D97AE}" presName="iconBgRect" presStyleLbl="bgShp" presStyleIdx="2" presStyleCnt="3"/>
      <dgm:spPr/>
    </dgm:pt>
    <dgm:pt modelId="{77EDA861-75C3-4F94-9F89-D51E0C3659BD}" type="pres">
      <dgm:prSet presAssocID="{177F746F-9788-274A-99A4-6DBAA24D97AE}"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Building"/>
        </a:ext>
      </dgm:extLst>
    </dgm:pt>
    <dgm:pt modelId="{2A273CDB-9119-42C4-AB78-B9E3A204D066}" type="pres">
      <dgm:prSet presAssocID="{177F746F-9788-274A-99A4-6DBAA24D97AE}" presName="spaceRect" presStyleCnt="0"/>
      <dgm:spPr/>
    </dgm:pt>
    <dgm:pt modelId="{FEBFD67C-BF16-4639-95B6-6182B86A26CE}" type="pres">
      <dgm:prSet presAssocID="{177F746F-9788-274A-99A4-6DBAA24D97AE}" presName="textRect" presStyleLbl="revTx" presStyleIdx="2" presStyleCnt="3">
        <dgm:presLayoutVars>
          <dgm:chMax val="1"/>
          <dgm:chPref val="1"/>
        </dgm:presLayoutVars>
      </dgm:prSet>
      <dgm:spPr/>
    </dgm:pt>
  </dgm:ptLst>
  <dgm:cxnLst>
    <dgm:cxn modelId="{F3D8C561-535D-2248-BBAD-47C77A61662D}" srcId="{2C65085F-B549-3D48-89DE-D9C79D3BB924}" destId="{177F746F-9788-274A-99A4-6DBAA24D97AE}" srcOrd="2" destOrd="0" parTransId="{06ABCA2B-B70E-404B-9F99-EE9FCC775F54}" sibTransId="{1235D0D5-B870-064A-B665-EE49B5E12293}"/>
    <dgm:cxn modelId="{7688D848-BBFA-454C-9147-047E57852788}" srcId="{2C65085F-B549-3D48-89DE-D9C79D3BB924}" destId="{FFEA6726-BA00-C548-B23B-EE53D9E95C79}" srcOrd="0" destOrd="0" parTransId="{A55A6A59-DF02-F64B-91FA-0DEC1A8DA883}" sibTransId="{3A68D80B-94A8-FD4D-B704-C7220EAF686C}"/>
    <dgm:cxn modelId="{F3BA5B52-59BA-DF46-9628-FE289FE3B103}" type="presOf" srcId="{FFEA6726-BA00-C548-B23B-EE53D9E95C79}" destId="{DAD78840-1927-489B-8A51-C6B1BFB1B7C3}" srcOrd="0" destOrd="0" presId="urn:microsoft.com/office/officeart/2018/5/layout/IconCircleLabelList"/>
    <dgm:cxn modelId="{04341298-37E8-4A42-9B4A-CAC9B852A7C5}" srcId="{2C65085F-B549-3D48-89DE-D9C79D3BB924}" destId="{6A0BB3B6-8469-0F41-BED0-090120A75F74}" srcOrd="1" destOrd="0" parTransId="{09549EAB-78E5-CB49-96E1-514130D4E87C}" sibTransId="{6D188537-4A6A-8943-BB3E-EE9F297B47DD}"/>
    <dgm:cxn modelId="{67E5BDD2-BC6C-4B45-8659-87FE32CA37D3}" type="presOf" srcId="{177F746F-9788-274A-99A4-6DBAA24D97AE}" destId="{FEBFD67C-BF16-4639-95B6-6182B86A26CE}" srcOrd="0" destOrd="0" presId="urn:microsoft.com/office/officeart/2018/5/layout/IconCircleLabelList"/>
    <dgm:cxn modelId="{666D13DF-FC28-7F45-9FC4-0D1FE3344621}" type="presOf" srcId="{2C65085F-B549-3D48-89DE-D9C79D3BB924}" destId="{92217990-3FFF-4373-BC8D-4E12010B60E5}" srcOrd="0" destOrd="0" presId="urn:microsoft.com/office/officeart/2018/5/layout/IconCircleLabelList"/>
    <dgm:cxn modelId="{76C26AE2-1FE0-814C-A61E-EA736F56FB3B}" type="presOf" srcId="{6A0BB3B6-8469-0F41-BED0-090120A75F74}" destId="{7507EC2D-A6F5-4687-8D98-FE4AABA95BD0}" srcOrd="0" destOrd="0" presId="urn:microsoft.com/office/officeart/2018/5/layout/IconCircleLabelList"/>
    <dgm:cxn modelId="{4797A7A4-1F96-7741-A9DB-1293C7C40C95}" type="presParOf" srcId="{92217990-3FFF-4373-BC8D-4E12010B60E5}" destId="{94BC3700-878F-4179-A2CD-80507CAA8F02}" srcOrd="0" destOrd="0" presId="urn:microsoft.com/office/officeart/2018/5/layout/IconCircleLabelList"/>
    <dgm:cxn modelId="{EDAA8EF4-8451-B747-8D56-814DD5382AE0}" type="presParOf" srcId="{94BC3700-878F-4179-A2CD-80507CAA8F02}" destId="{43773AA9-8049-4331-9348-5CAE337589A0}" srcOrd="0" destOrd="0" presId="urn:microsoft.com/office/officeart/2018/5/layout/IconCircleLabelList"/>
    <dgm:cxn modelId="{5FF9F41C-1A3B-034C-A1AA-D63FA586D61E}" type="presParOf" srcId="{94BC3700-878F-4179-A2CD-80507CAA8F02}" destId="{824E1816-52E9-4896-A101-305BA0D47853}" srcOrd="1" destOrd="0" presId="urn:microsoft.com/office/officeart/2018/5/layout/IconCircleLabelList"/>
    <dgm:cxn modelId="{56244315-7260-514A-969A-0068A2DDBC6A}" type="presParOf" srcId="{94BC3700-878F-4179-A2CD-80507CAA8F02}" destId="{590EED5B-D040-4410-BB11-0F6E275C42A3}" srcOrd="2" destOrd="0" presId="urn:microsoft.com/office/officeart/2018/5/layout/IconCircleLabelList"/>
    <dgm:cxn modelId="{D68F07C4-9BDC-A44C-A79A-4204B6D19FB9}" type="presParOf" srcId="{94BC3700-878F-4179-A2CD-80507CAA8F02}" destId="{DAD78840-1927-489B-8A51-C6B1BFB1B7C3}" srcOrd="3" destOrd="0" presId="urn:microsoft.com/office/officeart/2018/5/layout/IconCircleLabelList"/>
    <dgm:cxn modelId="{BAF065F4-B76D-934B-9DB3-0BA1353344E9}" type="presParOf" srcId="{92217990-3FFF-4373-BC8D-4E12010B60E5}" destId="{B6441B8C-8A76-41BA-AAD5-23502AAABF53}" srcOrd="1" destOrd="0" presId="urn:microsoft.com/office/officeart/2018/5/layout/IconCircleLabelList"/>
    <dgm:cxn modelId="{82B09907-5347-D847-B972-DDC056FCA269}" type="presParOf" srcId="{92217990-3FFF-4373-BC8D-4E12010B60E5}" destId="{875600B4-1964-4DAA-9592-61D09A936B8F}" srcOrd="2" destOrd="0" presId="urn:microsoft.com/office/officeart/2018/5/layout/IconCircleLabelList"/>
    <dgm:cxn modelId="{4513E940-3B68-6E4A-BE93-6D0E0123F50B}" type="presParOf" srcId="{875600B4-1964-4DAA-9592-61D09A936B8F}" destId="{C59B9E34-5421-4781-8625-79204293EED1}" srcOrd="0" destOrd="0" presId="urn:microsoft.com/office/officeart/2018/5/layout/IconCircleLabelList"/>
    <dgm:cxn modelId="{B683A7D7-28F3-AE49-B754-B3C558BCE597}" type="presParOf" srcId="{875600B4-1964-4DAA-9592-61D09A936B8F}" destId="{992AF75A-154E-4C52-929D-4641323496B7}" srcOrd="1" destOrd="0" presId="urn:microsoft.com/office/officeart/2018/5/layout/IconCircleLabelList"/>
    <dgm:cxn modelId="{B3F9E9A7-29A0-9F4F-8D24-C1DD2A1970AA}" type="presParOf" srcId="{875600B4-1964-4DAA-9592-61D09A936B8F}" destId="{D27D2575-91B1-4BD2-A858-E8A92A222F01}" srcOrd="2" destOrd="0" presId="urn:microsoft.com/office/officeart/2018/5/layout/IconCircleLabelList"/>
    <dgm:cxn modelId="{A8DB2376-877F-814E-BEBB-84D2FC574591}" type="presParOf" srcId="{875600B4-1964-4DAA-9592-61D09A936B8F}" destId="{7507EC2D-A6F5-4687-8D98-FE4AABA95BD0}" srcOrd="3" destOrd="0" presId="urn:microsoft.com/office/officeart/2018/5/layout/IconCircleLabelList"/>
    <dgm:cxn modelId="{409C7F2D-BBA6-7548-AE0A-57F86FA7E5E5}" type="presParOf" srcId="{92217990-3FFF-4373-BC8D-4E12010B60E5}" destId="{5417B680-3A70-4158-ADA2-74B1743B7275}" srcOrd="3" destOrd="0" presId="urn:microsoft.com/office/officeart/2018/5/layout/IconCircleLabelList"/>
    <dgm:cxn modelId="{D5E6410F-048A-EE40-86A7-3A5BBD570B9F}" type="presParOf" srcId="{92217990-3FFF-4373-BC8D-4E12010B60E5}" destId="{CD6E6C3F-264B-495B-925D-FC42CCBC1DE3}" srcOrd="4" destOrd="0" presId="urn:microsoft.com/office/officeart/2018/5/layout/IconCircleLabelList"/>
    <dgm:cxn modelId="{4D7F3125-5F8C-AA45-B81D-A18A32ED5F80}" type="presParOf" srcId="{CD6E6C3F-264B-495B-925D-FC42CCBC1DE3}" destId="{450F1413-B3D4-4609-8D3D-153EC3B00926}" srcOrd="0" destOrd="0" presId="urn:microsoft.com/office/officeart/2018/5/layout/IconCircleLabelList"/>
    <dgm:cxn modelId="{A5BA138C-6298-6944-9EFE-1D8520D1A3D1}" type="presParOf" srcId="{CD6E6C3F-264B-495B-925D-FC42CCBC1DE3}" destId="{77EDA861-75C3-4F94-9F89-D51E0C3659BD}" srcOrd="1" destOrd="0" presId="urn:microsoft.com/office/officeart/2018/5/layout/IconCircleLabelList"/>
    <dgm:cxn modelId="{A37AE04F-42FB-4E40-B248-D896E47C059E}" type="presParOf" srcId="{CD6E6C3F-264B-495B-925D-FC42CCBC1DE3}" destId="{2A273CDB-9119-42C4-AB78-B9E3A204D066}" srcOrd="2" destOrd="0" presId="urn:microsoft.com/office/officeart/2018/5/layout/IconCircleLabelList"/>
    <dgm:cxn modelId="{7F885BA7-AD4B-B744-A26E-B7DC2D207397}" type="presParOf" srcId="{CD6E6C3F-264B-495B-925D-FC42CCBC1DE3}" destId="{FEBFD67C-BF16-4639-95B6-6182B86A26CE}"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40973D61-F991-4AF5-A7BD-D6FB798681F4}" type="doc">
      <dgm:prSet loTypeId="urn:microsoft.com/office/officeart/2005/8/layout/process4" loCatId="process" qsTypeId="urn:microsoft.com/office/officeart/2005/8/quickstyle/simple1" qsCatId="simple" csTypeId="urn:microsoft.com/office/officeart/2005/8/colors/accent3_2" csCatId="accent3" phldr="1"/>
      <dgm:spPr/>
      <dgm:t>
        <a:bodyPr/>
        <a:lstStyle/>
        <a:p>
          <a:endParaRPr lang="en-US"/>
        </a:p>
      </dgm:t>
    </dgm:pt>
    <dgm:pt modelId="{CE1D042F-8936-4478-BA60-7490A71B51F9}">
      <dgm:prSet/>
      <dgm:spPr/>
      <dgm:t>
        <a:bodyPr/>
        <a:lstStyle/>
        <a:p>
          <a:r>
            <a:rPr lang="en-US" dirty="0"/>
            <a:t>HHS planning for the federal COVID-19 public health emergency ends on</a:t>
          </a:r>
        </a:p>
        <a:p>
          <a:r>
            <a:rPr lang="en-US" dirty="0"/>
            <a:t> May 11, 2023</a:t>
          </a:r>
        </a:p>
      </dgm:t>
    </dgm:pt>
    <dgm:pt modelId="{F767AD5B-DFBF-4677-B0E7-3674CA1FBF0F}" type="parTrans" cxnId="{5733E996-9259-4EEF-98C3-6FB0983EA43D}">
      <dgm:prSet/>
      <dgm:spPr/>
      <dgm:t>
        <a:bodyPr/>
        <a:lstStyle/>
        <a:p>
          <a:endParaRPr lang="en-US"/>
        </a:p>
      </dgm:t>
    </dgm:pt>
    <dgm:pt modelId="{D1CB2322-EFEE-47D5-8B14-012E3B850974}" type="sibTrans" cxnId="{5733E996-9259-4EEF-98C3-6FB0983EA43D}">
      <dgm:prSet/>
      <dgm:spPr/>
      <dgm:t>
        <a:bodyPr/>
        <a:lstStyle/>
        <a:p>
          <a:endParaRPr lang="en-US"/>
        </a:p>
      </dgm:t>
    </dgm:pt>
    <dgm:pt modelId="{C5AD73CD-131F-4AE7-8E79-7E67A08EC17B}">
      <dgm:prSet/>
      <dgm:spPr/>
      <dgm:t>
        <a:bodyPr/>
        <a:lstStyle/>
        <a:p>
          <a:r>
            <a:rPr lang="en-US" dirty="0"/>
            <a:t>HHS created a fact sheet to explain what will be affected</a:t>
          </a:r>
        </a:p>
      </dgm:t>
    </dgm:pt>
    <dgm:pt modelId="{597AB74E-C3D9-4DC5-9CBB-95DFAB7F056E}" type="parTrans" cxnId="{B6E788EA-E692-4D16-B2C1-FDE00190FF2C}">
      <dgm:prSet/>
      <dgm:spPr/>
      <dgm:t>
        <a:bodyPr/>
        <a:lstStyle/>
        <a:p>
          <a:endParaRPr lang="en-US"/>
        </a:p>
      </dgm:t>
    </dgm:pt>
    <dgm:pt modelId="{BF0517BD-0D9E-4245-9227-9282627C9D29}" type="sibTrans" cxnId="{B6E788EA-E692-4D16-B2C1-FDE00190FF2C}">
      <dgm:prSet/>
      <dgm:spPr/>
      <dgm:t>
        <a:bodyPr/>
        <a:lstStyle/>
        <a:p>
          <a:endParaRPr lang="en-US"/>
        </a:p>
      </dgm:t>
    </dgm:pt>
    <dgm:pt modelId="{6CB62411-4F00-4896-AD44-5612C7254D8F}">
      <dgm:prSet/>
      <dgm:spPr/>
      <dgm:t>
        <a:bodyPr/>
        <a:lstStyle/>
        <a:p>
          <a:r>
            <a:rPr lang="en-US" dirty="0"/>
            <a:t>Who</a:t>
          </a:r>
        </a:p>
      </dgm:t>
    </dgm:pt>
    <dgm:pt modelId="{57AA1D4F-B9CF-456E-8187-F4D9081B37E7}" type="parTrans" cxnId="{B3A65D0A-1BE3-45D8-87B4-7D97BF15AF54}">
      <dgm:prSet/>
      <dgm:spPr/>
      <dgm:t>
        <a:bodyPr/>
        <a:lstStyle/>
        <a:p>
          <a:endParaRPr lang="en-US"/>
        </a:p>
      </dgm:t>
    </dgm:pt>
    <dgm:pt modelId="{4642D0FE-0586-481A-B174-92E7BD504F93}" type="sibTrans" cxnId="{B3A65D0A-1BE3-45D8-87B4-7D97BF15AF54}">
      <dgm:prSet/>
      <dgm:spPr/>
      <dgm:t>
        <a:bodyPr/>
        <a:lstStyle/>
        <a:p>
          <a:endParaRPr lang="en-US"/>
        </a:p>
      </dgm:t>
    </dgm:pt>
    <dgm:pt modelId="{72E11C25-E6B0-4C9D-BAFE-DF2F1C02757B}">
      <dgm:prSet/>
      <dgm:spPr/>
      <dgm:t>
        <a:bodyPr/>
        <a:lstStyle/>
        <a:p>
          <a:r>
            <a:rPr lang="en-US" dirty="0"/>
            <a:t>How</a:t>
          </a:r>
        </a:p>
      </dgm:t>
    </dgm:pt>
    <dgm:pt modelId="{C5152D51-8443-4304-9FF7-FB47F08D3575}" type="parTrans" cxnId="{37A554DE-B485-43B9-9D6C-ED0D7C5879E6}">
      <dgm:prSet/>
      <dgm:spPr/>
      <dgm:t>
        <a:bodyPr/>
        <a:lstStyle/>
        <a:p>
          <a:endParaRPr lang="en-US"/>
        </a:p>
      </dgm:t>
    </dgm:pt>
    <dgm:pt modelId="{C05DAA54-C3B5-4788-A854-0517FA6EB835}" type="sibTrans" cxnId="{37A554DE-B485-43B9-9D6C-ED0D7C5879E6}">
      <dgm:prSet/>
      <dgm:spPr/>
      <dgm:t>
        <a:bodyPr/>
        <a:lstStyle/>
        <a:p>
          <a:endParaRPr lang="en-US"/>
        </a:p>
      </dgm:t>
    </dgm:pt>
    <dgm:pt modelId="{B7B6329A-A24D-43E6-845E-7A81303B8C53}">
      <dgm:prSet/>
      <dgm:spPr/>
      <dgm:t>
        <a:bodyPr/>
        <a:lstStyle/>
        <a:p>
          <a:r>
            <a:rPr lang="en-US" dirty="0"/>
            <a:t>When</a:t>
          </a:r>
        </a:p>
      </dgm:t>
    </dgm:pt>
    <dgm:pt modelId="{3D204704-6E0A-493B-B622-6572EA27D934}" type="parTrans" cxnId="{86B4D46C-085F-4DF8-A112-0642E00E62EC}">
      <dgm:prSet/>
      <dgm:spPr/>
      <dgm:t>
        <a:bodyPr/>
        <a:lstStyle/>
        <a:p>
          <a:endParaRPr lang="en-US"/>
        </a:p>
      </dgm:t>
    </dgm:pt>
    <dgm:pt modelId="{794F1784-8EED-4F8F-BAE5-47549D04ED05}" type="sibTrans" cxnId="{86B4D46C-085F-4DF8-A112-0642E00E62EC}">
      <dgm:prSet/>
      <dgm:spPr/>
      <dgm:t>
        <a:bodyPr/>
        <a:lstStyle/>
        <a:p>
          <a:endParaRPr lang="en-US"/>
        </a:p>
      </dgm:t>
    </dgm:pt>
    <dgm:pt modelId="{3FC5830F-7957-40B3-A9EB-4FD26F46B652}">
      <dgm:prSet/>
      <dgm:spPr/>
      <dgm:t>
        <a:bodyPr/>
        <a:lstStyle/>
        <a:p>
          <a:r>
            <a:rPr lang="en-US" dirty="0"/>
            <a:t>Many waivers, flexibilities for health care providers WILL end</a:t>
          </a:r>
        </a:p>
      </dgm:t>
    </dgm:pt>
    <dgm:pt modelId="{966E3D2C-8F1D-4E13-AABF-819A396050BF}" type="parTrans" cxnId="{C32DE1CF-1949-4D48-847D-F2B6D69D7D3B}">
      <dgm:prSet/>
      <dgm:spPr/>
      <dgm:t>
        <a:bodyPr/>
        <a:lstStyle/>
        <a:p>
          <a:endParaRPr lang="en-US"/>
        </a:p>
      </dgm:t>
    </dgm:pt>
    <dgm:pt modelId="{F559B724-D846-41E0-9E20-00A14B4635D3}" type="sibTrans" cxnId="{C32DE1CF-1949-4D48-847D-F2B6D69D7D3B}">
      <dgm:prSet/>
      <dgm:spPr/>
      <dgm:t>
        <a:bodyPr/>
        <a:lstStyle/>
        <a:p>
          <a:endParaRPr lang="en-US"/>
        </a:p>
      </dgm:t>
    </dgm:pt>
    <dgm:pt modelId="{45D33BDF-BADF-411A-8606-F53FE1D46B03}">
      <dgm:prSet/>
      <dgm:spPr/>
      <dgm:t>
        <a:bodyPr/>
        <a:lstStyle/>
        <a:p>
          <a:r>
            <a:rPr lang="en-US" dirty="0"/>
            <a:t>Roadmap in constant flux. Check CMS.GOV often</a:t>
          </a:r>
        </a:p>
      </dgm:t>
    </dgm:pt>
    <dgm:pt modelId="{3EAB9928-11E3-4A65-868A-4A7ABD9E3F6E}" type="parTrans" cxnId="{21345164-AEAA-448A-A032-DDE62CF10ECB}">
      <dgm:prSet/>
      <dgm:spPr/>
      <dgm:t>
        <a:bodyPr/>
        <a:lstStyle/>
        <a:p>
          <a:endParaRPr lang="en-US"/>
        </a:p>
      </dgm:t>
    </dgm:pt>
    <dgm:pt modelId="{90C8D204-F255-4ECC-B5A6-A19901AAD294}" type="sibTrans" cxnId="{21345164-AEAA-448A-A032-DDE62CF10ECB}">
      <dgm:prSet/>
      <dgm:spPr/>
      <dgm:t>
        <a:bodyPr/>
        <a:lstStyle/>
        <a:p>
          <a:endParaRPr lang="en-US"/>
        </a:p>
      </dgm:t>
    </dgm:pt>
    <dgm:pt modelId="{AA0B9F5C-0FA7-564F-9466-40A0F2EF7E47}">
      <dgm:prSet/>
      <dgm:spPr/>
      <dgm:t>
        <a:bodyPr/>
        <a:lstStyle/>
        <a:p>
          <a:r>
            <a:rPr lang="en-US" dirty="0"/>
            <a:t>Coverage, reimbursement, regulations changes to PRE-COVID-19 times</a:t>
          </a:r>
        </a:p>
      </dgm:t>
    </dgm:pt>
    <dgm:pt modelId="{46BB628C-69E9-8042-9B10-F10CA5D7DB6B}" type="parTrans" cxnId="{37038E14-12D3-AB47-ABCC-F023F29B74F5}">
      <dgm:prSet/>
      <dgm:spPr/>
      <dgm:t>
        <a:bodyPr/>
        <a:lstStyle/>
        <a:p>
          <a:endParaRPr lang="en-US"/>
        </a:p>
      </dgm:t>
    </dgm:pt>
    <dgm:pt modelId="{9AD0287F-6522-C14F-B656-1DD4B5CBFE59}" type="sibTrans" cxnId="{37038E14-12D3-AB47-ABCC-F023F29B74F5}">
      <dgm:prSet/>
      <dgm:spPr/>
      <dgm:t>
        <a:bodyPr/>
        <a:lstStyle/>
        <a:p>
          <a:endParaRPr lang="en-US"/>
        </a:p>
      </dgm:t>
    </dgm:pt>
    <dgm:pt modelId="{56EB7E93-21EF-1D4B-8F7A-4401571E7A12}" type="pres">
      <dgm:prSet presAssocID="{40973D61-F991-4AF5-A7BD-D6FB798681F4}" presName="Name0" presStyleCnt="0">
        <dgm:presLayoutVars>
          <dgm:dir/>
          <dgm:animLvl val="lvl"/>
          <dgm:resizeHandles val="exact"/>
        </dgm:presLayoutVars>
      </dgm:prSet>
      <dgm:spPr/>
    </dgm:pt>
    <dgm:pt modelId="{67D91D73-9C3F-C741-BB03-E913957C3319}" type="pres">
      <dgm:prSet presAssocID="{45D33BDF-BADF-411A-8606-F53FE1D46B03}" presName="boxAndChildren" presStyleCnt="0"/>
      <dgm:spPr/>
    </dgm:pt>
    <dgm:pt modelId="{B76D3EBE-778B-314C-AFB6-5AB2BA68A6C8}" type="pres">
      <dgm:prSet presAssocID="{45D33BDF-BADF-411A-8606-F53FE1D46B03}" presName="parentTextBox" presStyleLbl="node1" presStyleIdx="0" presStyleCnt="5"/>
      <dgm:spPr/>
    </dgm:pt>
    <dgm:pt modelId="{8E717D6C-31C2-4646-854B-1CCA149308FB}" type="pres">
      <dgm:prSet presAssocID="{F559B724-D846-41E0-9E20-00A14B4635D3}" presName="sp" presStyleCnt="0"/>
      <dgm:spPr/>
    </dgm:pt>
    <dgm:pt modelId="{495DA33D-0DBA-094F-954D-14D0874DB489}" type="pres">
      <dgm:prSet presAssocID="{3FC5830F-7957-40B3-A9EB-4FD26F46B652}" presName="arrowAndChildren" presStyleCnt="0"/>
      <dgm:spPr/>
    </dgm:pt>
    <dgm:pt modelId="{11EF33E1-7E3A-E746-9D96-512A05893708}" type="pres">
      <dgm:prSet presAssocID="{3FC5830F-7957-40B3-A9EB-4FD26F46B652}" presName="parentTextArrow" presStyleLbl="node1" presStyleIdx="1" presStyleCnt="5"/>
      <dgm:spPr/>
    </dgm:pt>
    <dgm:pt modelId="{1B170549-A716-9242-8669-18004C47FEA1}" type="pres">
      <dgm:prSet presAssocID="{9AD0287F-6522-C14F-B656-1DD4B5CBFE59}" presName="sp" presStyleCnt="0"/>
      <dgm:spPr/>
    </dgm:pt>
    <dgm:pt modelId="{85D69100-85B2-3742-998E-144CBB2E61BD}" type="pres">
      <dgm:prSet presAssocID="{AA0B9F5C-0FA7-564F-9466-40A0F2EF7E47}" presName="arrowAndChildren" presStyleCnt="0"/>
      <dgm:spPr/>
    </dgm:pt>
    <dgm:pt modelId="{C73F1819-A972-5946-BE81-8C01B3F10178}" type="pres">
      <dgm:prSet presAssocID="{AA0B9F5C-0FA7-564F-9466-40A0F2EF7E47}" presName="parentTextArrow" presStyleLbl="node1" presStyleIdx="2" presStyleCnt="5"/>
      <dgm:spPr/>
    </dgm:pt>
    <dgm:pt modelId="{B752F6A7-2AD7-BF49-B5CC-C4C5FF0C2B20}" type="pres">
      <dgm:prSet presAssocID="{BF0517BD-0D9E-4245-9227-9282627C9D29}" presName="sp" presStyleCnt="0"/>
      <dgm:spPr/>
    </dgm:pt>
    <dgm:pt modelId="{C3B987C8-0D75-B449-9625-255B7BB1CA19}" type="pres">
      <dgm:prSet presAssocID="{C5AD73CD-131F-4AE7-8E79-7E67A08EC17B}" presName="arrowAndChildren" presStyleCnt="0"/>
      <dgm:spPr/>
    </dgm:pt>
    <dgm:pt modelId="{3937953A-729C-2943-A4B5-85B3A673864B}" type="pres">
      <dgm:prSet presAssocID="{C5AD73CD-131F-4AE7-8E79-7E67A08EC17B}" presName="parentTextArrow" presStyleLbl="node1" presStyleIdx="2" presStyleCnt="5"/>
      <dgm:spPr/>
    </dgm:pt>
    <dgm:pt modelId="{1C89A948-9B80-F041-9049-4AB36BDBFB20}" type="pres">
      <dgm:prSet presAssocID="{C5AD73CD-131F-4AE7-8E79-7E67A08EC17B}" presName="arrow" presStyleLbl="node1" presStyleIdx="3" presStyleCnt="5"/>
      <dgm:spPr/>
    </dgm:pt>
    <dgm:pt modelId="{BAF9C17F-E6AE-3D4D-89B7-AAA138AC5099}" type="pres">
      <dgm:prSet presAssocID="{C5AD73CD-131F-4AE7-8E79-7E67A08EC17B}" presName="descendantArrow" presStyleCnt="0"/>
      <dgm:spPr/>
    </dgm:pt>
    <dgm:pt modelId="{7E12F237-0AE9-E24B-815B-A1FD0EB5B1F6}" type="pres">
      <dgm:prSet presAssocID="{6CB62411-4F00-4896-AD44-5612C7254D8F}" presName="childTextArrow" presStyleLbl="fgAccFollowNode1" presStyleIdx="0" presStyleCnt="3">
        <dgm:presLayoutVars>
          <dgm:bulletEnabled val="1"/>
        </dgm:presLayoutVars>
      </dgm:prSet>
      <dgm:spPr/>
    </dgm:pt>
    <dgm:pt modelId="{A5DDAE80-CDC4-DA40-BE29-95ED8ABF8239}" type="pres">
      <dgm:prSet presAssocID="{72E11C25-E6B0-4C9D-BAFE-DF2F1C02757B}" presName="childTextArrow" presStyleLbl="fgAccFollowNode1" presStyleIdx="1" presStyleCnt="3">
        <dgm:presLayoutVars>
          <dgm:bulletEnabled val="1"/>
        </dgm:presLayoutVars>
      </dgm:prSet>
      <dgm:spPr/>
    </dgm:pt>
    <dgm:pt modelId="{7AF41D01-6C1D-9B42-83BB-256BFAE1BF95}" type="pres">
      <dgm:prSet presAssocID="{B7B6329A-A24D-43E6-845E-7A81303B8C53}" presName="childTextArrow" presStyleLbl="fgAccFollowNode1" presStyleIdx="2" presStyleCnt="3">
        <dgm:presLayoutVars>
          <dgm:bulletEnabled val="1"/>
        </dgm:presLayoutVars>
      </dgm:prSet>
      <dgm:spPr/>
    </dgm:pt>
    <dgm:pt modelId="{E9936B29-065B-7844-A32C-34050AC043CB}" type="pres">
      <dgm:prSet presAssocID="{D1CB2322-EFEE-47D5-8B14-012E3B850974}" presName="sp" presStyleCnt="0"/>
      <dgm:spPr/>
    </dgm:pt>
    <dgm:pt modelId="{B0F81B30-3D58-D642-BBEC-5D28604A309D}" type="pres">
      <dgm:prSet presAssocID="{CE1D042F-8936-4478-BA60-7490A71B51F9}" presName="arrowAndChildren" presStyleCnt="0"/>
      <dgm:spPr/>
    </dgm:pt>
    <dgm:pt modelId="{5D44F757-5A7F-1542-99F6-AE0FB03B446D}" type="pres">
      <dgm:prSet presAssocID="{CE1D042F-8936-4478-BA60-7490A71B51F9}" presName="parentTextArrow" presStyleLbl="node1" presStyleIdx="4" presStyleCnt="5"/>
      <dgm:spPr/>
    </dgm:pt>
  </dgm:ptLst>
  <dgm:cxnLst>
    <dgm:cxn modelId="{B3A65D0A-1BE3-45D8-87B4-7D97BF15AF54}" srcId="{C5AD73CD-131F-4AE7-8E79-7E67A08EC17B}" destId="{6CB62411-4F00-4896-AD44-5612C7254D8F}" srcOrd="0" destOrd="0" parTransId="{57AA1D4F-B9CF-456E-8187-F4D9081B37E7}" sibTransId="{4642D0FE-0586-481A-B174-92E7BD504F93}"/>
    <dgm:cxn modelId="{37038E14-12D3-AB47-ABCC-F023F29B74F5}" srcId="{40973D61-F991-4AF5-A7BD-D6FB798681F4}" destId="{AA0B9F5C-0FA7-564F-9466-40A0F2EF7E47}" srcOrd="2" destOrd="0" parTransId="{46BB628C-69E9-8042-9B10-F10CA5D7DB6B}" sibTransId="{9AD0287F-6522-C14F-B656-1DD4B5CBFE59}"/>
    <dgm:cxn modelId="{C8F15C2E-1D52-C74C-B43E-2A71469799E4}" type="presOf" srcId="{B7B6329A-A24D-43E6-845E-7A81303B8C53}" destId="{7AF41D01-6C1D-9B42-83BB-256BFAE1BF95}" srcOrd="0" destOrd="0" presId="urn:microsoft.com/office/officeart/2005/8/layout/process4"/>
    <dgm:cxn modelId="{4456D433-23FA-C847-A97C-BE08774EC207}" type="presOf" srcId="{72E11C25-E6B0-4C9D-BAFE-DF2F1C02757B}" destId="{A5DDAE80-CDC4-DA40-BE29-95ED8ABF8239}" srcOrd="0" destOrd="0" presId="urn:microsoft.com/office/officeart/2005/8/layout/process4"/>
    <dgm:cxn modelId="{85DFC25E-4343-674B-BBE5-4C86DD48DFF7}" type="presOf" srcId="{AA0B9F5C-0FA7-564F-9466-40A0F2EF7E47}" destId="{C73F1819-A972-5946-BE81-8C01B3F10178}" srcOrd="0" destOrd="0" presId="urn:microsoft.com/office/officeart/2005/8/layout/process4"/>
    <dgm:cxn modelId="{21345164-AEAA-448A-A032-DDE62CF10ECB}" srcId="{40973D61-F991-4AF5-A7BD-D6FB798681F4}" destId="{45D33BDF-BADF-411A-8606-F53FE1D46B03}" srcOrd="4" destOrd="0" parTransId="{3EAB9928-11E3-4A65-868A-4A7ABD9E3F6E}" sibTransId="{90C8D204-F255-4ECC-B5A6-A19901AAD294}"/>
    <dgm:cxn modelId="{86B4D46C-085F-4DF8-A112-0642E00E62EC}" srcId="{C5AD73CD-131F-4AE7-8E79-7E67A08EC17B}" destId="{B7B6329A-A24D-43E6-845E-7A81303B8C53}" srcOrd="2" destOrd="0" parTransId="{3D204704-6E0A-493B-B622-6572EA27D934}" sibTransId="{794F1784-8EED-4F8F-BAE5-47549D04ED05}"/>
    <dgm:cxn modelId="{90DB6D56-44F5-4F4A-9A43-9DD165F1832A}" type="presOf" srcId="{C5AD73CD-131F-4AE7-8E79-7E67A08EC17B}" destId="{3937953A-729C-2943-A4B5-85B3A673864B}" srcOrd="0" destOrd="0" presId="urn:microsoft.com/office/officeart/2005/8/layout/process4"/>
    <dgm:cxn modelId="{2CF0E57D-7070-5045-9629-2D3B8D2E8DB9}" type="presOf" srcId="{C5AD73CD-131F-4AE7-8E79-7E67A08EC17B}" destId="{1C89A948-9B80-F041-9049-4AB36BDBFB20}" srcOrd="1" destOrd="0" presId="urn:microsoft.com/office/officeart/2005/8/layout/process4"/>
    <dgm:cxn modelId="{6B742592-1EAD-C740-BF4D-E695CA976C7A}" type="presOf" srcId="{40973D61-F991-4AF5-A7BD-D6FB798681F4}" destId="{56EB7E93-21EF-1D4B-8F7A-4401571E7A12}" srcOrd="0" destOrd="0" presId="urn:microsoft.com/office/officeart/2005/8/layout/process4"/>
    <dgm:cxn modelId="{5733E996-9259-4EEF-98C3-6FB0983EA43D}" srcId="{40973D61-F991-4AF5-A7BD-D6FB798681F4}" destId="{CE1D042F-8936-4478-BA60-7490A71B51F9}" srcOrd="0" destOrd="0" parTransId="{F767AD5B-DFBF-4677-B0E7-3674CA1FBF0F}" sibTransId="{D1CB2322-EFEE-47D5-8B14-012E3B850974}"/>
    <dgm:cxn modelId="{E1BDB29D-816D-2D4D-9782-34847AF59928}" type="presOf" srcId="{45D33BDF-BADF-411A-8606-F53FE1D46B03}" destId="{B76D3EBE-778B-314C-AFB6-5AB2BA68A6C8}" srcOrd="0" destOrd="0" presId="urn:microsoft.com/office/officeart/2005/8/layout/process4"/>
    <dgm:cxn modelId="{C32DE1CF-1949-4D48-847D-F2B6D69D7D3B}" srcId="{40973D61-F991-4AF5-A7BD-D6FB798681F4}" destId="{3FC5830F-7957-40B3-A9EB-4FD26F46B652}" srcOrd="3" destOrd="0" parTransId="{966E3D2C-8F1D-4E13-AABF-819A396050BF}" sibTransId="{F559B724-D846-41E0-9E20-00A14B4635D3}"/>
    <dgm:cxn modelId="{F83CE6DD-4A8B-EB4F-8A1C-3656C7AFA271}" type="presOf" srcId="{6CB62411-4F00-4896-AD44-5612C7254D8F}" destId="{7E12F237-0AE9-E24B-815B-A1FD0EB5B1F6}" srcOrd="0" destOrd="0" presId="urn:microsoft.com/office/officeart/2005/8/layout/process4"/>
    <dgm:cxn modelId="{37A554DE-B485-43B9-9D6C-ED0D7C5879E6}" srcId="{C5AD73CD-131F-4AE7-8E79-7E67A08EC17B}" destId="{72E11C25-E6B0-4C9D-BAFE-DF2F1C02757B}" srcOrd="1" destOrd="0" parTransId="{C5152D51-8443-4304-9FF7-FB47F08D3575}" sibTransId="{C05DAA54-C3B5-4788-A854-0517FA6EB835}"/>
    <dgm:cxn modelId="{B17948E1-C205-7B4D-BBA9-41692FA517C6}" type="presOf" srcId="{CE1D042F-8936-4478-BA60-7490A71B51F9}" destId="{5D44F757-5A7F-1542-99F6-AE0FB03B446D}" srcOrd="0" destOrd="0" presId="urn:microsoft.com/office/officeart/2005/8/layout/process4"/>
    <dgm:cxn modelId="{B6E788EA-E692-4D16-B2C1-FDE00190FF2C}" srcId="{40973D61-F991-4AF5-A7BD-D6FB798681F4}" destId="{C5AD73CD-131F-4AE7-8E79-7E67A08EC17B}" srcOrd="1" destOrd="0" parTransId="{597AB74E-C3D9-4DC5-9CBB-95DFAB7F056E}" sibTransId="{BF0517BD-0D9E-4245-9227-9282627C9D29}"/>
    <dgm:cxn modelId="{8EFD26FE-EB9C-CA41-B538-5F3243883D1E}" type="presOf" srcId="{3FC5830F-7957-40B3-A9EB-4FD26F46B652}" destId="{11EF33E1-7E3A-E746-9D96-512A05893708}" srcOrd="0" destOrd="0" presId="urn:microsoft.com/office/officeart/2005/8/layout/process4"/>
    <dgm:cxn modelId="{9E394295-A807-6145-8994-1A622C15E193}" type="presParOf" srcId="{56EB7E93-21EF-1D4B-8F7A-4401571E7A12}" destId="{67D91D73-9C3F-C741-BB03-E913957C3319}" srcOrd="0" destOrd="0" presId="urn:microsoft.com/office/officeart/2005/8/layout/process4"/>
    <dgm:cxn modelId="{A14844A9-0542-1542-997D-24B45CADE793}" type="presParOf" srcId="{67D91D73-9C3F-C741-BB03-E913957C3319}" destId="{B76D3EBE-778B-314C-AFB6-5AB2BA68A6C8}" srcOrd="0" destOrd="0" presId="urn:microsoft.com/office/officeart/2005/8/layout/process4"/>
    <dgm:cxn modelId="{C366DA37-DD46-7A43-8BA1-902749612A09}" type="presParOf" srcId="{56EB7E93-21EF-1D4B-8F7A-4401571E7A12}" destId="{8E717D6C-31C2-4646-854B-1CCA149308FB}" srcOrd="1" destOrd="0" presId="urn:microsoft.com/office/officeart/2005/8/layout/process4"/>
    <dgm:cxn modelId="{554137DF-4B48-BE40-9E5E-B1026EA64FD8}" type="presParOf" srcId="{56EB7E93-21EF-1D4B-8F7A-4401571E7A12}" destId="{495DA33D-0DBA-094F-954D-14D0874DB489}" srcOrd="2" destOrd="0" presId="urn:microsoft.com/office/officeart/2005/8/layout/process4"/>
    <dgm:cxn modelId="{5B28659B-0596-9243-AF83-5C040BA5887E}" type="presParOf" srcId="{495DA33D-0DBA-094F-954D-14D0874DB489}" destId="{11EF33E1-7E3A-E746-9D96-512A05893708}" srcOrd="0" destOrd="0" presId="urn:microsoft.com/office/officeart/2005/8/layout/process4"/>
    <dgm:cxn modelId="{E44C569A-34EE-8F44-A198-637AF23A0F80}" type="presParOf" srcId="{56EB7E93-21EF-1D4B-8F7A-4401571E7A12}" destId="{1B170549-A716-9242-8669-18004C47FEA1}" srcOrd="3" destOrd="0" presId="urn:microsoft.com/office/officeart/2005/8/layout/process4"/>
    <dgm:cxn modelId="{11A6FBF7-24E7-A94A-ACB6-330E9DC52EC3}" type="presParOf" srcId="{56EB7E93-21EF-1D4B-8F7A-4401571E7A12}" destId="{85D69100-85B2-3742-998E-144CBB2E61BD}" srcOrd="4" destOrd="0" presId="urn:microsoft.com/office/officeart/2005/8/layout/process4"/>
    <dgm:cxn modelId="{99959878-F3DF-1744-8945-1839D58A282E}" type="presParOf" srcId="{85D69100-85B2-3742-998E-144CBB2E61BD}" destId="{C73F1819-A972-5946-BE81-8C01B3F10178}" srcOrd="0" destOrd="0" presId="urn:microsoft.com/office/officeart/2005/8/layout/process4"/>
    <dgm:cxn modelId="{42C8A2D4-3572-7F4B-A753-CA98CD7811BE}" type="presParOf" srcId="{56EB7E93-21EF-1D4B-8F7A-4401571E7A12}" destId="{B752F6A7-2AD7-BF49-B5CC-C4C5FF0C2B20}" srcOrd="5" destOrd="0" presId="urn:microsoft.com/office/officeart/2005/8/layout/process4"/>
    <dgm:cxn modelId="{57A46451-064E-0649-95E7-CC800156920F}" type="presParOf" srcId="{56EB7E93-21EF-1D4B-8F7A-4401571E7A12}" destId="{C3B987C8-0D75-B449-9625-255B7BB1CA19}" srcOrd="6" destOrd="0" presId="urn:microsoft.com/office/officeart/2005/8/layout/process4"/>
    <dgm:cxn modelId="{2BCD55C9-EA34-F442-AA60-F5DED7E8C647}" type="presParOf" srcId="{C3B987C8-0D75-B449-9625-255B7BB1CA19}" destId="{3937953A-729C-2943-A4B5-85B3A673864B}" srcOrd="0" destOrd="0" presId="urn:microsoft.com/office/officeart/2005/8/layout/process4"/>
    <dgm:cxn modelId="{57CDD94B-D00C-144C-9DA3-BCD27EF2DE2C}" type="presParOf" srcId="{C3B987C8-0D75-B449-9625-255B7BB1CA19}" destId="{1C89A948-9B80-F041-9049-4AB36BDBFB20}" srcOrd="1" destOrd="0" presId="urn:microsoft.com/office/officeart/2005/8/layout/process4"/>
    <dgm:cxn modelId="{05B24D78-436D-2B4E-8634-7BE74C2CAECE}" type="presParOf" srcId="{C3B987C8-0D75-B449-9625-255B7BB1CA19}" destId="{BAF9C17F-E6AE-3D4D-89B7-AAA138AC5099}" srcOrd="2" destOrd="0" presId="urn:microsoft.com/office/officeart/2005/8/layout/process4"/>
    <dgm:cxn modelId="{DF3C320B-BB0F-A24F-B33E-A2D4904D4C9C}" type="presParOf" srcId="{BAF9C17F-E6AE-3D4D-89B7-AAA138AC5099}" destId="{7E12F237-0AE9-E24B-815B-A1FD0EB5B1F6}" srcOrd="0" destOrd="0" presId="urn:microsoft.com/office/officeart/2005/8/layout/process4"/>
    <dgm:cxn modelId="{358F4F93-B743-1044-AC9B-4A17C88F80C4}" type="presParOf" srcId="{BAF9C17F-E6AE-3D4D-89B7-AAA138AC5099}" destId="{A5DDAE80-CDC4-DA40-BE29-95ED8ABF8239}" srcOrd="1" destOrd="0" presId="urn:microsoft.com/office/officeart/2005/8/layout/process4"/>
    <dgm:cxn modelId="{AC6543B2-2D86-B846-815F-4ABE4EE1DE54}" type="presParOf" srcId="{BAF9C17F-E6AE-3D4D-89B7-AAA138AC5099}" destId="{7AF41D01-6C1D-9B42-83BB-256BFAE1BF95}" srcOrd="2" destOrd="0" presId="urn:microsoft.com/office/officeart/2005/8/layout/process4"/>
    <dgm:cxn modelId="{9E429AED-A5A6-1E4D-BF55-6A35A0D083F3}" type="presParOf" srcId="{56EB7E93-21EF-1D4B-8F7A-4401571E7A12}" destId="{E9936B29-065B-7844-A32C-34050AC043CB}" srcOrd="7" destOrd="0" presId="urn:microsoft.com/office/officeart/2005/8/layout/process4"/>
    <dgm:cxn modelId="{CA771072-37D0-DA45-B6A8-5EA3034EEB65}" type="presParOf" srcId="{56EB7E93-21EF-1D4B-8F7A-4401571E7A12}" destId="{B0F81B30-3D58-D642-BBEC-5D28604A309D}" srcOrd="8" destOrd="0" presId="urn:microsoft.com/office/officeart/2005/8/layout/process4"/>
    <dgm:cxn modelId="{F9E733B4-D54D-724F-A03E-8D2C8485CB0D}" type="presParOf" srcId="{B0F81B30-3D58-D642-BBEC-5D28604A309D}" destId="{5D44F757-5A7F-1542-99F6-AE0FB03B446D}"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FBA27399-2711-4791-B40B-2634763BD6F6}"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3207FDF8-E5A3-4C2F-AABC-B0D061CB1AFF}">
      <dgm:prSet/>
      <dgm:spPr/>
      <dgm:t>
        <a:bodyPr/>
        <a:lstStyle/>
        <a:p>
          <a:r>
            <a:rPr lang="en-US" dirty="0"/>
            <a:t>First (3) months, Administration added 144 telehealth services</a:t>
          </a:r>
        </a:p>
      </dgm:t>
    </dgm:pt>
    <dgm:pt modelId="{EB0E91D9-6266-469A-9400-7C57F85A25FE}" type="parTrans" cxnId="{924CC777-9B95-457D-8F88-11D297151AB2}">
      <dgm:prSet/>
      <dgm:spPr/>
      <dgm:t>
        <a:bodyPr/>
        <a:lstStyle/>
        <a:p>
          <a:endParaRPr lang="en-US"/>
        </a:p>
      </dgm:t>
    </dgm:pt>
    <dgm:pt modelId="{D1249EF6-E5AC-4906-8843-81CE5498B4E7}" type="sibTrans" cxnId="{924CC777-9B95-457D-8F88-11D297151AB2}">
      <dgm:prSet/>
      <dgm:spPr/>
      <dgm:t>
        <a:bodyPr/>
        <a:lstStyle/>
        <a:p>
          <a:endParaRPr lang="en-US"/>
        </a:p>
      </dgm:t>
    </dgm:pt>
    <dgm:pt modelId="{456CD9F8-5017-4710-A024-E59D35F0EAD6}">
      <dgm:prSet/>
      <dgm:spPr/>
      <dgm:t>
        <a:bodyPr/>
        <a:lstStyle/>
        <a:p>
          <a:r>
            <a:rPr lang="en-US" b="0" i="0" u="none" dirty="0"/>
            <a:t>Prior to COVID-19, reimbursement rates for telehealth services were typically 20% to 50% </a:t>
          </a:r>
          <a:r>
            <a:rPr lang="en-US" b="1" i="1" u="none" dirty="0">
              <a:solidFill>
                <a:schemeClr val="accent1">
                  <a:lumMod val="75000"/>
                </a:schemeClr>
              </a:solidFill>
            </a:rPr>
            <a:t>lower</a:t>
          </a:r>
          <a:r>
            <a:rPr lang="en-US" b="1" i="0" u="none" dirty="0">
              <a:solidFill>
                <a:schemeClr val="accent1"/>
              </a:solidFill>
            </a:rPr>
            <a:t> </a:t>
          </a:r>
          <a:r>
            <a:rPr lang="en-US" b="0" i="0" u="none" dirty="0"/>
            <a:t>than for in-person visits. Currently, telehealth reimbursement is comparable to in-person</a:t>
          </a:r>
          <a:endParaRPr lang="en-US" dirty="0"/>
        </a:p>
      </dgm:t>
    </dgm:pt>
    <dgm:pt modelId="{94E613DB-16C9-4EEB-989D-E3B24E5F4112}" type="parTrans" cxnId="{775693AE-A003-4C3B-A7F0-AFFD1399C4DB}">
      <dgm:prSet/>
      <dgm:spPr/>
      <dgm:t>
        <a:bodyPr/>
        <a:lstStyle/>
        <a:p>
          <a:endParaRPr lang="en-US"/>
        </a:p>
      </dgm:t>
    </dgm:pt>
    <dgm:pt modelId="{398F9B4E-28AE-4547-8BD2-B5474E1D5D59}" type="sibTrans" cxnId="{775693AE-A003-4C3B-A7F0-AFFD1399C4DB}">
      <dgm:prSet/>
      <dgm:spPr/>
      <dgm:t>
        <a:bodyPr/>
        <a:lstStyle/>
        <a:p>
          <a:endParaRPr lang="en-US"/>
        </a:p>
      </dgm:t>
    </dgm:pt>
    <dgm:pt modelId="{1E52166A-72F0-514A-9C92-D342CEB1E04B}">
      <dgm:prSet/>
      <dgm:spPr/>
      <dgm:t>
        <a:bodyPr/>
        <a:lstStyle/>
        <a:p>
          <a:r>
            <a:rPr lang="en-US" b="0" i="0" u="none" dirty="0"/>
            <a:t>First (6) months of COVID-19, almost 40%, or about </a:t>
          </a:r>
          <a:r>
            <a:rPr lang="en-US" b="1" i="1" dirty="0">
              <a:hlinkClick xmlns:r="http://schemas.openxmlformats.org/officeDocument/2006/relationships" r:id="rId1"/>
            </a:rPr>
            <a:t>24.5 million</a:t>
          </a:r>
          <a:r>
            <a:rPr lang="en-US" b="1" i="1" u="none" dirty="0"/>
            <a:t> </a:t>
          </a:r>
          <a:r>
            <a:rPr lang="en-US" b="0" i="0" u="none" dirty="0"/>
            <a:t>out of 63 million Medicare beneficiaries received a Medicare telehealth service</a:t>
          </a:r>
          <a:endParaRPr lang="en-US" dirty="0"/>
        </a:p>
      </dgm:t>
    </dgm:pt>
    <dgm:pt modelId="{D307759F-41BE-944B-9319-74284BC3BCF7}" type="parTrans" cxnId="{67D16416-B064-5149-B870-7267E5F990F0}">
      <dgm:prSet/>
      <dgm:spPr/>
      <dgm:t>
        <a:bodyPr/>
        <a:lstStyle/>
        <a:p>
          <a:endParaRPr lang="en-US"/>
        </a:p>
      </dgm:t>
    </dgm:pt>
    <dgm:pt modelId="{2F37C2E0-1352-D447-BE94-D20C4CCBDAB0}" type="sibTrans" cxnId="{67D16416-B064-5149-B870-7267E5F990F0}">
      <dgm:prSet/>
      <dgm:spPr/>
      <dgm:t>
        <a:bodyPr/>
        <a:lstStyle/>
        <a:p>
          <a:endParaRPr lang="en-US"/>
        </a:p>
      </dgm:t>
    </dgm:pt>
    <dgm:pt modelId="{4F9B2130-90F0-EF44-B293-1A8CFE281BB9}">
      <dgm:prSet/>
      <dgm:spPr/>
      <dgm:t>
        <a:bodyPr/>
        <a:lstStyle/>
        <a:p>
          <a:r>
            <a:rPr lang="en-US" b="0" i="0" u="none" dirty="0"/>
            <a:t>Most doctors continued for in-person visits,  but telehealth visits have stabilized at 40%+ of all visits and that they expect this to be the “</a:t>
          </a:r>
          <a:r>
            <a:rPr lang="en-US" b="1" i="1" dirty="0">
              <a:hlinkClick xmlns:r="http://schemas.openxmlformats.org/officeDocument/2006/relationships" r:id="rId2"/>
            </a:rPr>
            <a:t>new normal</a:t>
          </a:r>
          <a:r>
            <a:rPr lang="en-US" b="0" i="0" u="none" dirty="0"/>
            <a:t>”</a:t>
          </a:r>
          <a:endParaRPr lang="en-US" dirty="0"/>
        </a:p>
      </dgm:t>
    </dgm:pt>
    <dgm:pt modelId="{0728C27E-0180-2A4D-824F-212A5C47C4A6}" type="parTrans" cxnId="{09A5A94C-F7A0-1F47-B9BF-53EE7C731BBE}">
      <dgm:prSet/>
      <dgm:spPr/>
      <dgm:t>
        <a:bodyPr/>
        <a:lstStyle/>
        <a:p>
          <a:endParaRPr lang="en-US"/>
        </a:p>
      </dgm:t>
    </dgm:pt>
    <dgm:pt modelId="{C2320374-6408-564F-B524-D05A620C4B08}" type="sibTrans" cxnId="{09A5A94C-F7A0-1F47-B9BF-53EE7C731BBE}">
      <dgm:prSet/>
      <dgm:spPr/>
      <dgm:t>
        <a:bodyPr/>
        <a:lstStyle/>
        <a:p>
          <a:endParaRPr lang="en-US"/>
        </a:p>
      </dgm:t>
    </dgm:pt>
    <dgm:pt modelId="{E563AC66-8DE8-2A4B-AFB4-5EC8501F0D29}" type="pres">
      <dgm:prSet presAssocID="{FBA27399-2711-4791-B40B-2634763BD6F6}" presName="vert0" presStyleCnt="0">
        <dgm:presLayoutVars>
          <dgm:dir/>
          <dgm:animOne val="branch"/>
          <dgm:animLvl val="lvl"/>
        </dgm:presLayoutVars>
      </dgm:prSet>
      <dgm:spPr/>
    </dgm:pt>
    <dgm:pt modelId="{C9B09C12-0B4C-9B4C-9699-34E3AD620B12}" type="pres">
      <dgm:prSet presAssocID="{1E52166A-72F0-514A-9C92-D342CEB1E04B}" presName="thickLine" presStyleLbl="alignNode1" presStyleIdx="0" presStyleCnt="4"/>
      <dgm:spPr/>
    </dgm:pt>
    <dgm:pt modelId="{80C786CF-C2FA-E24D-BCEA-218D438B3479}" type="pres">
      <dgm:prSet presAssocID="{1E52166A-72F0-514A-9C92-D342CEB1E04B}" presName="horz1" presStyleCnt="0"/>
      <dgm:spPr/>
    </dgm:pt>
    <dgm:pt modelId="{F9B46C5F-C0A0-8945-97D0-EEB07A16CB99}" type="pres">
      <dgm:prSet presAssocID="{1E52166A-72F0-514A-9C92-D342CEB1E04B}" presName="tx1" presStyleLbl="revTx" presStyleIdx="0" presStyleCnt="4"/>
      <dgm:spPr/>
    </dgm:pt>
    <dgm:pt modelId="{5C51D578-22D1-0641-8AB3-875654843026}" type="pres">
      <dgm:prSet presAssocID="{1E52166A-72F0-514A-9C92-D342CEB1E04B}" presName="vert1" presStyleCnt="0"/>
      <dgm:spPr/>
    </dgm:pt>
    <dgm:pt modelId="{C2F848E8-A298-ED46-8C9A-CCF1B6EBD7A3}" type="pres">
      <dgm:prSet presAssocID="{3207FDF8-E5A3-4C2F-AABC-B0D061CB1AFF}" presName="thickLine" presStyleLbl="alignNode1" presStyleIdx="1" presStyleCnt="4"/>
      <dgm:spPr/>
    </dgm:pt>
    <dgm:pt modelId="{BA7F9AF8-4C71-E14B-9011-0B79A80D3ADE}" type="pres">
      <dgm:prSet presAssocID="{3207FDF8-E5A3-4C2F-AABC-B0D061CB1AFF}" presName="horz1" presStyleCnt="0"/>
      <dgm:spPr/>
    </dgm:pt>
    <dgm:pt modelId="{AB294A1A-2772-094A-BFD4-0BBC642D3F79}" type="pres">
      <dgm:prSet presAssocID="{3207FDF8-E5A3-4C2F-AABC-B0D061CB1AFF}" presName="tx1" presStyleLbl="revTx" presStyleIdx="1" presStyleCnt="4"/>
      <dgm:spPr/>
    </dgm:pt>
    <dgm:pt modelId="{BC398671-9A51-AE41-9716-8D1ACDD23A2D}" type="pres">
      <dgm:prSet presAssocID="{3207FDF8-E5A3-4C2F-AABC-B0D061CB1AFF}" presName="vert1" presStyleCnt="0"/>
      <dgm:spPr/>
    </dgm:pt>
    <dgm:pt modelId="{2A76954D-7B30-514E-98AF-2DF3D0917C55}" type="pres">
      <dgm:prSet presAssocID="{456CD9F8-5017-4710-A024-E59D35F0EAD6}" presName="thickLine" presStyleLbl="alignNode1" presStyleIdx="2" presStyleCnt="4"/>
      <dgm:spPr/>
    </dgm:pt>
    <dgm:pt modelId="{E0AB7D0A-9246-584E-86D2-08C566EEE82A}" type="pres">
      <dgm:prSet presAssocID="{456CD9F8-5017-4710-A024-E59D35F0EAD6}" presName="horz1" presStyleCnt="0"/>
      <dgm:spPr/>
    </dgm:pt>
    <dgm:pt modelId="{2D3DFD7E-A384-E84B-8830-1E80B4068BDC}" type="pres">
      <dgm:prSet presAssocID="{456CD9F8-5017-4710-A024-E59D35F0EAD6}" presName="tx1" presStyleLbl="revTx" presStyleIdx="2" presStyleCnt="4"/>
      <dgm:spPr/>
    </dgm:pt>
    <dgm:pt modelId="{FAEFBC76-3074-D744-8733-4A972E814CFB}" type="pres">
      <dgm:prSet presAssocID="{456CD9F8-5017-4710-A024-E59D35F0EAD6}" presName="vert1" presStyleCnt="0"/>
      <dgm:spPr/>
    </dgm:pt>
    <dgm:pt modelId="{A4521ACD-7561-B046-9B74-129D66741BF7}" type="pres">
      <dgm:prSet presAssocID="{4F9B2130-90F0-EF44-B293-1A8CFE281BB9}" presName="thickLine" presStyleLbl="alignNode1" presStyleIdx="3" presStyleCnt="4"/>
      <dgm:spPr/>
    </dgm:pt>
    <dgm:pt modelId="{4F8F6C56-B10D-8140-A9AF-92061820313C}" type="pres">
      <dgm:prSet presAssocID="{4F9B2130-90F0-EF44-B293-1A8CFE281BB9}" presName="horz1" presStyleCnt="0"/>
      <dgm:spPr/>
    </dgm:pt>
    <dgm:pt modelId="{06A01021-2017-5940-BCF7-B954B566FD24}" type="pres">
      <dgm:prSet presAssocID="{4F9B2130-90F0-EF44-B293-1A8CFE281BB9}" presName="tx1" presStyleLbl="revTx" presStyleIdx="3" presStyleCnt="4"/>
      <dgm:spPr/>
    </dgm:pt>
    <dgm:pt modelId="{A4625CC8-116E-4647-9EE1-ED9E95AB22AC}" type="pres">
      <dgm:prSet presAssocID="{4F9B2130-90F0-EF44-B293-1A8CFE281BB9}" presName="vert1" presStyleCnt="0"/>
      <dgm:spPr/>
    </dgm:pt>
  </dgm:ptLst>
  <dgm:cxnLst>
    <dgm:cxn modelId="{67D16416-B064-5149-B870-7267E5F990F0}" srcId="{FBA27399-2711-4791-B40B-2634763BD6F6}" destId="{1E52166A-72F0-514A-9C92-D342CEB1E04B}" srcOrd="0" destOrd="0" parTransId="{D307759F-41BE-944B-9319-74284BC3BCF7}" sibTransId="{2F37C2E0-1352-D447-BE94-D20C4CCBDAB0}"/>
    <dgm:cxn modelId="{70DB7B1D-B6A5-7B4E-9CB1-0BAFAE3C041A}" type="presOf" srcId="{FBA27399-2711-4791-B40B-2634763BD6F6}" destId="{E563AC66-8DE8-2A4B-AFB4-5EC8501F0D29}" srcOrd="0" destOrd="0" presId="urn:microsoft.com/office/officeart/2008/layout/LinedList"/>
    <dgm:cxn modelId="{D0EF5142-C0FD-3D45-A05E-6760794642DC}" type="presOf" srcId="{1E52166A-72F0-514A-9C92-D342CEB1E04B}" destId="{F9B46C5F-C0A0-8945-97D0-EEB07A16CB99}" srcOrd="0" destOrd="0" presId="urn:microsoft.com/office/officeart/2008/layout/LinedList"/>
    <dgm:cxn modelId="{09A5A94C-F7A0-1F47-B9BF-53EE7C731BBE}" srcId="{FBA27399-2711-4791-B40B-2634763BD6F6}" destId="{4F9B2130-90F0-EF44-B293-1A8CFE281BB9}" srcOrd="3" destOrd="0" parTransId="{0728C27E-0180-2A4D-824F-212A5C47C4A6}" sibTransId="{C2320374-6408-564F-B524-D05A620C4B08}"/>
    <dgm:cxn modelId="{F4E5EA6F-5DC4-2E4B-BF33-D4F40CDF05C3}" type="presOf" srcId="{456CD9F8-5017-4710-A024-E59D35F0EAD6}" destId="{2D3DFD7E-A384-E84B-8830-1E80B4068BDC}" srcOrd="0" destOrd="0" presId="urn:microsoft.com/office/officeart/2008/layout/LinedList"/>
    <dgm:cxn modelId="{924CC777-9B95-457D-8F88-11D297151AB2}" srcId="{FBA27399-2711-4791-B40B-2634763BD6F6}" destId="{3207FDF8-E5A3-4C2F-AABC-B0D061CB1AFF}" srcOrd="1" destOrd="0" parTransId="{EB0E91D9-6266-469A-9400-7C57F85A25FE}" sibTransId="{D1249EF6-E5AC-4906-8843-81CE5498B4E7}"/>
    <dgm:cxn modelId="{9E5CAA85-0763-8245-A3EF-9F223291FCBA}" type="presOf" srcId="{4F9B2130-90F0-EF44-B293-1A8CFE281BB9}" destId="{06A01021-2017-5940-BCF7-B954B566FD24}" srcOrd="0" destOrd="0" presId="urn:microsoft.com/office/officeart/2008/layout/LinedList"/>
    <dgm:cxn modelId="{775693AE-A003-4C3B-A7F0-AFFD1399C4DB}" srcId="{FBA27399-2711-4791-B40B-2634763BD6F6}" destId="{456CD9F8-5017-4710-A024-E59D35F0EAD6}" srcOrd="2" destOrd="0" parTransId="{94E613DB-16C9-4EEB-989D-E3B24E5F4112}" sibTransId="{398F9B4E-28AE-4547-8BD2-B5474E1D5D59}"/>
    <dgm:cxn modelId="{48414DDB-708E-6746-8176-4570D67D430B}" type="presOf" srcId="{3207FDF8-E5A3-4C2F-AABC-B0D061CB1AFF}" destId="{AB294A1A-2772-094A-BFD4-0BBC642D3F79}" srcOrd="0" destOrd="0" presId="urn:microsoft.com/office/officeart/2008/layout/LinedList"/>
    <dgm:cxn modelId="{1F87656E-79F8-0D4D-8014-DDAF24C7FB06}" type="presParOf" srcId="{E563AC66-8DE8-2A4B-AFB4-5EC8501F0D29}" destId="{C9B09C12-0B4C-9B4C-9699-34E3AD620B12}" srcOrd="0" destOrd="0" presId="urn:microsoft.com/office/officeart/2008/layout/LinedList"/>
    <dgm:cxn modelId="{61131636-3551-BF41-A07D-B8A4F6D28A96}" type="presParOf" srcId="{E563AC66-8DE8-2A4B-AFB4-5EC8501F0D29}" destId="{80C786CF-C2FA-E24D-BCEA-218D438B3479}" srcOrd="1" destOrd="0" presId="urn:microsoft.com/office/officeart/2008/layout/LinedList"/>
    <dgm:cxn modelId="{92F89AFC-BA1F-2F44-8AAB-72C0A6A13552}" type="presParOf" srcId="{80C786CF-C2FA-E24D-BCEA-218D438B3479}" destId="{F9B46C5F-C0A0-8945-97D0-EEB07A16CB99}" srcOrd="0" destOrd="0" presId="urn:microsoft.com/office/officeart/2008/layout/LinedList"/>
    <dgm:cxn modelId="{37ED4326-A09F-5E41-9420-439311030B44}" type="presParOf" srcId="{80C786CF-C2FA-E24D-BCEA-218D438B3479}" destId="{5C51D578-22D1-0641-8AB3-875654843026}" srcOrd="1" destOrd="0" presId="urn:microsoft.com/office/officeart/2008/layout/LinedList"/>
    <dgm:cxn modelId="{9700CBCD-F8FA-6540-A1B6-86CBE0516270}" type="presParOf" srcId="{E563AC66-8DE8-2A4B-AFB4-5EC8501F0D29}" destId="{C2F848E8-A298-ED46-8C9A-CCF1B6EBD7A3}" srcOrd="2" destOrd="0" presId="urn:microsoft.com/office/officeart/2008/layout/LinedList"/>
    <dgm:cxn modelId="{C569A42F-D63B-B54E-B31A-1CF9F6B18456}" type="presParOf" srcId="{E563AC66-8DE8-2A4B-AFB4-5EC8501F0D29}" destId="{BA7F9AF8-4C71-E14B-9011-0B79A80D3ADE}" srcOrd="3" destOrd="0" presId="urn:microsoft.com/office/officeart/2008/layout/LinedList"/>
    <dgm:cxn modelId="{5D1C52F8-2BDA-E543-A7F5-65D32F7E7043}" type="presParOf" srcId="{BA7F9AF8-4C71-E14B-9011-0B79A80D3ADE}" destId="{AB294A1A-2772-094A-BFD4-0BBC642D3F79}" srcOrd="0" destOrd="0" presId="urn:microsoft.com/office/officeart/2008/layout/LinedList"/>
    <dgm:cxn modelId="{882A7C3A-5BA8-9541-B03F-AAA41A5D0CC0}" type="presParOf" srcId="{BA7F9AF8-4C71-E14B-9011-0B79A80D3ADE}" destId="{BC398671-9A51-AE41-9716-8D1ACDD23A2D}" srcOrd="1" destOrd="0" presId="urn:microsoft.com/office/officeart/2008/layout/LinedList"/>
    <dgm:cxn modelId="{406FE11B-84AE-A742-97D4-21707DF78342}" type="presParOf" srcId="{E563AC66-8DE8-2A4B-AFB4-5EC8501F0D29}" destId="{2A76954D-7B30-514E-98AF-2DF3D0917C55}" srcOrd="4" destOrd="0" presId="urn:microsoft.com/office/officeart/2008/layout/LinedList"/>
    <dgm:cxn modelId="{CE5D7D7B-C355-8248-87D4-CB4B91B738BE}" type="presParOf" srcId="{E563AC66-8DE8-2A4B-AFB4-5EC8501F0D29}" destId="{E0AB7D0A-9246-584E-86D2-08C566EEE82A}" srcOrd="5" destOrd="0" presId="urn:microsoft.com/office/officeart/2008/layout/LinedList"/>
    <dgm:cxn modelId="{2DF2D0F9-59EE-7740-B19F-EAB5E0A67B40}" type="presParOf" srcId="{E0AB7D0A-9246-584E-86D2-08C566EEE82A}" destId="{2D3DFD7E-A384-E84B-8830-1E80B4068BDC}" srcOrd="0" destOrd="0" presId="urn:microsoft.com/office/officeart/2008/layout/LinedList"/>
    <dgm:cxn modelId="{054B244E-ACA8-5141-8D3D-EBD1BCEE6C13}" type="presParOf" srcId="{E0AB7D0A-9246-584E-86D2-08C566EEE82A}" destId="{FAEFBC76-3074-D744-8733-4A972E814CFB}" srcOrd="1" destOrd="0" presId="urn:microsoft.com/office/officeart/2008/layout/LinedList"/>
    <dgm:cxn modelId="{0323F0F5-DF36-4545-8E4F-2FE00A90BE54}" type="presParOf" srcId="{E563AC66-8DE8-2A4B-AFB4-5EC8501F0D29}" destId="{A4521ACD-7561-B046-9B74-129D66741BF7}" srcOrd="6" destOrd="0" presId="urn:microsoft.com/office/officeart/2008/layout/LinedList"/>
    <dgm:cxn modelId="{FB6084AA-C02F-734D-ADA5-117DBCD93A0E}" type="presParOf" srcId="{E563AC66-8DE8-2A4B-AFB4-5EC8501F0D29}" destId="{4F8F6C56-B10D-8140-A9AF-92061820313C}" srcOrd="7" destOrd="0" presId="urn:microsoft.com/office/officeart/2008/layout/LinedList"/>
    <dgm:cxn modelId="{1D7AA507-E228-3642-A8BE-C60AC30C61BD}" type="presParOf" srcId="{4F8F6C56-B10D-8140-A9AF-92061820313C}" destId="{06A01021-2017-5940-BCF7-B954B566FD24}" srcOrd="0" destOrd="0" presId="urn:microsoft.com/office/officeart/2008/layout/LinedList"/>
    <dgm:cxn modelId="{6F2CB403-ACC8-3F4D-AE41-601DF00648A2}" type="presParOf" srcId="{4F8F6C56-B10D-8140-A9AF-92061820313C}" destId="{A4625CC8-116E-4647-9EE1-ED9E95AB22AC}"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91EF50-086F-9843-B91B-C7E07DBE1547}">
      <dsp:nvSpPr>
        <dsp:cNvPr id="0" name=""/>
        <dsp:cNvSpPr/>
      </dsp:nvSpPr>
      <dsp:spPr>
        <a:xfrm>
          <a:off x="0" y="7429"/>
          <a:ext cx="10515600" cy="791505"/>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dirty="0"/>
            <a:t>Women’s Health and Reproductive Rights</a:t>
          </a:r>
        </a:p>
      </dsp:txBody>
      <dsp:txXfrm>
        <a:off x="38638" y="46067"/>
        <a:ext cx="10438324" cy="714229"/>
      </dsp:txXfrm>
    </dsp:sp>
    <dsp:sp modelId="{8997223D-7E8C-AB4B-8E4F-D62DB0CDFBB7}">
      <dsp:nvSpPr>
        <dsp:cNvPr id="0" name=""/>
        <dsp:cNvSpPr/>
      </dsp:nvSpPr>
      <dsp:spPr>
        <a:xfrm>
          <a:off x="0" y="893974"/>
          <a:ext cx="10515600" cy="791505"/>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dirty="0"/>
            <a:t>Gender Discrimination Protections</a:t>
          </a:r>
        </a:p>
      </dsp:txBody>
      <dsp:txXfrm>
        <a:off x="38638" y="932612"/>
        <a:ext cx="10438324" cy="714229"/>
      </dsp:txXfrm>
    </dsp:sp>
    <dsp:sp modelId="{EE4AFDE4-721F-D747-84B8-EBE03BC6B6A7}">
      <dsp:nvSpPr>
        <dsp:cNvPr id="0" name=""/>
        <dsp:cNvSpPr/>
      </dsp:nvSpPr>
      <dsp:spPr>
        <a:xfrm>
          <a:off x="0" y="1780519"/>
          <a:ext cx="10515600" cy="791505"/>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dirty="0"/>
            <a:t>Health Care Workforce Issues – Staffing</a:t>
          </a:r>
        </a:p>
      </dsp:txBody>
      <dsp:txXfrm>
        <a:off x="38638" y="1819157"/>
        <a:ext cx="10438324" cy="714229"/>
      </dsp:txXfrm>
    </dsp:sp>
    <dsp:sp modelId="{D4AF5B69-D982-EA4F-9BC7-2CD997214185}">
      <dsp:nvSpPr>
        <dsp:cNvPr id="0" name=""/>
        <dsp:cNvSpPr/>
      </dsp:nvSpPr>
      <dsp:spPr>
        <a:xfrm>
          <a:off x="0" y="2667064"/>
          <a:ext cx="10515600" cy="791505"/>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dirty="0"/>
            <a:t>Behavioral /Mental Health Expansion</a:t>
          </a:r>
        </a:p>
      </dsp:txBody>
      <dsp:txXfrm>
        <a:off x="38638" y="2705702"/>
        <a:ext cx="10438324" cy="714229"/>
      </dsp:txXfrm>
    </dsp:sp>
    <dsp:sp modelId="{6A91E3C5-50C9-B343-B2E7-DC09B6967113}">
      <dsp:nvSpPr>
        <dsp:cNvPr id="0" name=""/>
        <dsp:cNvSpPr/>
      </dsp:nvSpPr>
      <dsp:spPr>
        <a:xfrm>
          <a:off x="0" y="3553609"/>
          <a:ext cx="10515600" cy="791505"/>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dirty="0"/>
            <a:t>Physician Payment Cuts/Beneficiary Coverage</a:t>
          </a:r>
        </a:p>
      </dsp:txBody>
      <dsp:txXfrm>
        <a:off x="38638" y="3592247"/>
        <a:ext cx="10438324" cy="714229"/>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0BCF97-6A71-574D-971A-FC4CD301CAA8}">
      <dsp:nvSpPr>
        <dsp:cNvPr id="0" name=""/>
        <dsp:cNvSpPr/>
      </dsp:nvSpPr>
      <dsp:spPr>
        <a:xfrm>
          <a:off x="2103120" y="2007"/>
          <a:ext cx="8412480" cy="1040029"/>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3225" tIns="264167" rIns="163225" bIns="264167" numCol="1" spcCol="1270" anchor="ctr" anchorCtr="0">
          <a:noAutofit/>
        </a:bodyPr>
        <a:lstStyle/>
        <a:p>
          <a:pPr marL="0" lvl="0" indent="0" algn="l" defTabSz="1066800">
            <a:lnSpc>
              <a:spcPct val="90000"/>
            </a:lnSpc>
            <a:spcBef>
              <a:spcPct val="0"/>
            </a:spcBef>
            <a:spcAft>
              <a:spcPct val="35000"/>
            </a:spcAft>
            <a:buNone/>
          </a:pPr>
          <a:r>
            <a:rPr lang="en-US" sz="2400" kern="1200" dirty="0"/>
            <a:t>Fight fraud, waste, and abuse </a:t>
          </a:r>
        </a:p>
      </dsp:txBody>
      <dsp:txXfrm>
        <a:off x="2103120" y="2007"/>
        <a:ext cx="8412480" cy="1040029"/>
      </dsp:txXfrm>
    </dsp:sp>
    <dsp:sp modelId="{000E95FD-CA22-9647-9C4D-57C8B15B635D}">
      <dsp:nvSpPr>
        <dsp:cNvPr id="0" name=""/>
        <dsp:cNvSpPr/>
      </dsp:nvSpPr>
      <dsp:spPr>
        <a:xfrm>
          <a:off x="0" y="2007"/>
          <a:ext cx="2103120" cy="1040029"/>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1290" tIns="102732" rIns="111290" bIns="102732" numCol="1" spcCol="1270" anchor="ctr" anchorCtr="0">
          <a:noAutofit/>
        </a:bodyPr>
        <a:lstStyle/>
        <a:p>
          <a:pPr marL="0" lvl="0" indent="0" algn="ctr" defTabSz="1244600">
            <a:lnSpc>
              <a:spcPct val="90000"/>
            </a:lnSpc>
            <a:spcBef>
              <a:spcPct val="0"/>
            </a:spcBef>
            <a:spcAft>
              <a:spcPct val="35000"/>
            </a:spcAft>
            <a:buNone/>
          </a:pPr>
          <a:r>
            <a:rPr lang="en-US" sz="2800" kern="1200" dirty="0"/>
            <a:t>Fight</a:t>
          </a:r>
        </a:p>
      </dsp:txBody>
      <dsp:txXfrm>
        <a:off x="0" y="2007"/>
        <a:ext cx="2103120" cy="1040029"/>
      </dsp:txXfrm>
    </dsp:sp>
    <dsp:sp modelId="{4216B1E1-DC3A-D74D-9B7B-084E0363F069}">
      <dsp:nvSpPr>
        <dsp:cNvPr id="0" name=""/>
        <dsp:cNvSpPr/>
      </dsp:nvSpPr>
      <dsp:spPr>
        <a:xfrm>
          <a:off x="2103120" y="1104438"/>
          <a:ext cx="8412480" cy="1040029"/>
        </a:xfrm>
        <a:prstGeom prst="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3225" tIns="264167" rIns="163225" bIns="264167" numCol="1" spcCol="1270" anchor="ctr" anchorCtr="0">
          <a:noAutofit/>
        </a:bodyPr>
        <a:lstStyle/>
        <a:p>
          <a:pPr marL="0" lvl="0" indent="0" algn="l" defTabSz="1066800">
            <a:lnSpc>
              <a:spcPct val="90000"/>
            </a:lnSpc>
            <a:spcBef>
              <a:spcPct val="0"/>
            </a:spcBef>
            <a:spcAft>
              <a:spcPct val="35000"/>
            </a:spcAft>
            <a:buNone/>
          </a:pPr>
          <a:r>
            <a:rPr lang="en-US" sz="2400" kern="1200" dirty="0"/>
            <a:t>Promote quality, safety, and value in HHS programs </a:t>
          </a:r>
        </a:p>
      </dsp:txBody>
      <dsp:txXfrm>
        <a:off x="2103120" y="1104438"/>
        <a:ext cx="8412480" cy="1040029"/>
      </dsp:txXfrm>
    </dsp:sp>
    <dsp:sp modelId="{62423AEA-2699-7442-AE1D-AA4B376CD8A2}">
      <dsp:nvSpPr>
        <dsp:cNvPr id="0" name=""/>
        <dsp:cNvSpPr/>
      </dsp:nvSpPr>
      <dsp:spPr>
        <a:xfrm>
          <a:off x="0" y="1104438"/>
          <a:ext cx="2103120" cy="1040029"/>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1290" tIns="102732" rIns="111290" bIns="102732" numCol="1" spcCol="1270" anchor="ctr" anchorCtr="0">
          <a:noAutofit/>
        </a:bodyPr>
        <a:lstStyle/>
        <a:p>
          <a:pPr marL="0" lvl="0" indent="0" algn="ctr" defTabSz="1244600">
            <a:lnSpc>
              <a:spcPct val="90000"/>
            </a:lnSpc>
            <a:spcBef>
              <a:spcPct val="0"/>
            </a:spcBef>
            <a:spcAft>
              <a:spcPct val="35000"/>
            </a:spcAft>
            <a:buNone/>
          </a:pPr>
          <a:r>
            <a:rPr lang="en-US" sz="2800" kern="1200" dirty="0"/>
            <a:t>Promote</a:t>
          </a:r>
        </a:p>
      </dsp:txBody>
      <dsp:txXfrm>
        <a:off x="0" y="1104438"/>
        <a:ext cx="2103120" cy="1040029"/>
      </dsp:txXfrm>
    </dsp:sp>
    <dsp:sp modelId="{A561290D-7185-E84D-AB66-CE0879E2BCF9}">
      <dsp:nvSpPr>
        <dsp:cNvPr id="0" name=""/>
        <dsp:cNvSpPr/>
      </dsp:nvSpPr>
      <dsp:spPr>
        <a:xfrm>
          <a:off x="2103120" y="2206869"/>
          <a:ext cx="8412480" cy="1040029"/>
        </a:xfrm>
        <a:prstGeom prst="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3225" tIns="264167" rIns="163225" bIns="264167" numCol="1" spcCol="1270" anchor="ctr" anchorCtr="0">
          <a:noAutofit/>
        </a:bodyPr>
        <a:lstStyle/>
        <a:p>
          <a:pPr marL="0" lvl="0" indent="0" algn="l" defTabSz="1066800">
            <a:lnSpc>
              <a:spcPct val="90000"/>
            </a:lnSpc>
            <a:spcBef>
              <a:spcPct val="0"/>
            </a:spcBef>
            <a:spcAft>
              <a:spcPct val="35000"/>
            </a:spcAft>
            <a:buNone/>
          </a:pPr>
          <a:r>
            <a:rPr lang="en-US" sz="2400" kern="1200" dirty="0"/>
            <a:t>Protect HHS beneficiaries </a:t>
          </a:r>
        </a:p>
      </dsp:txBody>
      <dsp:txXfrm>
        <a:off x="2103120" y="2206869"/>
        <a:ext cx="8412480" cy="1040029"/>
      </dsp:txXfrm>
    </dsp:sp>
    <dsp:sp modelId="{003CEAFB-3317-E64F-A975-81062F47C907}">
      <dsp:nvSpPr>
        <dsp:cNvPr id="0" name=""/>
        <dsp:cNvSpPr/>
      </dsp:nvSpPr>
      <dsp:spPr>
        <a:xfrm>
          <a:off x="0" y="2206869"/>
          <a:ext cx="2103120" cy="1040029"/>
        </a:xfrm>
        <a:prstGeom prst="rect">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1290" tIns="102732" rIns="111290" bIns="102732" numCol="1" spcCol="1270" anchor="ctr" anchorCtr="0">
          <a:noAutofit/>
        </a:bodyPr>
        <a:lstStyle/>
        <a:p>
          <a:pPr marL="0" lvl="0" indent="0" algn="ctr" defTabSz="1244600">
            <a:lnSpc>
              <a:spcPct val="90000"/>
            </a:lnSpc>
            <a:spcBef>
              <a:spcPct val="0"/>
            </a:spcBef>
            <a:spcAft>
              <a:spcPct val="35000"/>
            </a:spcAft>
            <a:buNone/>
          </a:pPr>
          <a:r>
            <a:rPr lang="en-US" sz="2800" kern="1200" dirty="0"/>
            <a:t>Protect</a:t>
          </a:r>
        </a:p>
      </dsp:txBody>
      <dsp:txXfrm>
        <a:off x="0" y="2206869"/>
        <a:ext cx="2103120" cy="1040029"/>
      </dsp:txXfrm>
    </dsp:sp>
    <dsp:sp modelId="{9EF33683-878A-C44D-A194-D7991EEC7905}">
      <dsp:nvSpPr>
        <dsp:cNvPr id="0" name=""/>
        <dsp:cNvSpPr/>
      </dsp:nvSpPr>
      <dsp:spPr>
        <a:xfrm>
          <a:off x="2103120" y="3309300"/>
          <a:ext cx="8412480" cy="1040029"/>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3225" tIns="264167" rIns="163225" bIns="264167" numCol="1" spcCol="1270" anchor="ctr" anchorCtr="0">
          <a:noAutofit/>
        </a:bodyPr>
        <a:lstStyle/>
        <a:p>
          <a:pPr marL="0" lvl="0" indent="0" algn="l" defTabSz="1066800">
            <a:lnSpc>
              <a:spcPct val="90000"/>
            </a:lnSpc>
            <a:spcBef>
              <a:spcPct val="0"/>
            </a:spcBef>
            <a:spcAft>
              <a:spcPct val="35000"/>
            </a:spcAft>
            <a:buNone/>
          </a:pPr>
          <a:r>
            <a:rPr lang="en-US" sz="2400" kern="1200" dirty="0"/>
            <a:t>Advance excellence and innovation</a:t>
          </a:r>
        </a:p>
      </dsp:txBody>
      <dsp:txXfrm>
        <a:off x="2103120" y="3309300"/>
        <a:ext cx="8412480" cy="1040029"/>
      </dsp:txXfrm>
    </dsp:sp>
    <dsp:sp modelId="{10AC4E98-D6AC-354F-AFD5-9EA69A859C0E}">
      <dsp:nvSpPr>
        <dsp:cNvPr id="0" name=""/>
        <dsp:cNvSpPr/>
      </dsp:nvSpPr>
      <dsp:spPr>
        <a:xfrm>
          <a:off x="0" y="3309300"/>
          <a:ext cx="2103120" cy="1040029"/>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1290" tIns="102732" rIns="111290" bIns="102732" numCol="1" spcCol="1270" anchor="ctr" anchorCtr="0">
          <a:noAutofit/>
        </a:bodyPr>
        <a:lstStyle/>
        <a:p>
          <a:pPr marL="0" lvl="0" indent="0" algn="ctr" defTabSz="1244600">
            <a:lnSpc>
              <a:spcPct val="90000"/>
            </a:lnSpc>
            <a:spcBef>
              <a:spcPct val="0"/>
            </a:spcBef>
            <a:spcAft>
              <a:spcPct val="35000"/>
            </a:spcAft>
            <a:buNone/>
          </a:pPr>
          <a:r>
            <a:rPr lang="en-US" sz="2800" kern="1200" dirty="0"/>
            <a:t>Advance</a:t>
          </a:r>
        </a:p>
      </dsp:txBody>
      <dsp:txXfrm>
        <a:off x="0" y="3309300"/>
        <a:ext cx="2103120" cy="1040029"/>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7843C3-181B-324B-ABE7-6EC24EFE66F9}">
      <dsp:nvSpPr>
        <dsp:cNvPr id="0" name=""/>
        <dsp:cNvSpPr/>
      </dsp:nvSpPr>
      <dsp:spPr>
        <a:xfrm>
          <a:off x="0" y="445958"/>
          <a:ext cx="1635709" cy="981425"/>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Office of Inspector General (OIG)</a:t>
          </a:r>
        </a:p>
      </dsp:txBody>
      <dsp:txXfrm>
        <a:off x="0" y="445958"/>
        <a:ext cx="1635709" cy="981425"/>
      </dsp:txXfrm>
    </dsp:sp>
    <dsp:sp modelId="{4DA1C9DF-AFA5-434D-BE73-B6923352B124}">
      <dsp:nvSpPr>
        <dsp:cNvPr id="0" name=""/>
        <dsp:cNvSpPr/>
      </dsp:nvSpPr>
      <dsp:spPr>
        <a:xfrm>
          <a:off x="1799280" y="445958"/>
          <a:ext cx="1635709" cy="981425"/>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Department of Justice (DOJ)</a:t>
          </a:r>
        </a:p>
      </dsp:txBody>
      <dsp:txXfrm>
        <a:off x="1799280" y="445958"/>
        <a:ext cx="1635709" cy="981425"/>
      </dsp:txXfrm>
    </dsp:sp>
    <dsp:sp modelId="{CF923477-5AB9-BD4E-9FDC-A0507B2606B7}">
      <dsp:nvSpPr>
        <dsp:cNvPr id="0" name=""/>
        <dsp:cNvSpPr/>
      </dsp:nvSpPr>
      <dsp:spPr>
        <a:xfrm>
          <a:off x="3598561" y="445958"/>
          <a:ext cx="1635709" cy="981425"/>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Medicare Administrative Contracts (MACs)</a:t>
          </a:r>
        </a:p>
      </dsp:txBody>
      <dsp:txXfrm>
        <a:off x="3598561" y="445958"/>
        <a:ext cx="1635709" cy="981425"/>
      </dsp:txXfrm>
    </dsp:sp>
    <dsp:sp modelId="{D1F2AF9F-2720-6B4B-9105-C172C248E835}">
      <dsp:nvSpPr>
        <dsp:cNvPr id="0" name=""/>
        <dsp:cNvSpPr/>
      </dsp:nvSpPr>
      <dsp:spPr>
        <a:xfrm>
          <a:off x="0" y="1590955"/>
          <a:ext cx="1635709" cy="981425"/>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Uniformed Program Integrity Contractors (UPICs)</a:t>
          </a:r>
        </a:p>
      </dsp:txBody>
      <dsp:txXfrm>
        <a:off x="0" y="1590955"/>
        <a:ext cx="1635709" cy="981425"/>
      </dsp:txXfrm>
    </dsp:sp>
    <dsp:sp modelId="{B0BD043F-4F7F-5747-B213-02F4F1A8C4E8}">
      <dsp:nvSpPr>
        <dsp:cNvPr id="0" name=""/>
        <dsp:cNvSpPr/>
      </dsp:nvSpPr>
      <dsp:spPr>
        <a:xfrm>
          <a:off x="1799280" y="1590955"/>
          <a:ext cx="1635709" cy="981425"/>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Medicaid Integrity Contractors (MICs)</a:t>
          </a:r>
        </a:p>
      </dsp:txBody>
      <dsp:txXfrm>
        <a:off x="1799280" y="1590955"/>
        <a:ext cx="1635709" cy="981425"/>
      </dsp:txXfrm>
    </dsp:sp>
    <dsp:sp modelId="{89EBFACC-7A37-FC4D-8D21-64A31EA7A002}">
      <dsp:nvSpPr>
        <dsp:cNvPr id="0" name=""/>
        <dsp:cNvSpPr/>
      </dsp:nvSpPr>
      <dsp:spPr>
        <a:xfrm>
          <a:off x="3598561" y="1590955"/>
          <a:ext cx="1635709" cy="981425"/>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Recovery Auditor Contractor (RACs)</a:t>
          </a:r>
        </a:p>
      </dsp:txBody>
      <dsp:txXfrm>
        <a:off x="3598561" y="1590955"/>
        <a:ext cx="1635709" cy="981425"/>
      </dsp:txXfrm>
    </dsp:sp>
    <dsp:sp modelId="{AEBB02E4-FBD7-CC4C-90BD-384560CBCB0A}">
      <dsp:nvSpPr>
        <dsp:cNvPr id="0" name=""/>
        <dsp:cNvSpPr/>
      </dsp:nvSpPr>
      <dsp:spPr>
        <a:xfrm>
          <a:off x="0" y="2735952"/>
          <a:ext cx="1635709" cy="981425"/>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Certified Error Rate Testing (CERTS)</a:t>
          </a:r>
        </a:p>
      </dsp:txBody>
      <dsp:txXfrm>
        <a:off x="0" y="2735952"/>
        <a:ext cx="1635709" cy="981425"/>
      </dsp:txXfrm>
    </dsp:sp>
    <dsp:sp modelId="{C6752C27-3EAA-FB4B-9CF3-E8C6F495538F}">
      <dsp:nvSpPr>
        <dsp:cNvPr id="0" name=""/>
        <dsp:cNvSpPr/>
      </dsp:nvSpPr>
      <dsp:spPr>
        <a:xfrm>
          <a:off x="1799280" y="2735952"/>
          <a:ext cx="1635709" cy="981425"/>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 Targeted Probe and Education</a:t>
          </a:r>
        </a:p>
        <a:p>
          <a:pPr marL="0" lvl="0" indent="0" algn="ctr" defTabSz="666750">
            <a:lnSpc>
              <a:spcPct val="90000"/>
            </a:lnSpc>
            <a:spcBef>
              <a:spcPct val="0"/>
            </a:spcBef>
            <a:spcAft>
              <a:spcPct val="35000"/>
            </a:spcAft>
            <a:buNone/>
          </a:pPr>
          <a:r>
            <a:rPr lang="en-US" sz="1500" kern="1200" dirty="0"/>
            <a:t>(TPE)</a:t>
          </a:r>
        </a:p>
      </dsp:txBody>
      <dsp:txXfrm>
        <a:off x="1799280" y="2735952"/>
        <a:ext cx="1635709" cy="981425"/>
      </dsp:txXfrm>
    </dsp:sp>
    <dsp:sp modelId="{60B39CA7-B6E7-C74C-B7D7-72698395C588}">
      <dsp:nvSpPr>
        <dsp:cNvPr id="0" name=""/>
        <dsp:cNvSpPr/>
      </dsp:nvSpPr>
      <dsp:spPr>
        <a:xfrm>
          <a:off x="3598561" y="2735952"/>
          <a:ext cx="1635709" cy="981425"/>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State Probe Review (STPR)</a:t>
          </a:r>
        </a:p>
      </dsp:txBody>
      <dsp:txXfrm>
        <a:off x="3598561" y="2735952"/>
        <a:ext cx="1635709" cy="981425"/>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497B2A-FA5F-0347-8C8A-A559B89CA8C6}">
      <dsp:nvSpPr>
        <dsp:cNvPr id="0" name=""/>
        <dsp:cNvSpPr/>
      </dsp:nvSpPr>
      <dsp:spPr>
        <a:xfrm>
          <a:off x="0" y="437"/>
          <a:ext cx="5958837"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CFA2484-00F8-1544-A1FC-7A2B03B906D5}">
      <dsp:nvSpPr>
        <dsp:cNvPr id="0" name=""/>
        <dsp:cNvSpPr/>
      </dsp:nvSpPr>
      <dsp:spPr>
        <a:xfrm>
          <a:off x="0" y="437"/>
          <a:ext cx="5958837" cy="5115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dirty="0"/>
            <a:t>Affordable Care Act – (42 U.S.C. 18001)</a:t>
          </a:r>
        </a:p>
      </dsp:txBody>
      <dsp:txXfrm>
        <a:off x="0" y="437"/>
        <a:ext cx="5958837" cy="511503"/>
      </dsp:txXfrm>
    </dsp:sp>
    <dsp:sp modelId="{51AD7143-E11F-7049-AE28-2DD0FA10CCF6}">
      <dsp:nvSpPr>
        <dsp:cNvPr id="0" name=""/>
        <dsp:cNvSpPr/>
      </dsp:nvSpPr>
      <dsp:spPr>
        <a:xfrm>
          <a:off x="0" y="511940"/>
          <a:ext cx="5958837"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5C60B2C-C1C8-1446-AA44-4DE2C565EA59}">
      <dsp:nvSpPr>
        <dsp:cNvPr id="0" name=""/>
        <dsp:cNvSpPr/>
      </dsp:nvSpPr>
      <dsp:spPr>
        <a:xfrm>
          <a:off x="0" y="511940"/>
          <a:ext cx="5958837" cy="5115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dirty="0"/>
            <a:t>Anti-Kickback Statute (42 U.S.C. Section 1320a-7b(b)</a:t>
          </a:r>
        </a:p>
      </dsp:txBody>
      <dsp:txXfrm>
        <a:off x="0" y="511940"/>
        <a:ext cx="5958837" cy="511503"/>
      </dsp:txXfrm>
    </dsp:sp>
    <dsp:sp modelId="{0664822A-831F-8A44-A591-7FB64C02D8AE}">
      <dsp:nvSpPr>
        <dsp:cNvPr id="0" name=""/>
        <dsp:cNvSpPr/>
      </dsp:nvSpPr>
      <dsp:spPr>
        <a:xfrm>
          <a:off x="0" y="1023444"/>
          <a:ext cx="5958837"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AC02E8D-3E1E-C840-8B04-8EAD99C63E1B}">
      <dsp:nvSpPr>
        <dsp:cNvPr id="0" name=""/>
        <dsp:cNvSpPr/>
      </dsp:nvSpPr>
      <dsp:spPr>
        <a:xfrm>
          <a:off x="0" y="1023444"/>
          <a:ext cx="5958837" cy="5115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dirty="0"/>
            <a:t>False Claims Act (31 U.S.C. Section 3729-3733)</a:t>
          </a:r>
        </a:p>
      </dsp:txBody>
      <dsp:txXfrm>
        <a:off x="0" y="1023444"/>
        <a:ext cx="5958837" cy="511503"/>
      </dsp:txXfrm>
    </dsp:sp>
    <dsp:sp modelId="{1C78FC7E-5259-5244-8E10-5137E1D395F8}">
      <dsp:nvSpPr>
        <dsp:cNvPr id="0" name=""/>
        <dsp:cNvSpPr/>
      </dsp:nvSpPr>
      <dsp:spPr>
        <a:xfrm>
          <a:off x="0" y="1534948"/>
          <a:ext cx="5958837"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EE6717B-3288-9843-864C-CD6AD9FDEA3B}">
      <dsp:nvSpPr>
        <dsp:cNvPr id="0" name=""/>
        <dsp:cNvSpPr/>
      </dsp:nvSpPr>
      <dsp:spPr>
        <a:xfrm>
          <a:off x="0" y="1534948"/>
          <a:ext cx="5958837" cy="5115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dirty="0"/>
            <a:t>Physician Self- Referral Statute (</a:t>
          </a:r>
          <a:r>
            <a:rPr lang="en-US" sz="2100" b="0" i="0" u="none" kern="1200" dirty="0"/>
            <a:t>42 U.S. Code § 1395)</a:t>
          </a:r>
          <a:endParaRPr lang="en-US" sz="2100" kern="1200" dirty="0"/>
        </a:p>
      </dsp:txBody>
      <dsp:txXfrm>
        <a:off x="0" y="1534948"/>
        <a:ext cx="5958837" cy="511503"/>
      </dsp:txXfrm>
    </dsp:sp>
    <dsp:sp modelId="{DFC2160D-237A-C94C-91B5-B9D34B347F69}">
      <dsp:nvSpPr>
        <dsp:cNvPr id="0" name=""/>
        <dsp:cNvSpPr/>
      </dsp:nvSpPr>
      <dsp:spPr>
        <a:xfrm>
          <a:off x="0" y="2046451"/>
          <a:ext cx="5958837"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7B3309E-0EB0-B94E-BB85-5FFC947EF015}">
      <dsp:nvSpPr>
        <dsp:cNvPr id="0" name=""/>
        <dsp:cNvSpPr/>
      </dsp:nvSpPr>
      <dsp:spPr>
        <a:xfrm>
          <a:off x="0" y="2046451"/>
          <a:ext cx="5958837" cy="5115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dirty="0"/>
            <a:t>HIPAA and HITECH (42 U.S.C. 17935)</a:t>
          </a:r>
        </a:p>
      </dsp:txBody>
      <dsp:txXfrm>
        <a:off x="0" y="2046451"/>
        <a:ext cx="5958837" cy="511503"/>
      </dsp:txXfrm>
    </dsp:sp>
    <dsp:sp modelId="{357C80E8-2955-C447-858F-E00BF7DBF305}">
      <dsp:nvSpPr>
        <dsp:cNvPr id="0" name=""/>
        <dsp:cNvSpPr/>
      </dsp:nvSpPr>
      <dsp:spPr>
        <a:xfrm>
          <a:off x="0" y="2557955"/>
          <a:ext cx="5958837"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1926F38-A7B1-584E-842C-F21C9F1337B2}">
      <dsp:nvSpPr>
        <dsp:cNvPr id="0" name=""/>
        <dsp:cNvSpPr/>
      </dsp:nvSpPr>
      <dsp:spPr>
        <a:xfrm>
          <a:off x="0" y="2557955"/>
          <a:ext cx="5958837" cy="5115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dirty="0"/>
            <a:t>Exclusion Statute (42 U.S.C. 1320a-7)</a:t>
          </a:r>
        </a:p>
      </dsp:txBody>
      <dsp:txXfrm>
        <a:off x="0" y="2557955"/>
        <a:ext cx="5958837" cy="511503"/>
      </dsp:txXfrm>
    </dsp:sp>
    <dsp:sp modelId="{FA45930C-9BFB-7D47-B92D-DF2FB0278648}">
      <dsp:nvSpPr>
        <dsp:cNvPr id="0" name=""/>
        <dsp:cNvSpPr/>
      </dsp:nvSpPr>
      <dsp:spPr>
        <a:xfrm>
          <a:off x="0" y="3069459"/>
          <a:ext cx="5958837"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7A5EC52-1C21-8043-B712-08EAADACD0C9}">
      <dsp:nvSpPr>
        <dsp:cNvPr id="0" name=""/>
        <dsp:cNvSpPr/>
      </dsp:nvSpPr>
      <dsp:spPr>
        <a:xfrm>
          <a:off x="0" y="3069459"/>
          <a:ext cx="5958837" cy="5115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dirty="0"/>
            <a:t>Civil Monetary Penalties (42 U.S.C. Section 1320a-7a)</a:t>
          </a:r>
        </a:p>
      </dsp:txBody>
      <dsp:txXfrm>
        <a:off x="0" y="3069459"/>
        <a:ext cx="5958837" cy="511503"/>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E00C42-59F7-A649-9A37-A6116588DD37}">
      <dsp:nvSpPr>
        <dsp:cNvPr id="0" name=""/>
        <dsp:cNvSpPr/>
      </dsp:nvSpPr>
      <dsp:spPr>
        <a:xfrm>
          <a:off x="2289478" y="2110"/>
          <a:ext cx="2459459" cy="983783"/>
        </a:xfrm>
        <a:prstGeom prst="chevron">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880" tIns="27940" rIns="0" bIns="27940" numCol="1" spcCol="1270" anchor="ctr" anchorCtr="0">
          <a:noAutofit/>
        </a:bodyPr>
        <a:lstStyle/>
        <a:p>
          <a:pPr marL="0" lvl="0" indent="0" algn="ctr" defTabSz="1955800">
            <a:lnSpc>
              <a:spcPct val="90000"/>
            </a:lnSpc>
            <a:spcBef>
              <a:spcPct val="0"/>
            </a:spcBef>
            <a:spcAft>
              <a:spcPct val="35000"/>
            </a:spcAft>
            <a:buNone/>
          </a:pPr>
          <a:r>
            <a:rPr lang="en-US" sz="4400" kern="1200" dirty="0"/>
            <a:t>Fraud</a:t>
          </a:r>
        </a:p>
      </dsp:txBody>
      <dsp:txXfrm>
        <a:off x="2781370" y="2110"/>
        <a:ext cx="1475676" cy="983783"/>
      </dsp:txXfrm>
    </dsp:sp>
    <dsp:sp modelId="{1FCF8353-E770-D647-B84C-9038F3CE52EC}">
      <dsp:nvSpPr>
        <dsp:cNvPr id="0" name=""/>
        <dsp:cNvSpPr/>
      </dsp:nvSpPr>
      <dsp:spPr>
        <a:xfrm>
          <a:off x="4429208" y="85731"/>
          <a:ext cx="2041351" cy="816540"/>
        </a:xfrm>
        <a:prstGeom prst="chevron">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050" tIns="9525" rIns="0" bIns="9525" numCol="1" spcCol="1270" anchor="ctr" anchorCtr="0">
          <a:noAutofit/>
        </a:bodyPr>
        <a:lstStyle/>
        <a:p>
          <a:pPr marL="0" lvl="0" indent="0" algn="ctr" defTabSz="666750">
            <a:lnSpc>
              <a:spcPct val="90000"/>
            </a:lnSpc>
            <a:spcBef>
              <a:spcPct val="0"/>
            </a:spcBef>
            <a:spcAft>
              <a:spcPct val="35000"/>
            </a:spcAft>
            <a:buNone/>
          </a:pPr>
          <a:r>
            <a:rPr lang="en-US" sz="1500" kern="1200" dirty="0"/>
            <a:t>Intentional</a:t>
          </a:r>
        </a:p>
      </dsp:txBody>
      <dsp:txXfrm>
        <a:off x="4837478" y="85731"/>
        <a:ext cx="1224811" cy="816540"/>
      </dsp:txXfrm>
    </dsp:sp>
    <dsp:sp modelId="{F8FCF778-CEBC-5E4D-B093-B83DC6DE44D7}">
      <dsp:nvSpPr>
        <dsp:cNvPr id="0" name=""/>
        <dsp:cNvSpPr/>
      </dsp:nvSpPr>
      <dsp:spPr>
        <a:xfrm>
          <a:off x="6184770" y="85731"/>
          <a:ext cx="2041351" cy="816540"/>
        </a:xfrm>
        <a:prstGeom prst="chevron">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050" tIns="9525" rIns="0" bIns="9525" numCol="1" spcCol="1270" anchor="ctr" anchorCtr="0">
          <a:noAutofit/>
        </a:bodyPr>
        <a:lstStyle/>
        <a:p>
          <a:pPr marL="0" lvl="0" indent="0" algn="ctr" defTabSz="666750">
            <a:lnSpc>
              <a:spcPct val="90000"/>
            </a:lnSpc>
            <a:spcBef>
              <a:spcPct val="0"/>
            </a:spcBef>
            <a:spcAft>
              <a:spcPct val="35000"/>
            </a:spcAft>
            <a:buNone/>
          </a:pPr>
          <a:r>
            <a:rPr lang="en-US" sz="1500" kern="1200" dirty="0"/>
            <a:t>Deception</a:t>
          </a:r>
        </a:p>
      </dsp:txBody>
      <dsp:txXfrm>
        <a:off x="6593040" y="85731"/>
        <a:ext cx="1224811" cy="816540"/>
      </dsp:txXfrm>
    </dsp:sp>
    <dsp:sp modelId="{C31BE3A5-1615-CC42-9B6B-099627CA8137}">
      <dsp:nvSpPr>
        <dsp:cNvPr id="0" name=""/>
        <dsp:cNvSpPr/>
      </dsp:nvSpPr>
      <dsp:spPr>
        <a:xfrm>
          <a:off x="2289478" y="1123623"/>
          <a:ext cx="2459459" cy="983783"/>
        </a:xfrm>
        <a:prstGeom prst="chevron">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880" tIns="27940" rIns="0" bIns="27940" numCol="1" spcCol="1270" anchor="ctr" anchorCtr="0">
          <a:noAutofit/>
        </a:bodyPr>
        <a:lstStyle/>
        <a:p>
          <a:pPr marL="0" lvl="0" indent="0" algn="ctr" defTabSz="1955800">
            <a:lnSpc>
              <a:spcPct val="90000"/>
            </a:lnSpc>
            <a:spcBef>
              <a:spcPct val="0"/>
            </a:spcBef>
            <a:spcAft>
              <a:spcPct val="35000"/>
            </a:spcAft>
            <a:buNone/>
          </a:pPr>
          <a:r>
            <a:rPr lang="en-US" sz="4400" kern="1200" dirty="0"/>
            <a:t>Abuse</a:t>
          </a:r>
        </a:p>
      </dsp:txBody>
      <dsp:txXfrm>
        <a:off x="2781370" y="1123623"/>
        <a:ext cx="1475676" cy="983783"/>
      </dsp:txXfrm>
    </dsp:sp>
    <dsp:sp modelId="{CEE86B5C-D96A-7D41-B796-65C6C2697E6E}">
      <dsp:nvSpPr>
        <dsp:cNvPr id="0" name=""/>
        <dsp:cNvSpPr/>
      </dsp:nvSpPr>
      <dsp:spPr>
        <a:xfrm>
          <a:off x="4429208" y="1207245"/>
          <a:ext cx="2041351" cy="816540"/>
        </a:xfrm>
        <a:prstGeom prst="chevron">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050" tIns="9525" rIns="0" bIns="9525" numCol="1" spcCol="1270" anchor="ctr" anchorCtr="0">
          <a:noAutofit/>
        </a:bodyPr>
        <a:lstStyle/>
        <a:p>
          <a:pPr marL="0" lvl="0" indent="0" algn="ctr" defTabSz="666750">
            <a:lnSpc>
              <a:spcPct val="90000"/>
            </a:lnSpc>
            <a:spcBef>
              <a:spcPct val="0"/>
            </a:spcBef>
            <a:spcAft>
              <a:spcPct val="35000"/>
            </a:spcAft>
            <a:buNone/>
          </a:pPr>
          <a:r>
            <a:rPr lang="en-US" sz="1500" kern="1200" dirty="0"/>
            <a:t>Dereliction of understanding</a:t>
          </a:r>
        </a:p>
      </dsp:txBody>
      <dsp:txXfrm>
        <a:off x="4837478" y="1207245"/>
        <a:ext cx="1224811" cy="816540"/>
      </dsp:txXfrm>
    </dsp:sp>
    <dsp:sp modelId="{7B534EDE-4219-1E4C-AD24-79A1E662B604}">
      <dsp:nvSpPr>
        <dsp:cNvPr id="0" name=""/>
        <dsp:cNvSpPr/>
      </dsp:nvSpPr>
      <dsp:spPr>
        <a:xfrm>
          <a:off x="6184770" y="1207245"/>
          <a:ext cx="2041351" cy="816540"/>
        </a:xfrm>
        <a:prstGeom prst="chevron">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050" tIns="9525" rIns="0" bIns="9525" numCol="1" spcCol="1270" anchor="ctr" anchorCtr="0">
          <a:noAutofit/>
        </a:bodyPr>
        <a:lstStyle/>
        <a:p>
          <a:pPr marL="0" lvl="0" indent="0" algn="ctr" defTabSz="666750">
            <a:lnSpc>
              <a:spcPct val="90000"/>
            </a:lnSpc>
            <a:spcBef>
              <a:spcPct val="0"/>
            </a:spcBef>
            <a:spcAft>
              <a:spcPct val="35000"/>
            </a:spcAft>
            <a:buNone/>
          </a:pPr>
          <a:r>
            <a:rPr lang="en-US" sz="1500" kern="1200" dirty="0"/>
            <a:t>Bending of rules</a:t>
          </a:r>
        </a:p>
      </dsp:txBody>
      <dsp:txXfrm>
        <a:off x="6593040" y="1207245"/>
        <a:ext cx="1224811" cy="816540"/>
      </dsp:txXfrm>
    </dsp:sp>
    <dsp:sp modelId="{9363872B-D4B5-EE4E-B8FF-A4C7B86FBCD4}">
      <dsp:nvSpPr>
        <dsp:cNvPr id="0" name=""/>
        <dsp:cNvSpPr/>
      </dsp:nvSpPr>
      <dsp:spPr>
        <a:xfrm>
          <a:off x="2289478" y="2245136"/>
          <a:ext cx="2459459" cy="983783"/>
        </a:xfrm>
        <a:prstGeom prst="chevron">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880" tIns="27940" rIns="0" bIns="27940" numCol="1" spcCol="1270" anchor="ctr" anchorCtr="0">
          <a:noAutofit/>
        </a:bodyPr>
        <a:lstStyle/>
        <a:p>
          <a:pPr marL="0" lvl="0" indent="0" algn="ctr" defTabSz="1955800">
            <a:lnSpc>
              <a:spcPct val="90000"/>
            </a:lnSpc>
            <a:spcBef>
              <a:spcPct val="0"/>
            </a:spcBef>
            <a:spcAft>
              <a:spcPct val="35000"/>
            </a:spcAft>
            <a:buNone/>
          </a:pPr>
          <a:r>
            <a:rPr lang="en-US" sz="4400" kern="1200" dirty="0"/>
            <a:t>Waste</a:t>
          </a:r>
        </a:p>
      </dsp:txBody>
      <dsp:txXfrm>
        <a:off x="2781370" y="2245136"/>
        <a:ext cx="1475676" cy="983783"/>
      </dsp:txXfrm>
    </dsp:sp>
    <dsp:sp modelId="{19B60D7A-51A4-F64E-B989-676A9CDB6E25}">
      <dsp:nvSpPr>
        <dsp:cNvPr id="0" name=""/>
        <dsp:cNvSpPr/>
      </dsp:nvSpPr>
      <dsp:spPr>
        <a:xfrm>
          <a:off x="4429208" y="2328758"/>
          <a:ext cx="2041351" cy="816540"/>
        </a:xfrm>
        <a:prstGeom prst="chevron">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050" tIns="9525" rIns="0" bIns="9525" numCol="1" spcCol="1270" anchor="ctr" anchorCtr="0">
          <a:noAutofit/>
        </a:bodyPr>
        <a:lstStyle/>
        <a:p>
          <a:pPr marL="0" lvl="0" indent="0" algn="ctr" defTabSz="666750">
            <a:lnSpc>
              <a:spcPct val="90000"/>
            </a:lnSpc>
            <a:spcBef>
              <a:spcPct val="0"/>
            </a:spcBef>
            <a:spcAft>
              <a:spcPct val="35000"/>
            </a:spcAft>
            <a:buNone/>
          </a:pPr>
          <a:r>
            <a:rPr lang="en-US" sz="1500" kern="1200" dirty="0"/>
            <a:t>Inefficiencies;</a:t>
          </a:r>
        </a:p>
        <a:p>
          <a:pPr marL="0" lvl="0" indent="0" algn="ctr" defTabSz="666750">
            <a:lnSpc>
              <a:spcPct val="90000"/>
            </a:lnSpc>
            <a:spcBef>
              <a:spcPct val="0"/>
            </a:spcBef>
            <a:spcAft>
              <a:spcPct val="35000"/>
            </a:spcAft>
            <a:buNone/>
          </a:pPr>
          <a:r>
            <a:rPr lang="en-US" sz="1500" kern="1200" dirty="0"/>
            <a:t>Unnecessary costs </a:t>
          </a:r>
        </a:p>
      </dsp:txBody>
      <dsp:txXfrm>
        <a:off x="4837478" y="2328758"/>
        <a:ext cx="1224811" cy="816540"/>
      </dsp:txXfrm>
    </dsp:sp>
    <dsp:sp modelId="{A980A29B-AA00-0A4E-B8B3-DF96AEF1477E}">
      <dsp:nvSpPr>
        <dsp:cNvPr id="0" name=""/>
        <dsp:cNvSpPr/>
      </dsp:nvSpPr>
      <dsp:spPr>
        <a:xfrm>
          <a:off x="6184770" y="2328758"/>
          <a:ext cx="2041351" cy="816540"/>
        </a:xfrm>
        <a:prstGeom prst="chevron">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050" tIns="9525" rIns="0" bIns="9525" numCol="1" spcCol="1270" anchor="ctr" anchorCtr="0">
          <a:noAutofit/>
        </a:bodyPr>
        <a:lstStyle/>
        <a:p>
          <a:pPr marL="0" lvl="0" indent="0" algn="ctr" defTabSz="666750">
            <a:lnSpc>
              <a:spcPct val="90000"/>
            </a:lnSpc>
            <a:spcBef>
              <a:spcPct val="0"/>
            </a:spcBef>
            <a:spcAft>
              <a:spcPct val="35000"/>
            </a:spcAft>
            <a:buNone/>
          </a:pPr>
          <a:r>
            <a:rPr lang="en-US" sz="1500" kern="1200" dirty="0"/>
            <a:t>Overutilization</a:t>
          </a:r>
        </a:p>
      </dsp:txBody>
      <dsp:txXfrm>
        <a:off x="6593040" y="2328758"/>
        <a:ext cx="1224811" cy="816540"/>
      </dsp:txXfrm>
    </dsp:sp>
    <dsp:sp modelId="{7ACE7F12-8F73-B248-AF75-47A9F4843F13}">
      <dsp:nvSpPr>
        <dsp:cNvPr id="0" name=""/>
        <dsp:cNvSpPr/>
      </dsp:nvSpPr>
      <dsp:spPr>
        <a:xfrm>
          <a:off x="2289478" y="3366650"/>
          <a:ext cx="2459459" cy="983783"/>
        </a:xfrm>
        <a:prstGeom prst="chevron">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880" tIns="27940" rIns="0" bIns="27940" numCol="1" spcCol="1270" anchor="ctr" anchorCtr="0">
          <a:noAutofit/>
        </a:bodyPr>
        <a:lstStyle/>
        <a:p>
          <a:pPr marL="0" lvl="0" indent="0" algn="ctr" defTabSz="1955800">
            <a:lnSpc>
              <a:spcPct val="90000"/>
            </a:lnSpc>
            <a:spcBef>
              <a:spcPct val="0"/>
            </a:spcBef>
            <a:spcAft>
              <a:spcPct val="35000"/>
            </a:spcAft>
            <a:buNone/>
          </a:pPr>
          <a:r>
            <a:rPr lang="en-US" sz="4400" kern="1200" dirty="0"/>
            <a:t>Errors</a:t>
          </a:r>
        </a:p>
      </dsp:txBody>
      <dsp:txXfrm>
        <a:off x="2781370" y="3366650"/>
        <a:ext cx="1475676" cy="983783"/>
      </dsp:txXfrm>
    </dsp:sp>
    <dsp:sp modelId="{0FCFBFE1-6CFC-C042-ABDC-7A9B34FA5845}">
      <dsp:nvSpPr>
        <dsp:cNvPr id="0" name=""/>
        <dsp:cNvSpPr/>
      </dsp:nvSpPr>
      <dsp:spPr>
        <a:xfrm>
          <a:off x="4429208" y="3450271"/>
          <a:ext cx="2041351" cy="816540"/>
        </a:xfrm>
        <a:prstGeom prst="chevron">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050" tIns="9525" rIns="0" bIns="9525" numCol="1" spcCol="1270" anchor="ctr" anchorCtr="0">
          <a:noAutofit/>
        </a:bodyPr>
        <a:lstStyle/>
        <a:p>
          <a:pPr marL="0" lvl="0" indent="0" algn="ctr" defTabSz="666750">
            <a:lnSpc>
              <a:spcPct val="90000"/>
            </a:lnSpc>
            <a:spcBef>
              <a:spcPct val="0"/>
            </a:spcBef>
            <a:spcAft>
              <a:spcPct val="35000"/>
            </a:spcAft>
            <a:buNone/>
          </a:pPr>
          <a:r>
            <a:rPr lang="en-US" sz="1500" kern="1200" dirty="0"/>
            <a:t>Mistakes</a:t>
          </a:r>
        </a:p>
      </dsp:txBody>
      <dsp:txXfrm>
        <a:off x="4837478" y="3450271"/>
        <a:ext cx="1224811" cy="816540"/>
      </dsp:txXfrm>
    </dsp:sp>
    <dsp:sp modelId="{5EA68202-E65C-F44F-B8F8-F8B1FCF9965B}">
      <dsp:nvSpPr>
        <dsp:cNvPr id="0" name=""/>
        <dsp:cNvSpPr/>
      </dsp:nvSpPr>
      <dsp:spPr>
        <a:xfrm>
          <a:off x="6184770" y="3450271"/>
          <a:ext cx="2041351" cy="816540"/>
        </a:xfrm>
        <a:prstGeom prst="chevron">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050" tIns="9525" rIns="0" bIns="9525" numCol="1" spcCol="1270" anchor="ctr" anchorCtr="0">
          <a:noAutofit/>
        </a:bodyPr>
        <a:lstStyle/>
        <a:p>
          <a:pPr marL="0" lvl="0" indent="0" algn="ctr" defTabSz="666750">
            <a:lnSpc>
              <a:spcPct val="90000"/>
            </a:lnSpc>
            <a:spcBef>
              <a:spcPct val="0"/>
            </a:spcBef>
            <a:spcAft>
              <a:spcPct val="35000"/>
            </a:spcAft>
            <a:buNone/>
          </a:pPr>
          <a:r>
            <a:rPr lang="en-US" sz="1500" kern="1200" dirty="0"/>
            <a:t>Human error</a:t>
          </a:r>
        </a:p>
      </dsp:txBody>
      <dsp:txXfrm>
        <a:off x="6593040" y="3450271"/>
        <a:ext cx="1224811" cy="816540"/>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EF4309-E18E-BB4A-9C8B-23087A7C7486}">
      <dsp:nvSpPr>
        <dsp:cNvPr id="0" name=""/>
        <dsp:cNvSpPr/>
      </dsp:nvSpPr>
      <dsp:spPr>
        <a:xfrm>
          <a:off x="0" y="0"/>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E5E1976-E13E-C449-A032-878E268681B4}">
      <dsp:nvSpPr>
        <dsp:cNvPr id="0" name=""/>
        <dsp:cNvSpPr/>
      </dsp:nvSpPr>
      <dsp:spPr>
        <a:xfrm>
          <a:off x="0" y="0"/>
          <a:ext cx="10515600" cy="5439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dirty="0"/>
            <a:t>Misrepresentation of the type or level of service provided</a:t>
          </a:r>
        </a:p>
      </dsp:txBody>
      <dsp:txXfrm>
        <a:off x="0" y="0"/>
        <a:ext cx="10515600" cy="543917"/>
      </dsp:txXfrm>
    </dsp:sp>
    <dsp:sp modelId="{8AFC5656-5689-4D40-838D-3B2C88CB1700}">
      <dsp:nvSpPr>
        <dsp:cNvPr id="0" name=""/>
        <dsp:cNvSpPr/>
      </dsp:nvSpPr>
      <dsp:spPr>
        <a:xfrm>
          <a:off x="0" y="543917"/>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830D6C6-E1F4-2547-A4C5-21CF3733F64E}">
      <dsp:nvSpPr>
        <dsp:cNvPr id="0" name=""/>
        <dsp:cNvSpPr/>
      </dsp:nvSpPr>
      <dsp:spPr>
        <a:xfrm>
          <a:off x="0" y="543917"/>
          <a:ext cx="10515600" cy="5439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dirty="0"/>
            <a:t>Misrepresentation of the individual rendering service</a:t>
          </a:r>
        </a:p>
      </dsp:txBody>
      <dsp:txXfrm>
        <a:off x="0" y="543917"/>
        <a:ext cx="10515600" cy="543917"/>
      </dsp:txXfrm>
    </dsp:sp>
    <dsp:sp modelId="{D97A0A46-F2DE-5740-B274-8684ECF3B2EF}">
      <dsp:nvSpPr>
        <dsp:cNvPr id="0" name=""/>
        <dsp:cNvSpPr/>
      </dsp:nvSpPr>
      <dsp:spPr>
        <a:xfrm>
          <a:off x="0" y="1087834"/>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70AD865-E148-C84F-ABAB-E752D125C842}">
      <dsp:nvSpPr>
        <dsp:cNvPr id="0" name=""/>
        <dsp:cNvSpPr/>
      </dsp:nvSpPr>
      <dsp:spPr>
        <a:xfrm>
          <a:off x="0" y="1087834"/>
          <a:ext cx="10515600" cy="5439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dirty="0"/>
            <a:t>Billing for items and services that are not medically necessary</a:t>
          </a:r>
        </a:p>
      </dsp:txBody>
      <dsp:txXfrm>
        <a:off x="0" y="1087834"/>
        <a:ext cx="10515600" cy="543917"/>
      </dsp:txXfrm>
    </dsp:sp>
    <dsp:sp modelId="{A391537B-53E9-F240-BDAB-F393C967C7FF}">
      <dsp:nvSpPr>
        <dsp:cNvPr id="0" name=""/>
        <dsp:cNvSpPr/>
      </dsp:nvSpPr>
      <dsp:spPr>
        <a:xfrm>
          <a:off x="0" y="1631751"/>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81E1055-2B54-B546-A688-FA8639B19B48}">
      <dsp:nvSpPr>
        <dsp:cNvPr id="0" name=""/>
        <dsp:cNvSpPr/>
      </dsp:nvSpPr>
      <dsp:spPr>
        <a:xfrm>
          <a:off x="0" y="1631751"/>
          <a:ext cx="10515600" cy="5439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dirty="0"/>
            <a:t>Billing wrong codes allowing for “up-coding”</a:t>
          </a:r>
        </a:p>
      </dsp:txBody>
      <dsp:txXfrm>
        <a:off x="0" y="1631751"/>
        <a:ext cx="10515600" cy="543917"/>
      </dsp:txXfrm>
    </dsp:sp>
    <dsp:sp modelId="{5CF1CB18-943A-3D45-9F3D-498F56217183}">
      <dsp:nvSpPr>
        <dsp:cNvPr id="0" name=""/>
        <dsp:cNvSpPr/>
      </dsp:nvSpPr>
      <dsp:spPr>
        <a:xfrm>
          <a:off x="0" y="2175669"/>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FE02376-7E17-C34F-9A7D-D902CD61D48D}">
      <dsp:nvSpPr>
        <dsp:cNvPr id="0" name=""/>
        <dsp:cNvSpPr/>
      </dsp:nvSpPr>
      <dsp:spPr>
        <a:xfrm>
          <a:off x="0" y="2175669"/>
          <a:ext cx="10515600" cy="5439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dirty="0"/>
            <a:t>Billing separately for services already included in a global fee</a:t>
          </a:r>
        </a:p>
      </dsp:txBody>
      <dsp:txXfrm>
        <a:off x="0" y="2175669"/>
        <a:ext cx="10515600" cy="543917"/>
      </dsp:txXfrm>
    </dsp:sp>
    <dsp:sp modelId="{1A2B2F8F-C398-D24C-B47F-2C29695B7026}">
      <dsp:nvSpPr>
        <dsp:cNvPr id="0" name=""/>
        <dsp:cNvSpPr/>
      </dsp:nvSpPr>
      <dsp:spPr>
        <a:xfrm>
          <a:off x="0" y="2719586"/>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737EF43-95B9-7143-A408-4703FB28DD52}">
      <dsp:nvSpPr>
        <dsp:cNvPr id="0" name=""/>
        <dsp:cNvSpPr/>
      </dsp:nvSpPr>
      <dsp:spPr>
        <a:xfrm>
          <a:off x="0" y="2719586"/>
          <a:ext cx="10515600" cy="5439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dirty="0"/>
            <a:t>Billing for items and services that have not been rendered</a:t>
          </a:r>
        </a:p>
      </dsp:txBody>
      <dsp:txXfrm>
        <a:off x="0" y="2719586"/>
        <a:ext cx="10515600" cy="543917"/>
      </dsp:txXfrm>
    </dsp:sp>
    <dsp:sp modelId="{1B805A12-90AC-8C48-BB6F-20385A65CC69}">
      <dsp:nvSpPr>
        <dsp:cNvPr id="0" name=""/>
        <dsp:cNvSpPr/>
      </dsp:nvSpPr>
      <dsp:spPr>
        <a:xfrm>
          <a:off x="0" y="3263503"/>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E5F872F-85B4-CC47-A9E9-BE3299F840EF}">
      <dsp:nvSpPr>
        <dsp:cNvPr id="0" name=""/>
        <dsp:cNvSpPr/>
      </dsp:nvSpPr>
      <dsp:spPr>
        <a:xfrm>
          <a:off x="0" y="3263503"/>
          <a:ext cx="10515600" cy="5439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dirty="0"/>
            <a:t>Billing ERRORs – incomplete information, wrong information</a:t>
          </a:r>
        </a:p>
      </dsp:txBody>
      <dsp:txXfrm>
        <a:off x="0" y="3263503"/>
        <a:ext cx="10515600" cy="543917"/>
      </dsp:txXfrm>
    </dsp:sp>
    <dsp:sp modelId="{DF4B4908-AE97-BD47-B6D1-59A81C98D4D3}">
      <dsp:nvSpPr>
        <dsp:cNvPr id="0" name=""/>
        <dsp:cNvSpPr/>
      </dsp:nvSpPr>
      <dsp:spPr>
        <a:xfrm>
          <a:off x="0" y="3807420"/>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B858CEE-2ECE-E846-B2D1-9A422D60B395}">
      <dsp:nvSpPr>
        <dsp:cNvPr id="0" name=""/>
        <dsp:cNvSpPr/>
      </dsp:nvSpPr>
      <dsp:spPr>
        <a:xfrm>
          <a:off x="0" y="3807420"/>
          <a:ext cx="10515600" cy="5439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dirty="0"/>
            <a:t>Billing for services that have not been properly documented</a:t>
          </a:r>
        </a:p>
      </dsp:txBody>
      <dsp:txXfrm>
        <a:off x="0" y="3807420"/>
        <a:ext cx="10515600" cy="54391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FE50AA-88AF-824A-B3E9-3FB8A165B784}">
      <dsp:nvSpPr>
        <dsp:cNvPr id="0" name=""/>
        <dsp:cNvSpPr/>
      </dsp:nvSpPr>
      <dsp:spPr>
        <a:xfrm>
          <a:off x="0" y="7429"/>
          <a:ext cx="10515600" cy="791505"/>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dirty="0"/>
            <a:t>Aggressive Audits, Investigations </a:t>
          </a:r>
        </a:p>
      </dsp:txBody>
      <dsp:txXfrm>
        <a:off x="38638" y="46067"/>
        <a:ext cx="10438324" cy="714229"/>
      </dsp:txXfrm>
    </dsp:sp>
    <dsp:sp modelId="{D7D49F35-4904-D243-A85F-4517C486AD2D}">
      <dsp:nvSpPr>
        <dsp:cNvPr id="0" name=""/>
        <dsp:cNvSpPr/>
      </dsp:nvSpPr>
      <dsp:spPr>
        <a:xfrm>
          <a:off x="0" y="893974"/>
          <a:ext cx="10515600" cy="791505"/>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dirty="0"/>
            <a:t>Drug Pricing – Transparency</a:t>
          </a:r>
        </a:p>
      </dsp:txBody>
      <dsp:txXfrm>
        <a:off x="38638" y="932612"/>
        <a:ext cx="10438324" cy="714229"/>
      </dsp:txXfrm>
    </dsp:sp>
    <dsp:sp modelId="{9CAC421C-3C57-AB43-A9FC-24C9B8D028C9}">
      <dsp:nvSpPr>
        <dsp:cNvPr id="0" name=""/>
        <dsp:cNvSpPr/>
      </dsp:nvSpPr>
      <dsp:spPr>
        <a:xfrm>
          <a:off x="0" y="1780519"/>
          <a:ext cx="10515600" cy="791505"/>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dirty="0"/>
            <a:t>Surprise Billing - Transparency</a:t>
          </a:r>
        </a:p>
      </dsp:txBody>
      <dsp:txXfrm>
        <a:off x="38638" y="1819157"/>
        <a:ext cx="10438324" cy="714229"/>
      </dsp:txXfrm>
    </dsp:sp>
    <dsp:sp modelId="{17C24F80-64D5-364F-9EAA-F5CC4B54CF48}">
      <dsp:nvSpPr>
        <dsp:cNvPr id="0" name=""/>
        <dsp:cNvSpPr/>
      </dsp:nvSpPr>
      <dsp:spPr>
        <a:xfrm>
          <a:off x="0" y="2667064"/>
          <a:ext cx="10515600" cy="791505"/>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dirty="0"/>
            <a:t>Telehealth Expansion</a:t>
          </a:r>
        </a:p>
      </dsp:txBody>
      <dsp:txXfrm>
        <a:off x="38638" y="2705702"/>
        <a:ext cx="10438324" cy="714229"/>
      </dsp:txXfrm>
    </dsp:sp>
    <dsp:sp modelId="{B53D42CF-1659-9D4D-AA06-A9AF9DBFA8B9}">
      <dsp:nvSpPr>
        <dsp:cNvPr id="0" name=""/>
        <dsp:cNvSpPr/>
      </dsp:nvSpPr>
      <dsp:spPr>
        <a:xfrm>
          <a:off x="0" y="3561039"/>
          <a:ext cx="10515600" cy="791505"/>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dirty="0"/>
            <a:t>Public Health Emergency Phase-out</a:t>
          </a:r>
        </a:p>
      </dsp:txBody>
      <dsp:txXfrm>
        <a:off x="38638" y="3599677"/>
        <a:ext cx="10438324" cy="71422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7B4208-DE9A-4045-9B21-14BE285DDE38}">
      <dsp:nvSpPr>
        <dsp:cNvPr id="0" name=""/>
        <dsp:cNvSpPr/>
      </dsp:nvSpPr>
      <dsp:spPr>
        <a:xfrm>
          <a:off x="788669" y="0"/>
          <a:ext cx="8938260" cy="4352544"/>
        </a:xfrm>
        <a:prstGeom prst="rightArrow">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9D1022F-8801-F042-9B58-8C8707C0DA6D}">
      <dsp:nvSpPr>
        <dsp:cNvPr id="0" name=""/>
        <dsp:cNvSpPr/>
      </dsp:nvSpPr>
      <dsp:spPr>
        <a:xfrm>
          <a:off x="5070" y="1305763"/>
          <a:ext cx="3250568" cy="1741017"/>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9070" tIns="179070" rIns="179070" bIns="179070" numCol="1" spcCol="1270" anchor="ctr" anchorCtr="0">
          <a:noAutofit/>
        </a:bodyPr>
        <a:lstStyle/>
        <a:p>
          <a:pPr marL="0" lvl="0" indent="0" algn="ctr" defTabSz="2089150">
            <a:lnSpc>
              <a:spcPct val="90000"/>
            </a:lnSpc>
            <a:spcBef>
              <a:spcPct val="0"/>
            </a:spcBef>
            <a:spcAft>
              <a:spcPct val="35000"/>
            </a:spcAft>
            <a:buNone/>
          </a:pPr>
          <a:r>
            <a:rPr lang="en-US" sz="4700" kern="1200" dirty="0"/>
            <a:t>Introduced</a:t>
          </a:r>
        </a:p>
      </dsp:txBody>
      <dsp:txXfrm>
        <a:off x="90059" y="1390752"/>
        <a:ext cx="3080590" cy="1571039"/>
      </dsp:txXfrm>
    </dsp:sp>
    <dsp:sp modelId="{42F3F24B-DE75-E248-9DBD-6B7262CD5559}">
      <dsp:nvSpPr>
        <dsp:cNvPr id="0" name=""/>
        <dsp:cNvSpPr/>
      </dsp:nvSpPr>
      <dsp:spPr>
        <a:xfrm>
          <a:off x="3632515" y="1305763"/>
          <a:ext cx="3250568" cy="1741017"/>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9070" tIns="179070" rIns="179070" bIns="179070" numCol="1" spcCol="1270" anchor="ctr" anchorCtr="0">
          <a:noAutofit/>
        </a:bodyPr>
        <a:lstStyle/>
        <a:p>
          <a:pPr marL="0" lvl="0" indent="0" algn="ctr" defTabSz="2089150">
            <a:lnSpc>
              <a:spcPct val="90000"/>
            </a:lnSpc>
            <a:spcBef>
              <a:spcPct val="0"/>
            </a:spcBef>
            <a:spcAft>
              <a:spcPct val="35000"/>
            </a:spcAft>
            <a:buNone/>
          </a:pPr>
          <a:r>
            <a:rPr lang="en-US" sz="4700" kern="1200" dirty="0"/>
            <a:t>Debated</a:t>
          </a:r>
        </a:p>
      </dsp:txBody>
      <dsp:txXfrm>
        <a:off x="3717504" y="1390752"/>
        <a:ext cx="3080590" cy="1571039"/>
      </dsp:txXfrm>
    </dsp:sp>
    <dsp:sp modelId="{A2AF0780-DA08-C24F-B2D3-ABC639293344}">
      <dsp:nvSpPr>
        <dsp:cNvPr id="0" name=""/>
        <dsp:cNvSpPr/>
      </dsp:nvSpPr>
      <dsp:spPr>
        <a:xfrm>
          <a:off x="7259961" y="1305763"/>
          <a:ext cx="3250568" cy="1741017"/>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9070" tIns="179070" rIns="179070" bIns="179070" numCol="1" spcCol="1270" anchor="ctr" anchorCtr="0">
          <a:noAutofit/>
        </a:bodyPr>
        <a:lstStyle/>
        <a:p>
          <a:pPr marL="0" lvl="0" indent="0" algn="ctr" defTabSz="2089150">
            <a:lnSpc>
              <a:spcPct val="90000"/>
            </a:lnSpc>
            <a:spcBef>
              <a:spcPct val="0"/>
            </a:spcBef>
            <a:spcAft>
              <a:spcPct val="35000"/>
            </a:spcAft>
            <a:buNone/>
          </a:pPr>
          <a:r>
            <a:rPr lang="en-US" sz="4700" kern="1200" dirty="0"/>
            <a:t>Passed</a:t>
          </a:r>
        </a:p>
      </dsp:txBody>
      <dsp:txXfrm>
        <a:off x="7344950" y="1390752"/>
        <a:ext cx="3080590" cy="157103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90EE32-AC4C-114C-96A0-C2B5367B29F7}">
      <dsp:nvSpPr>
        <dsp:cNvPr id="0" name=""/>
        <dsp:cNvSpPr/>
      </dsp:nvSpPr>
      <dsp:spPr>
        <a:xfrm>
          <a:off x="0" y="72549"/>
          <a:ext cx="10515600" cy="4206240"/>
        </a:xfrm>
        <a:prstGeom prst="leftRightRibbon">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4CF629E-2C7C-5F4D-A385-E1EA85CE2E14}">
      <dsp:nvSpPr>
        <dsp:cNvPr id="0" name=""/>
        <dsp:cNvSpPr/>
      </dsp:nvSpPr>
      <dsp:spPr>
        <a:xfrm>
          <a:off x="1261872" y="808640"/>
          <a:ext cx="3470148" cy="2061057"/>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113792" rIns="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t>New Federal protections against surprises medical bills for consumers</a:t>
          </a:r>
        </a:p>
      </dsp:txBody>
      <dsp:txXfrm>
        <a:off x="1261872" y="808640"/>
        <a:ext cx="3470148" cy="2061057"/>
      </dsp:txXfrm>
    </dsp:sp>
    <dsp:sp modelId="{33AD18E5-EFEB-8749-B974-6534707012E6}">
      <dsp:nvSpPr>
        <dsp:cNvPr id="0" name=""/>
        <dsp:cNvSpPr/>
      </dsp:nvSpPr>
      <dsp:spPr>
        <a:xfrm>
          <a:off x="5257800" y="1481639"/>
          <a:ext cx="4101084" cy="2061057"/>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113792" rIns="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t>New</a:t>
          </a:r>
          <a:r>
            <a:rPr lang="en-US" sz="3200" kern="1200" baseline="0" dirty="0"/>
            <a:t> Federal protections against balance billing for services out-of-network providers</a:t>
          </a:r>
          <a:endParaRPr lang="en-US" sz="3200" kern="1200" dirty="0"/>
        </a:p>
      </dsp:txBody>
      <dsp:txXfrm>
        <a:off x="5257800" y="1481639"/>
        <a:ext cx="4101084" cy="206105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6437B4-46AE-B541-85CF-0CA81E0ABF27}">
      <dsp:nvSpPr>
        <dsp:cNvPr id="0" name=""/>
        <dsp:cNvSpPr/>
      </dsp:nvSpPr>
      <dsp:spPr>
        <a:xfrm>
          <a:off x="788669" y="0"/>
          <a:ext cx="8938260" cy="4351338"/>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F2B80D2-A2D2-454F-AB0A-73B03668489E}">
      <dsp:nvSpPr>
        <dsp:cNvPr id="0" name=""/>
        <dsp:cNvSpPr/>
      </dsp:nvSpPr>
      <dsp:spPr>
        <a:xfrm>
          <a:off x="11296" y="1305401"/>
          <a:ext cx="3384708" cy="174053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n-US" sz="3400" kern="1200" dirty="0"/>
            <a:t>Provider charges consumer $100</a:t>
          </a:r>
        </a:p>
      </dsp:txBody>
      <dsp:txXfrm>
        <a:off x="96262" y="1390367"/>
        <a:ext cx="3214776" cy="1570603"/>
      </dsp:txXfrm>
    </dsp:sp>
    <dsp:sp modelId="{BC30C504-7FBC-424E-B282-D94C0A430A5B}">
      <dsp:nvSpPr>
        <dsp:cNvPr id="0" name=""/>
        <dsp:cNvSpPr/>
      </dsp:nvSpPr>
      <dsp:spPr>
        <a:xfrm>
          <a:off x="3565445" y="1305401"/>
          <a:ext cx="3384708" cy="174053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n-US" sz="3400" kern="1200" dirty="0"/>
            <a:t>Plan pays for $70</a:t>
          </a:r>
        </a:p>
      </dsp:txBody>
      <dsp:txXfrm>
        <a:off x="3650411" y="1390367"/>
        <a:ext cx="3214776" cy="1570603"/>
      </dsp:txXfrm>
    </dsp:sp>
    <dsp:sp modelId="{30F15096-7C9C-7E40-B0D1-A318489C6F9F}">
      <dsp:nvSpPr>
        <dsp:cNvPr id="0" name=""/>
        <dsp:cNvSpPr/>
      </dsp:nvSpPr>
      <dsp:spPr>
        <a:xfrm>
          <a:off x="7119595" y="1305401"/>
          <a:ext cx="3384708" cy="174053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n-US" sz="3400" kern="1200" dirty="0"/>
            <a:t>Consumer owes remaining $30</a:t>
          </a:r>
        </a:p>
      </dsp:txBody>
      <dsp:txXfrm>
        <a:off x="7204561" y="1390367"/>
        <a:ext cx="3214776" cy="157060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B9A4E8-3F09-7144-8C81-AFF5BCD47607}">
      <dsp:nvSpPr>
        <dsp:cNvPr id="0" name=""/>
        <dsp:cNvSpPr/>
      </dsp:nvSpPr>
      <dsp:spPr>
        <a:xfrm>
          <a:off x="2207" y="0"/>
          <a:ext cx="3435027" cy="435133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808" tIns="241808" rIns="241808" bIns="241808" numCol="1" spcCol="1270" anchor="ctr" anchorCtr="0">
          <a:noAutofit/>
        </a:bodyPr>
        <a:lstStyle/>
        <a:p>
          <a:pPr marL="0" lvl="0" indent="0" algn="ctr" defTabSz="1511300">
            <a:lnSpc>
              <a:spcPct val="90000"/>
            </a:lnSpc>
            <a:spcBef>
              <a:spcPct val="0"/>
            </a:spcBef>
            <a:spcAft>
              <a:spcPct val="35000"/>
            </a:spcAft>
            <a:buNone/>
          </a:pPr>
          <a:r>
            <a:rPr lang="en-US" sz="3400" kern="1200" dirty="0"/>
            <a:t>Group Health Plan </a:t>
          </a:r>
        </a:p>
      </dsp:txBody>
      <dsp:txXfrm>
        <a:off x="2207" y="1740535"/>
        <a:ext cx="3435027" cy="1740535"/>
      </dsp:txXfrm>
    </dsp:sp>
    <dsp:sp modelId="{971BEE0C-63C3-E24D-A9A8-A5E8E6DC4D72}">
      <dsp:nvSpPr>
        <dsp:cNvPr id="0" name=""/>
        <dsp:cNvSpPr/>
      </dsp:nvSpPr>
      <dsp:spPr>
        <a:xfrm>
          <a:off x="995223" y="261080"/>
          <a:ext cx="1448995" cy="1448995"/>
        </a:xfrm>
        <a:prstGeom prst="ellipse">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EC00840-6BD7-5941-8047-AB29A3C2C7F0}">
      <dsp:nvSpPr>
        <dsp:cNvPr id="0" name=""/>
        <dsp:cNvSpPr/>
      </dsp:nvSpPr>
      <dsp:spPr>
        <a:xfrm>
          <a:off x="3555022" y="4481"/>
          <a:ext cx="3435027" cy="435133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808" tIns="241808" rIns="241808" bIns="241808" numCol="1" spcCol="1270" anchor="ctr" anchorCtr="0">
          <a:noAutofit/>
        </a:bodyPr>
        <a:lstStyle/>
        <a:p>
          <a:pPr marL="0" lvl="0" indent="0" algn="ctr" defTabSz="1511300">
            <a:lnSpc>
              <a:spcPct val="90000"/>
            </a:lnSpc>
            <a:spcBef>
              <a:spcPct val="0"/>
            </a:spcBef>
            <a:spcAft>
              <a:spcPct val="35000"/>
            </a:spcAft>
            <a:buNone/>
          </a:pPr>
          <a:r>
            <a:rPr lang="en-US" sz="3400" kern="1200" dirty="0"/>
            <a:t>Individual Health Coverage</a:t>
          </a:r>
        </a:p>
      </dsp:txBody>
      <dsp:txXfrm>
        <a:off x="3555022" y="1745016"/>
        <a:ext cx="3435027" cy="1740535"/>
      </dsp:txXfrm>
    </dsp:sp>
    <dsp:sp modelId="{A81B5856-2FC8-8E46-948D-29DAA8F22897}">
      <dsp:nvSpPr>
        <dsp:cNvPr id="0" name=""/>
        <dsp:cNvSpPr/>
      </dsp:nvSpPr>
      <dsp:spPr>
        <a:xfrm>
          <a:off x="4533302" y="-25976"/>
          <a:ext cx="1448995" cy="2075063"/>
        </a:xfrm>
        <a:prstGeom prst="ellipse">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BD77A38-6AF0-B441-AA96-E08E62201277}">
      <dsp:nvSpPr>
        <dsp:cNvPr id="0" name=""/>
        <dsp:cNvSpPr/>
      </dsp:nvSpPr>
      <dsp:spPr>
        <a:xfrm>
          <a:off x="7078364" y="0"/>
          <a:ext cx="3435027" cy="435133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808" tIns="241808" rIns="241808" bIns="241808" numCol="1" spcCol="1270" anchor="ctr" anchorCtr="0">
          <a:noAutofit/>
        </a:bodyPr>
        <a:lstStyle/>
        <a:p>
          <a:pPr marL="0" lvl="0" indent="0" algn="ctr" defTabSz="1511300">
            <a:lnSpc>
              <a:spcPct val="90000"/>
            </a:lnSpc>
            <a:spcBef>
              <a:spcPct val="0"/>
            </a:spcBef>
            <a:spcAft>
              <a:spcPct val="35000"/>
            </a:spcAft>
            <a:buNone/>
          </a:pPr>
          <a:r>
            <a:rPr lang="en-US" sz="3400" kern="1200" dirty="0"/>
            <a:t>Uninsured</a:t>
          </a:r>
        </a:p>
        <a:p>
          <a:pPr marL="0" lvl="0" indent="0" algn="ctr" defTabSz="1511300">
            <a:lnSpc>
              <a:spcPct val="90000"/>
            </a:lnSpc>
            <a:spcBef>
              <a:spcPct val="0"/>
            </a:spcBef>
            <a:spcAft>
              <a:spcPct val="35000"/>
            </a:spcAft>
            <a:buNone/>
          </a:pPr>
          <a:r>
            <a:rPr lang="en-US" sz="3400" kern="1200" dirty="0"/>
            <a:t>Or Self-Pay</a:t>
          </a:r>
        </a:p>
      </dsp:txBody>
      <dsp:txXfrm>
        <a:off x="7078364" y="1740535"/>
        <a:ext cx="3435027" cy="1740535"/>
      </dsp:txXfrm>
    </dsp:sp>
    <dsp:sp modelId="{2AC6740A-A707-A749-9509-54C19BCC30B2}">
      <dsp:nvSpPr>
        <dsp:cNvPr id="0" name=""/>
        <dsp:cNvSpPr/>
      </dsp:nvSpPr>
      <dsp:spPr>
        <a:xfrm>
          <a:off x="8071380" y="261080"/>
          <a:ext cx="1448995" cy="1448995"/>
        </a:xfrm>
        <a:prstGeom prst="ellipse">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34549E7-3374-B449-BB6F-3C448E7D6B1B}">
      <dsp:nvSpPr>
        <dsp:cNvPr id="0" name=""/>
        <dsp:cNvSpPr/>
      </dsp:nvSpPr>
      <dsp:spPr>
        <a:xfrm>
          <a:off x="420623" y="3481070"/>
          <a:ext cx="9674352" cy="652700"/>
        </a:xfrm>
        <a:prstGeom prst="leftRightArrow">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773AA9-8049-4331-9348-5CAE337589A0}">
      <dsp:nvSpPr>
        <dsp:cNvPr id="0" name=""/>
        <dsp:cNvSpPr/>
      </dsp:nvSpPr>
      <dsp:spPr>
        <a:xfrm>
          <a:off x="679050" y="578168"/>
          <a:ext cx="1887187" cy="1887187"/>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24E1816-52E9-4896-A101-305BA0D47853}">
      <dsp:nvSpPr>
        <dsp:cNvPr id="0" name=""/>
        <dsp:cNvSpPr/>
      </dsp:nvSpPr>
      <dsp:spPr>
        <a:xfrm>
          <a:off x="1081237" y="980356"/>
          <a:ext cx="1082812" cy="108281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AD78840-1927-489B-8A51-C6B1BFB1B7C3}">
      <dsp:nvSpPr>
        <dsp:cNvPr id="0" name=""/>
        <dsp:cNvSpPr/>
      </dsp:nvSpPr>
      <dsp:spPr>
        <a:xfrm>
          <a:off x="75768" y="3053169"/>
          <a:ext cx="3093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778000">
            <a:lnSpc>
              <a:spcPct val="100000"/>
            </a:lnSpc>
            <a:spcBef>
              <a:spcPct val="0"/>
            </a:spcBef>
            <a:spcAft>
              <a:spcPct val="35000"/>
            </a:spcAft>
            <a:buNone/>
            <a:defRPr cap="all"/>
          </a:pPr>
          <a:r>
            <a:rPr lang="en-US" sz="4000" kern="1200" dirty="0"/>
            <a:t>Physicians</a:t>
          </a:r>
        </a:p>
      </dsp:txBody>
      <dsp:txXfrm>
        <a:off x="75768" y="3053169"/>
        <a:ext cx="3093750" cy="720000"/>
      </dsp:txXfrm>
    </dsp:sp>
    <dsp:sp modelId="{C59B9E34-5421-4781-8625-79204293EED1}">
      <dsp:nvSpPr>
        <dsp:cNvPr id="0" name=""/>
        <dsp:cNvSpPr/>
      </dsp:nvSpPr>
      <dsp:spPr>
        <a:xfrm>
          <a:off x="4314206" y="578168"/>
          <a:ext cx="1887187" cy="1887187"/>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92AF75A-154E-4C52-929D-4641323496B7}">
      <dsp:nvSpPr>
        <dsp:cNvPr id="0" name=""/>
        <dsp:cNvSpPr/>
      </dsp:nvSpPr>
      <dsp:spPr>
        <a:xfrm>
          <a:off x="4716393" y="980356"/>
          <a:ext cx="1082812" cy="108281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507EC2D-A6F5-4687-8D98-FE4AABA95BD0}">
      <dsp:nvSpPr>
        <dsp:cNvPr id="0" name=""/>
        <dsp:cNvSpPr/>
      </dsp:nvSpPr>
      <dsp:spPr>
        <a:xfrm>
          <a:off x="3710925" y="3053169"/>
          <a:ext cx="3093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778000">
            <a:lnSpc>
              <a:spcPct val="100000"/>
            </a:lnSpc>
            <a:spcBef>
              <a:spcPct val="0"/>
            </a:spcBef>
            <a:spcAft>
              <a:spcPct val="35000"/>
            </a:spcAft>
            <a:buNone/>
            <a:defRPr cap="all"/>
          </a:pPr>
          <a:r>
            <a:rPr lang="en-US" sz="4000" kern="1200" dirty="0"/>
            <a:t>Plans</a:t>
          </a:r>
        </a:p>
      </dsp:txBody>
      <dsp:txXfrm>
        <a:off x="3710925" y="3053169"/>
        <a:ext cx="3093750" cy="720000"/>
      </dsp:txXfrm>
    </dsp:sp>
    <dsp:sp modelId="{450F1413-B3D4-4609-8D3D-153EC3B00926}">
      <dsp:nvSpPr>
        <dsp:cNvPr id="0" name=""/>
        <dsp:cNvSpPr/>
      </dsp:nvSpPr>
      <dsp:spPr>
        <a:xfrm>
          <a:off x="7949362" y="578168"/>
          <a:ext cx="1887187" cy="1887187"/>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7EDA861-75C3-4F94-9F89-D51E0C3659BD}">
      <dsp:nvSpPr>
        <dsp:cNvPr id="0" name=""/>
        <dsp:cNvSpPr/>
      </dsp:nvSpPr>
      <dsp:spPr>
        <a:xfrm>
          <a:off x="8351550" y="980356"/>
          <a:ext cx="1082812" cy="108281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EBFD67C-BF16-4639-95B6-6182B86A26CE}">
      <dsp:nvSpPr>
        <dsp:cNvPr id="0" name=""/>
        <dsp:cNvSpPr/>
      </dsp:nvSpPr>
      <dsp:spPr>
        <a:xfrm>
          <a:off x="7346081" y="3053169"/>
          <a:ext cx="3093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778000">
            <a:lnSpc>
              <a:spcPct val="100000"/>
            </a:lnSpc>
            <a:spcBef>
              <a:spcPct val="0"/>
            </a:spcBef>
            <a:spcAft>
              <a:spcPct val="35000"/>
            </a:spcAft>
            <a:buNone/>
            <a:defRPr cap="all"/>
          </a:pPr>
          <a:r>
            <a:rPr lang="en-US" sz="4000" kern="1200" dirty="0"/>
            <a:t>Facilities</a:t>
          </a:r>
        </a:p>
      </dsp:txBody>
      <dsp:txXfrm>
        <a:off x="7346081" y="3053169"/>
        <a:ext cx="3093750" cy="72000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6D3EBE-778B-314C-AFB6-5AB2BA68A6C8}">
      <dsp:nvSpPr>
        <dsp:cNvPr id="0" name=""/>
        <dsp:cNvSpPr/>
      </dsp:nvSpPr>
      <dsp:spPr>
        <a:xfrm>
          <a:off x="0" y="5053462"/>
          <a:ext cx="6630174" cy="829062"/>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en-US" sz="1500" kern="1200" dirty="0"/>
            <a:t>Roadmap in constant flux. Check CMS.GOV often</a:t>
          </a:r>
        </a:p>
      </dsp:txBody>
      <dsp:txXfrm>
        <a:off x="0" y="5053462"/>
        <a:ext cx="6630174" cy="829062"/>
      </dsp:txXfrm>
    </dsp:sp>
    <dsp:sp modelId="{11EF33E1-7E3A-E746-9D96-512A05893708}">
      <dsp:nvSpPr>
        <dsp:cNvPr id="0" name=""/>
        <dsp:cNvSpPr/>
      </dsp:nvSpPr>
      <dsp:spPr>
        <a:xfrm rot="10800000">
          <a:off x="0" y="3790800"/>
          <a:ext cx="6630174" cy="1275098"/>
        </a:xfrm>
        <a:prstGeom prst="upArrowCallou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en-US" sz="1500" kern="1200" dirty="0"/>
            <a:t>Many waivers, flexibilities for health care providers WILL end</a:t>
          </a:r>
        </a:p>
      </dsp:txBody>
      <dsp:txXfrm rot="10800000">
        <a:off x="0" y="3790800"/>
        <a:ext cx="6630174" cy="828520"/>
      </dsp:txXfrm>
    </dsp:sp>
    <dsp:sp modelId="{C73F1819-A972-5946-BE81-8C01B3F10178}">
      <dsp:nvSpPr>
        <dsp:cNvPr id="0" name=""/>
        <dsp:cNvSpPr/>
      </dsp:nvSpPr>
      <dsp:spPr>
        <a:xfrm rot="10800000">
          <a:off x="0" y="2528138"/>
          <a:ext cx="6630174" cy="1275098"/>
        </a:xfrm>
        <a:prstGeom prst="upArrowCallou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en-US" sz="1500" kern="1200" dirty="0"/>
            <a:t>Coverage, reimbursement, regulations changes to PRE-COVID-19 times</a:t>
          </a:r>
        </a:p>
      </dsp:txBody>
      <dsp:txXfrm rot="10800000">
        <a:off x="0" y="2528138"/>
        <a:ext cx="6630174" cy="828520"/>
      </dsp:txXfrm>
    </dsp:sp>
    <dsp:sp modelId="{1C89A948-9B80-F041-9049-4AB36BDBFB20}">
      <dsp:nvSpPr>
        <dsp:cNvPr id="0" name=""/>
        <dsp:cNvSpPr/>
      </dsp:nvSpPr>
      <dsp:spPr>
        <a:xfrm rot="10800000">
          <a:off x="0" y="1265475"/>
          <a:ext cx="6630174" cy="1275098"/>
        </a:xfrm>
        <a:prstGeom prst="upArrowCallou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en-US" sz="1500" kern="1200" dirty="0"/>
            <a:t>HHS created a fact sheet to explain what will be affected</a:t>
          </a:r>
        </a:p>
      </dsp:txBody>
      <dsp:txXfrm rot="-10800000">
        <a:off x="0" y="1265475"/>
        <a:ext cx="6630174" cy="447559"/>
      </dsp:txXfrm>
    </dsp:sp>
    <dsp:sp modelId="{7E12F237-0AE9-E24B-815B-A1FD0EB5B1F6}">
      <dsp:nvSpPr>
        <dsp:cNvPr id="0" name=""/>
        <dsp:cNvSpPr/>
      </dsp:nvSpPr>
      <dsp:spPr>
        <a:xfrm>
          <a:off x="3237" y="1713035"/>
          <a:ext cx="2207899" cy="381254"/>
        </a:xfrm>
        <a:prstGeom prst="rect">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3576" tIns="29210" rIns="163576" bIns="29210" numCol="1" spcCol="1270" anchor="ctr" anchorCtr="0">
          <a:noAutofit/>
        </a:bodyPr>
        <a:lstStyle/>
        <a:p>
          <a:pPr marL="0" lvl="0" indent="0" algn="ctr" defTabSz="1022350">
            <a:lnSpc>
              <a:spcPct val="90000"/>
            </a:lnSpc>
            <a:spcBef>
              <a:spcPct val="0"/>
            </a:spcBef>
            <a:spcAft>
              <a:spcPct val="35000"/>
            </a:spcAft>
            <a:buNone/>
          </a:pPr>
          <a:r>
            <a:rPr lang="en-US" sz="2300" kern="1200" dirty="0"/>
            <a:t>Who</a:t>
          </a:r>
        </a:p>
      </dsp:txBody>
      <dsp:txXfrm>
        <a:off x="3237" y="1713035"/>
        <a:ext cx="2207899" cy="381254"/>
      </dsp:txXfrm>
    </dsp:sp>
    <dsp:sp modelId="{A5DDAE80-CDC4-DA40-BE29-95ED8ABF8239}">
      <dsp:nvSpPr>
        <dsp:cNvPr id="0" name=""/>
        <dsp:cNvSpPr/>
      </dsp:nvSpPr>
      <dsp:spPr>
        <a:xfrm>
          <a:off x="2211137" y="1713035"/>
          <a:ext cx="2207899" cy="381254"/>
        </a:xfrm>
        <a:prstGeom prst="rect">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3576" tIns="29210" rIns="163576" bIns="29210" numCol="1" spcCol="1270" anchor="ctr" anchorCtr="0">
          <a:noAutofit/>
        </a:bodyPr>
        <a:lstStyle/>
        <a:p>
          <a:pPr marL="0" lvl="0" indent="0" algn="ctr" defTabSz="1022350">
            <a:lnSpc>
              <a:spcPct val="90000"/>
            </a:lnSpc>
            <a:spcBef>
              <a:spcPct val="0"/>
            </a:spcBef>
            <a:spcAft>
              <a:spcPct val="35000"/>
            </a:spcAft>
            <a:buNone/>
          </a:pPr>
          <a:r>
            <a:rPr lang="en-US" sz="2300" kern="1200" dirty="0"/>
            <a:t>How</a:t>
          </a:r>
        </a:p>
      </dsp:txBody>
      <dsp:txXfrm>
        <a:off x="2211137" y="1713035"/>
        <a:ext cx="2207899" cy="381254"/>
      </dsp:txXfrm>
    </dsp:sp>
    <dsp:sp modelId="{7AF41D01-6C1D-9B42-83BB-256BFAE1BF95}">
      <dsp:nvSpPr>
        <dsp:cNvPr id="0" name=""/>
        <dsp:cNvSpPr/>
      </dsp:nvSpPr>
      <dsp:spPr>
        <a:xfrm>
          <a:off x="4419036" y="1713035"/>
          <a:ext cx="2207899" cy="381254"/>
        </a:xfrm>
        <a:prstGeom prst="rect">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3576" tIns="29210" rIns="163576" bIns="29210" numCol="1" spcCol="1270" anchor="ctr" anchorCtr="0">
          <a:noAutofit/>
        </a:bodyPr>
        <a:lstStyle/>
        <a:p>
          <a:pPr marL="0" lvl="0" indent="0" algn="ctr" defTabSz="1022350">
            <a:lnSpc>
              <a:spcPct val="90000"/>
            </a:lnSpc>
            <a:spcBef>
              <a:spcPct val="0"/>
            </a:spcBef>
            <a:spcAft>
              <a:spcPct val="35000"/>
            </a:spcAft>
            <a:buNone/>
          </a:pPr>
          <a:r>
            <a:rPr lang="en-US" sz="2300" kern="1200" dirty="0"/>
            <a:t>When</a:t>
          </a:r>
        </a:p>
      </dsp:txBody>
      <dsp:txXfrm>
        <a:off x="4419036" y="1713035"/>
        <a:ext cx="2207899" cy="381254"/>
      </dsp:txXfrm>
    </dsp:sp>
    <dsp:sp modelId="{5D44F757-5A7F-1542-99F6-AE0FB03B446D}">
      <dsp:nvSpPr>
        <dsp:cNvPr id="0" name=""/>
        <dsp:cNvSpPr/>
      </dsp:nvSpPr>
      <dsp:spPr>
        <a:xfrm rot="10800000">
          <a:off x="0" y="2813"/>
          <a:ext cx="6630174" cy="1275098"/>
        </a:xfrm>
        <a:prstGeom prst="upArrowCallou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en-US" sz="1500" kern="1200" dirty="0"/>
            <a:t>HHS planning for the federal COVID-19 public health emergency ends on</a:t>
          </a:r>
        </a:p>
        <a:p>
          <a:pPr marL="0" lvl="0" indent="0" algn="ctr" defTabSz="666750">
            <a:lnSpc>
              <a:spcPct val="90000"/>
            </a:lnSpc>
            <a:spcBef>
              <a:spcPct val="0"/>
            </a:spcBef>
            <a:spcAft>
              <a:spcPct val="35000"/>
            </a:spcAft>
            <a:buNone/>
          </a:pPr>
          <a:r>
            <a:rPr lang="en-US" sz="1500" kern="1200" dirty="0"/>
            <a:t> May 11, 2023</a:t>
          </a:r>
        </a:p>
      </dsp:txBody>
      <dsp:txXfrm rot="10800000">
        <a:off x="0" y="2813"/>
        <a:ext cx="6630174" cy="82852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B09C12-0B4C-9B4C-9699-34E3AD620B12}">
      <dsp:nvSpPr>
        <dsp:cNvPr id="0" name=""/>
        <dsp:cNvSpPr/>
      </dsp:nvSpPr>
      <dsp:spPr>
        <a:xfrm>
          <a:off x="0" y="0"/>
          <a:ext cx="96012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9B46C5F-C0A0-8945-97D0-EEB07A16CB99}">
      <dsp:nvSpPr>
        <dsp:cNvPr id="0" name=""/>
        <dsp:cNvSpPr/>
      </dsp:nvSpPr>
      <dsp:spPr>
        <a:xfrm>
          <a:off x="0" y="0"/>
          <a:ext cx="9601200" cy="8953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b="0" i="0" u="none" kern="1200" dirty="0"/>
            <a:t>First (6) months of COVID-19, almost 40%, or about </a:t>
          </a:r>
          <a:r>
            <a:rPr lang="en-US" sz="1800" b="1" i="1" kern="1200" dirty="0">
              <a:hlinkClick xmlns:r="http://schemas.openxmlformats.org/officeDocument/2006/relationships" r:id="rId1"/>
            </a:rPr>
            <a:t>24.5 million</a:t>
          </a:r>
          <a:r>
            <a:rPr lang="en-US" sz="1800" b="1" i="1" u="none" kern="1200" dirty="0"/>
            <a:t> </a:t>
          </a:r>
          <a:r>
            <a:rPr lang="en-US" sz="1800" b="0" i="0" u="none" kern="1200" dirty="0"/>
            <a:t>out of 63 million Medicare beneficiaries received a Medicare telehealth service</a:t>
          </a:r>
          <a:endParaRPr lang="en-US" sz="1800" kern="1200" dirty="0"/>
        </a:p>
      </dsp:txBody>
      <dsp:txXfrm>
        <a:off x="0" y="0"/>
        <a:ext cx="9601200" cy="895350"/>
      </dsp:txXfrm>
    </dsp:sp>
    <dsp:sp modelId="{C2F848E8-A298-ED46-8C9A-CCF1B6EBD7A3}">
      <dsp:nvSpPr>
        <dsp:cNvPr id="0" name=""/>
        <dsp:cNvSpPr/>
      </dsp:nvSpPr>
      <dsp:spPr>
        <a:xfrm>
          <a:off x="0" y="895350"/>
          <a:ext cx="96012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B294A1A-2772-094A-BFD4-0BBC642D3F79}">
      <dsp:nvSpPr>
        <dsp:cNvPr id="0" name=""/>
        <dsp:cNvSpPr/>
      </dsp:nvSpPr>
      <dsp:spPr>
        <a:xfrm>
          <a:off x="0" y="895350"/>
          <a:ext cx="9601200" cy="8953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t>First (3) months, Administration added 144 telehealth services</a:t>
          </a:r>
        </a:p>
      </dsp:txBody>
      <dsp:txXfrm>
        <a:off x="0" y="895350"/>
        <a:ext cx="9601200" cy="895350"/>
      </dsp:txXfrm>
    </dsp:sp>
    <dsp:sp modelId="{2A76954D-7B30-514E-98AF-2DF3D0917C55}">
      <dsp:nvSpPr>
        <dsp:cNvPr id="0" name=""/>
        <dsp:cNvSpPr/>
      </dsp:nvSpPr>
      <dsp:spPr>
        <a:xfrm>
          <a:off x="0" y="1790700"/>
          <a:ext cx="96012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D3DFD7E-A384-E84B-8830-1E80B4068BDC}">
      <dsp:nvSpPr>
        <dsp:cNvPr id="0" name=""/>
        <dsp:cNvSpPr/>
      </dsp:nvSpPr>
      <dsp:spPr>
        <a:xfrm>
          <a:off x="0" y="1790700"/>
          <a:ext cx="9601200" cy="8953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b="0" i="0" u="none" kern="1200" dirty="0"/>
            <a:t>Prior to COVID-19, reimbursement rates for telehealth services were typically 20% to 50% </a:t>
          </a:r>
          <a:r>
            <a:rPr lang="en-US" sz="1800" b="1" i="1" u="none" kern="1200" dirty="0">
              <a:solidFill>
                <a:schemeClr val="accent1">
                  <a:lumMod val="75000"/>
                </a:schemeClr>
              </a:solidFill>
            </a:rPr>
            <a:t>lower</a:t>
          </a:r>
          <a:r>
            <a:rPr lang="en-US" sz="1800" b="1" i="0" u="none" kern="1200" dirty="0">
              <a:solidFill>
                <a:schemeClr val="accent1"/>
              </a:solidFill>
            </a:rPr>
            <a:t> </a:t>
          </a:r>
          <a:r>
            <a:rPr lang="en-US" sz="1800" b="0" i="0" u="none" kern="1200" dirty="0"/>
            <a:t>than for in-person visits. Currently, telehealth reimbursement is comparable to in-person</a:t>
          </a:r>
          <a:endParaRPr lang="en-US" sz="1800" kern="1200" dirty="0"/>
        </a:p>
      </dsp:txBody>
      <dsp:txXfrm>
        <a:off x="0" y="1790700"/>
        <a:ext cx="9601200" cy="895350"/>
      </dsp:txXfrm>
    </dsp:sp>
    <dsp:sp modelId="{A4521ACD-7561-B046-9B74-129D66741BF7}">
      <dsp:nvSpPr>
        <dsp:cNvPr id="0" name=""/>
        <dsp:cNvSpPr/>
      </dsp:nvSpPr>
      <dsp:spPr>
        <a:xfrm>
          <a:off x="0" y="2686050"/>
          <a:ext cx="96012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6A01021-2017-5940-BCF7-B954B566FD24}">
      <dsp:nvSpPr>
        <dsp:cNvPr id="0" name=""/>
        <dsp:cNvSpPr/>
      </dsp:nvSpPr>
      <dsp:spPr>
        <a:xfrm>
          <a:off x="0" y="2686050"/>
          <a:ext cx="9601200" cy="8953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b="0" i="0" u="none" kern="1200" dirty="0"/>
            <a:t>Most doctors continued for in-person visits,  but telehealth visits have stabilized at 40%+ of all visits and that they expect this to be the “</a:t>
          </a:r>
          <a:r>
            <a:rPr lang="en-US" sz="1800" b="1" i="1" kern="1200" dirty="0">
              <a:hlinkClick xmlns:r="http://schemas.openxmlformats.org/officeDocument/2006/relationships" r:id="rId2"/>
            </a:rPr>
            <a:t>new normal</a:t>
          </a:r>
          <a:r>
            <a:rPr lang="en-US" sz="1800" b="0" i="0" u="none" kern="1200" dirty="0"/>
            <a:t>”</a:t>
          </a:r>
          <a:endParaRPr lang="en-US" sz="1800" kern="1200" dirty="0"/>
        </a:p>
      </dsp:txBody>
      <dsp:txXfrm>
        <a:off x="0" y="2686050"/>
        <a:ext cx="9601200" cy="89535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16/7/layout/VerticalSolidActionList">
  <dgm:title val="Vertical Solid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alignNode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AccFollow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3.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1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arrow6">
  <dgm:title val=""/>
  <dgm:desc val=""/>
  <dgm:catLst>
    <dgm:cat type="relationship" pri="4000"/>
    <dgm:cat type="process" pri="29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ctr"/>
      <dgm:param type="vertAlign" val="mid"/>
      <dgm:param type="ar" val="2.5"/>
    </dgm:alg>
    <dgm:shape xmlns:r="http://schemas.openxmlformats.org/officeDocument/2006/relationships" r:blip="">
      <dgm:adjLst/>
    </dgm:shape>
    <dgm:presOf/>
    <dgm:constrLst>
      <dgm:constr type="primFontSz" for="des" ptType="node" op="equ"/>
      <dgm:constr type="w" for="ch" forName="ribbon" refType="h" refFor="ch" refForName="ribbon" fact="2.5"/>
      <dgm:constr type="h" for="ch" forName="leftArrowText" refType="h" fact="0.49"/>
      <dgm:constr type="ctrY" for="ch" forName="leftArrowText" refType="ctrY" refFor="ch" refForName="ribbon"/>
      <dgm:constr type="ctrYOff" for="ch" forName="leftArrowText" refType="h" refFor="ch" refForName="ribbon" fact="-0.08"/>
      <dgm:constr type="l" for="ch" forName="leftArrowText" refType="w" refFor="ch" refForName="ribbon" fact="0.12"/>
      <dgm:constr type="r" for="ch" forName="leftArrowText" refType="w" refFor="ch" refForName="ribbon" fact="0.45"/>
      <dgm:constr type="h" for="ch" forName="rightArrowText" refType="h" fact="0.49"/>
      <dgm:constr type="ctrY" for="ch" forName="rightArrowText" refType="ctrY" refFor="ch" refForName="ribbon"/>
      <dgm:constr type="ctrYOff" for="ch" forName="rightArrowText" refType="h" refFor="ch" refForName="ribbon" fact="0.08"/>
      <dgm:constr type="l" for="ch" forName="rightArrowText" refType="w" refFor="ch" refForName="ribbon" fact="0.5"/>
      <dgm:constr type="r" for="ch" forName="rightArrowText" refType="w" refFor="ch" refForName="ribbon" fact="0.89"/>
    </dgm:constrLst>
    <dgm:ruleLst/>
    <dgm:choose name="Name0">
      <dgm:if name="Name1" axis="ch" ptType="node" func="cnt" op="gte" val="1">
        <dgm:layoutNode name="ribbon" styleLbl="node1">
          <dgm:alg type="sp"/>
          <dgm:shape xmlns:r="http://schemas.openxmlformats.org/officeDocument/2006/relationships" type="leftRightRibbon" r:blip="">
            <dgm:adjLst/>
          </dgm:shape>
          <dgm:presOf/>
          <dgm:constrLst/>
          <dgm:ruleLst/>
        </dgm:layoutNode>
        <dgm:layoutNode name="leftArrowText" styleLbl="node1">
          <dgm:varLst>
            <dgm:chMax val="0"/>
            <dgm:bulletEnabled val="1"/>
          </dgm:varLst>
          <dgm:alg type="tx">
            <dgm:param type="txAnchorVertCh" val="mid"/>
          </dgm:alg>
          <dgm:shape xmlns:r="http://schemas.openxmlformats.org/officeDocument/2006/relationships" type="rect" r:blip="" hideGeom="1">
            <dgm:adjLst/>
          </dgm:shape>
          <dgm:choose name="Name2">
            <dgm:if name="Name3" func="var" arg="dir" op="equ" val="norm">
              <dgm:presOf axis="ch desOrSelf" ptType="node node" st="1 1" cnt="1 0"/>
            </dgm:if>
            <dgm:else name="Name4">
              <dgm:presOf axis="ch desOrSelf" ptType="node node" st="2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layoutNode name="rightArrowText" styleLbl="node1">
          <dgm:varLst>
            <dgm:chMax val="0"/>
            <dgm:bulletEnabled val="1"/>
          </dgm:varLst>
          <dgm:alg type="tx">
            <dgm:param type="txAnchorVertCh" val="mid"/>
          </dgm:alg>
          <dgm:shape xmlns:r="http://schemas.openxmlformats.org/officeDocument/2006/relationships" type="rect" r:blip="" hideGeom="1">
            <dgm:adjLst/>
          </dgm:shape>
          <dgm:choose name="Name5">
            <dgm:if name="Name6" func="var" arg="dir" op="equ" val="norm">
              <dgm:presOf axis="ch desOrSelf" ptType="node node" st="2 1" cnt="1 0"/>
            </dgm:if>
            <dgm:else name="Name7">
              <dgm:presOf axis="ch desOrSelf" ptType="node node" st="1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if>
      <dgm:else name="Name8"/>
    </dgm:choose>
  </dgm:layoutNode>
</dgm:layoutDef>
</file>

<file path=ppt/diagrams/layout5.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7.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8.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EE6E94-776E-2C4E-8717-709096CBF4B1}" type="datetimeFigureOut">
              <a:rPr lang="en-US" smtClean="0"/>
              <a:t>4/28/2023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9180121-90B4-034F-981C-C835592610AF}" type="slidenum">
              <a:rPr lang="en-US" smtClean="0"/>
              <a:t>‹#›</a:t>
            </a:fld>
            <a:endParaRPr lang="en-US" dirty="0"/>
          </a:p>
        </p:txBody>
      </p:sp>
    </p:spTree>
    <p:extLst>
      <p:ext uri="{BB962C8B-B14F-4D97-AF65-F5344CB8AC3E}">
        <p14:creationId xmlns:p14="http://schemas.microsoft.com/office/powerpoint/2010/main" val="5766390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844DF8B-7568-A445-A044-5636946FA9E5}" type="slidenum">
              <a:rPr lang="en-US" smtClean="0"/>
              <a:t>2</a:t>
            </a:fld>
            <a:endParaRPr lang="en-US" dirty="0"/>
          </a:p>
        </p:txBody>
      </p:sp>
    </p:spTree>
    <p:extLst>
      <p:ext uri="{BB962C8B-B14F-4D97-AF65-F5344CB8AC3E}">
        <p14:creationId xmlns:p14="http://schemas.microsoft.com/office/powerpoint/2010/main" val="24169846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9180121-90B4-034F-981C-C835592610AF}" type="slidenum">
              <a:rPr lang="en-US" smtClean="0"/>
              <a:t>7</a:t>
            </a:fld>
            <a:endParaRPr lang="en-US" dirty="0"/>
          </a:p>
        </p:txBody>
      </p:sp>
    </p:spTree>
    <p:extLst>
      <p:ext uri="{BB962C8B-B14F-4D97-AF65-F5344CB8AC3E}">
        <p14:creationId xmlns:p14="http://schemas.microsoft.com/office/powerpoint/2010/main" val="12357087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600" dirty="0"/>
          </a:p>
          <a:p>
            <a:endParaRPr lang="en-US" sz="1600" dirty="0"/>
          </a:p>
          <a:p>
            <a:r>
              <a:rPr lang="en-US" sz="1600" dirty="0"/>
              <a:t>Increased budget to hire necessary experts and administrative staff </a:t>
            </a:r>
          </a:p>
          <a:p>
            <a:r>
              <a:rPr lang="en-US" sz="1600" dirty="0"/>
              <a:t>Increased authority to investigate and reconsider existing providers to remain in the government health care programs </a:t>
            </a:r>
          </a:p>
          <a:p>
            <a:pPr lvl="1"/>
            <a:r>
              <a:rPr lang="en-US" sz="1600" dirty="0"/>
              <a:t>Revalidation</a:t>
            </a:r>
          </a:p>
          <a:p>
            <a:r>
              <a:rPr lang="en-US" sz="1600" dirty="0"/>
              <a:t>Established ability to implement detailed screening process to allow NEW Medicare providers in governmental programs</a:t>
            </a:r>
          </a:p>
          <a:p>
            <a:pPr lvl="1"/>
            <a:r>
              <a:rPr lang="en-US" sz="1600" dirty="0"/>
              <a:t>Enrollment</a:t>
            </a:r>
          </a:p>
          <a:p>
            <a:r>
              <a:rPr lang="en-US" sz="1600" dirty="0"/>
              <a:t>Increased authority to identify, investigate, and cease fraudulent and abusive practices by providers</a:t>
            </a:r>
          </a:p>
          <a:p>
            <a:r>
              <a:rPr lang="en-US" sz="1600" dirty="0"/>
              <a:t>Increased identify, investigate, cease </a:t>
            </a:r>
            <a:r>
              <a:rPr lang="en-US" sz="1600" b="1" i="1" dirty="0"/>
              <a:t>waste and errors </a:t>
            </a:r>
            <a:r>
              <a:rPr lang="en-US" sz="1600" dirty="0"/>
              <a:t>of providers</a:t>
            </a:r>
          </a:p>
          <a:p>
            <a:r>
              <a:rPr lang="en-US" sz="1600" dirty="0"/>
              <a:t>Increased authority to collect overpayments, improper payments</a:t>
            </a:r>
          </a:p>
          <a:p>
            <a:endParaRPr lang="en-US" sz="1600" dirty="0"/>
          </a:p>
          <a:p>
            <a:endParaRPr lang="en-US" dirty="0"/>
          </a:p>
        </p:txBody>
      </p:sp>
      <p:sp>
        <p:nvSpPr>
          <p:cNvPr id="4" name="Slide Number Placeholder 3"/>
          <p:cNvSpPr>
            <a:spLocks noGrp="1"/>
          </p:cNvSpPr>
          <p:nvPr>
            <p:ph type="sldNum" sz="quarter" idx="5"/>
          </p:nvPr>
        </p:nvSpPr>
        <p:spPr/>
        <p:txBody>
          <a:bodyPr/>
          <a:lstStyle/>
          <a:p>
            <a:fld id="{3844DF8B-7568-A445-A044-5636946FA9E5}" type="slidenum">
              <a:rPr lang="en-US" smtClean="0"/>
              <a:t>35</a:t>
            </a:fld>
            <a:endParaRPr lang="en-US" dirty="0"/>
          </a:p>
        </p:txBody>
      </p:sp>
    </p:spTree>
    <p:extLst>
      <p:ext uri="{BB962C8B-B14F-4D97-AF65-F5344CB8AC3E}">
        <p14:creationId xmlns:p14="http://schemas.microsoft.com/office/powerpoint/2010/main" val="17623604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600" dirty="0"/>
          </a:p>
          <a:p>
            <a:endParaRPr lang="en-US" sz="1600" dirty="0"/>
          </a:p>
          <a:p>
            <a:r>
              <a:rPr lang="en-US" sz="1600" dirty="0"/>
              <a:t>Increased budget to hire necessary experts and administrative staff </a:t>
            </a:r>
          </a:p>
          <a:p>
            <a:r>
              <a:rPr lang="en-US" sz="1600" dirty="0"/>
              <a:t>Increased authority to investigate and reconsider existing providers to remain in the government health care programs </a:t>
            </a:r>
          </a:p>
          <a:p>
            <a:pPr lvl="1"/>
            <a:r>
              <a:rPr lang="en-US" sz="1600" dirty="0"/>
              <a:t>Revalidation</a:t>
            </a:r>
          </a:p>
          <a:p>
            <a:r>
              <a:rPr lang="en-US" sz="1600" dirty="0"/>
              <a:t>Established ability to implement detailed screening process to allow NEW Medicare providers in governmental programs</a:t>
            </a:r>
          </a:p>
          <a:p>
            <a:pPr lvl="1"/>
            <a:r>
              <a:rPr lang="en-US" sz="1600" dirty="0"/>
              <a:t>Enrollment</a:t>
            </a:r>
          </a:p>
          <a:p>
            <a:r>
              <a:rPr lang="en-US" sz="1600" dirty="0"/>
              <a:t>Increased authority to identify, investigate, and cease fraudulent and abusive practices by providers</a:t>
            </a:r>
          </a:p>
          <a:p>
            <a:r>
              <a:rPr lang="en-US" sz="1600" dirty="0"/>
              <a:t>Increased identify, investigate, cease </a:t>
            </a:r>
            <a:r>
              <a:rPr lang="en-US" sz="1600" b="1" i="1" dirty="0"/>
              <a:t>waste and errors </a:t>
            </a:r>
            <a:r>
              <a:rPr lang="en-US" sz="1600" dirty="0"/>
              <a:t>of providers</a:t>
            </a:r>
          </a:p>
          <a:p>
            <a:r>
              <a:rPr lang="en-US" sz="1600" dirty="0"/>
              <a:t>Increased authority to collect overpayments, improper payments</a:t>
            </a:r>
          </a:p>
          <a:p>
            <a:endParaRPr lang="en-US" sz="1600" dirty="0"/>
          </a:p>
          <a:p>
            <a:endParaRPr lang="en-US" dirty="0"/>
          </a:p>
        </p:txBody>
      </p:sp>
      <p:sp>
        <p:nvSpPr>
          <p:cNvPr id="4" name="Slide Number Placeholder 3"/>
          <p:cNvSpPr>
            <a:spLocks noGrp="1"/>
          </p:cNvSpPr>
          <p:nvPr>
            <p:ph type="sldNum" sz="quarter" idx="5"/>
          </p:nvPr>
        </p:nvSpPr>
        <p:spPr/>
        <p:txBody>
          <a:bodyPr/>
          <a:lstStyle/>
          <a:p>
            <a:fld id="{3844DF8B-7568-A445-A044-5636946FA9E5}" type="slidenum">
              <a:rPr lang="en-US" smtClean="0"/>
              <a:t>36</a:t>
            </a:fld>
            <a:endParaRPr lang="en-US" dirty="0"/>
          </a:p>
        </p:txBody>
      </p:sp>
    </p:spTree>
    <p:extLst>
      <p:ext uri="{BB962C8B-B14F-4D97-AF65-F5344CB8AC3E}">
        <p14:creationId xmlns:p14="http://schemas.microsoft.com/office/powerpoint/2010/main" val="29268480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600" dirty="0"/>
          </a:p>
          <a:p>
            <a:endParaRPr lang="en-US" sz="1600" dirty="0"/>
          </a:p>
          <a:p>
            <a:r>
              <a:rPr lang="en-US" sz="1600" dirty="0"/>
              <a:t>Increased budget to hire necessary experts and administrative staff </a:t>
            </a:r>
          </a:p>
          <a:p>
            <a:r>
              <a:rPr lang="en-US" sz="1600" dirty="0"/>
              <a:t>Increased authority to investigate and reconsider existing providers to remain in the government health care programs </a:t>
            </a:r>
          </a:p>
          <a:p>
            <a:pPr lvl="1"/>
            <a:r>
              <a:rPr lang="en-US" sz="1600" dirty="0"/>
              <a:t>Revalidation</a:t>
            </a:r>
          </a:p>
          <a:p>
            <a:r>
              <a:rPr lang="en-US" sz="1600" dirty="0"/>
              <a:t>Established ability to implement detailed screening process to allow NEW Medicare providers in governmental programs</a:t>
            </a:r>
          </a:p>
          <a:p>
            <a:pPr lvl="1"/>
            <a:r>
              <a:rPr lang="en-US" sz="1600" dirty="0"/>
              <a:t>Enrollment</a:t>
            </a:r>
          </a:p>
          <a:p>
            <a:r>
              <a:rPr lang="en-US" sz="1600" dirty="0"/>
              <a:t>Increased authority to identify, investigate, and cease fraudulent and abusive practices by providers</a:t>
            </a:r>
          </a:p>
          <a:p>
            <a:r>
              <a:rPr lang="en-US" sz="1600" dirty="0"/>
              <a:t>Increased identify, investigate, cease </a:t>
            </a:r>
            <a:r>
              <a:rPr lang="en-US" sz="1600" b="1" i="1" dirty="0"/>
              <a:t>waste and errors </a:t>
            </a:r>
            <a:r>
              <a:rPr lang="en-US" sz="1600" dirty="0"/>
              <a:t>of providers</a:t>
            </a:r>
          </a:p>
          <a:p>
            <a:r>
              <a:rPr lang="en-US" sz="1600" dirty="0"/>
              <a:t>Increased authority to collect overpayments, improper payments</a:t>
            </a:r>
          </a:p>
          <a:p>
            <a:endParaRPr lang="en-US" sz="1600" dirty="0"/>
          </a:p>
          <a:p>
            <a:endParaRPr lang="en-US" dirty="0"/>
          </a:p>
        </p:txBody>
      </p:sp>
      <p:sp>
        <p:nvSpPr>
          <p:cNvPr id="4" name="Slide Number Placeholder 3"/>
          <p:cNvSpPr>
            <a:spLocks noGrp="1"/>
          </p:cNvSpPr>
          <p:nvPr>
            <p:ph type="sldNum" sz="quarter" idx="5"/>
          </p:nvPr>
        </p:nvSpPr>
        <p:spPr/>
        <p:txBody>
          <a:bodyPr/>
          <a:lstStyle/>
          <a:p>
            <a:fld id="{3844DF8B-7568-A445-A044-5636946FA9E5}" type="slidenum">
              <a:rPr lang="en-US" smtClean="0"/>
              <a:t>38</a:t>
            </a:fld>
            <a:endParaRPr lang="en-US" dirty="0"/>
          </a:p>
        </p:txBody>
      </p:sp>
    </p:spTree>
    <p:extLst>
      <p:ext uri="{BB962C8B-B14F-4D97-AF65-F5344CB8AC3E}">
        <p14:creationId xmlns:p14="http://schemas.microsoft.com/office/powerpoint/2010/main" val="36838996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2DC830-B9FB-05D5-73BD-877BDDE5870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C17BFD4-E102-8342-76E8-B3EE86E8EC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074F41C-07C1-F429-3052-B36E7F48C774}"/>
              </a:ext>
            </a:extLst>
          </p:cNvPr>
          <p:cNvSpPr>
            <a:spLocks noGrp="1"/>
          </p:cNvSpPr>
          <p:nvPr>
            <p:ph type="dt" sz="half" idx="10"/>
          </p:nvPr>
        </p:nvSpPr>
        <p:spPr/>
        <p:txBody>
          <a:bodyPr/>
          <a:lstStyle/>
          <a:p>
            <a:fld id="{9B2E23BF-DC64-8B4A-B3AD-B10B42EB5FA8}" type="datetimeFigureOut">
              <a:rPr lang="en-US" smtClean="0"/>
              <a:t>4/28/2023</a:t>
            </a:fld>
            <a:endParaRPr lang="en-US" dirty="0"/>
          </a:p>
        </p:txBody>
      </p:sp>
      <p:sp>
        <p:nvSpPr>
          <p:cNvPr id="5" name="Footer Placeholder 4">
            <a:extLst>
              <a:ext uri="{FF2B5EF4-FFF2-40B4-BE49-F238E27FC236}">
                <a16:creationId xmlns:a16="http://schemas.microsoft.com/office/drawing/2014/main" id="{FF7E223C-65CD-8881-FED5-B6A0B055267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3495945-27B0-28FA-7724-7520D728BFD6}"/>
              </a:ext>
            </a:extLst>
          </p:cNvPr>
          <p:cNvSpPr>
            <a:spLocks noGrp="1"/>
          </p:cNvSpPr>
          <p:nvPr>
            <p:ph type="sldNum" sz="quarter" idx="12"/>
          </p:nvPr>
        </p:nvSpPr>
        <p:spPr/>
        <p:txBody>
          <a:bodyPr/>
          <a:lstStyle/>
          <a:p>
            <a:fld id="{72B51F83-D152-E64D-AB0A-BAEA4B95C1F6}" type="slidenum">
              <a:rPr lang="en-US" smtClean="0"/>
              <a:t>‹#›</a:t>
            </a:fld>
            <a:endParaRPr lang="en-US" dirty="0"/>
          </a:p>
        </p:txBody>
      </p:sp>
    </p:spTree>
    <p:extLst>
      <p:ext uri="{BB962C8B-B14F-4D97-AF65-F5344CB8AC3E}">
        <p14:creationId xmlns:p14="http://schemas.microsoft.com/office/powerpoint/2010/main" val="15102616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10DA1-85E3-237B-C094-81194BF75FD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D214A90-4C6D-8F01-44CE-A36597D1BEA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4D6AFC-E84D-8446-2AA7-E29147F3D5EC}"/>
              </a:ext>
            </a:extLst>
          </p:cNvPr>
          <p:cNvSpPr>
            <a:spLocks noGrp="1"/>
          </p:cNvSpPr>
          <p:nvPr>
            <p:ph type="dt" sz="half" idx="10"/>
          </p:nvPr>
        </p:nvSpPr>
        <p:spPr/>
        <p:txBody>
          <a:bodyPr/>
          <a:lstStyle/>
          <a:p>
            <a:fld id="{9B2E23BF-DC64-8B4A-B3AD-B10B42EB5FA8}" type="datetimeFigureOut">
              <a:rPr lang="en-US" smtClean="0"/>
              <a:t>4/28/2023</a:t>
            </a:fld>
            <a:endParaRPr lang="en-US" dirty="0"/>
          </a:p>
        </p:txBody>
      </p:sp>
      <p:sp>
        <p:nvSpPr>
          <p:cNvPr id="5" name="Footer Placeholder 4">
            <a:extLst>
              <a:ext uri="{FF2B5EF4-FFF2-40B4-BE49-F238E27FC236}">
                <a16:creationId xmlns:a16="http://schemas.microsoft.com/office/drawing/2014/main" id="{34BAB2C2-08B0-03EC-3DA2-CA235EEC99A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1065BF7-1E81-F435-9C80-622CB583EAAF}"/>
              </a:ext>
            </a:extLst>
          </p:cNvPr>
          <p:cNvSpPr>
            <a:spLocks noGrp="1"/>
          </p:cNvSpPr>
          <p:nvPr>
            <p:ph type="sldNum" sz="quarter" idx="12"/>
          </p:nvPr>
        </p:nvSpPr>
        <p:spPr/>
        <p:txBody>
          <a:bodyPr/>
          <a:lstStyle/>
          <a:p>
            <a:fld id="{72B51F83-D152-E64D-AB0A-BAEA4B95C1F6}" type="slidenum">
              <a:rPr lang="en-US" smtClean="0"/>
              <a:t>‹#›</a:t>
            </a:fld>
            <a:endParaRPr lang="en-US" dirty="0"/>
          </a:p>
        </p:txBody>
      </p:sp>
    </p:spTree>
    <p:extLst>
      <p:ext uri="{BB962C8B-B14F-4D97-AF65-F5344CB8AC3E}">
        <p14:creationId xmlns:p14="http://schemas.microsoft.com/office/powerpoint/2010/main" val="18482730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5291F0B-9A9F-95FE-50C2-7087D6B543B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384F91B-BFFC-7FBC-2CD2-D19C34BFCB3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BDED0E-F504-D6C5-0945-1175E4493E37}"/>
              </a:ext>
            </a:extLst>
          </p:cNvPr>
          <p:cNvSpPr>
            <a:spLocks noGrp="1"/>
          </p:cNvSpPr>
          <p:nvPr>
            <p:ph type="dt" sz="half" idx="10"/>
          </p:nvPr>
        </p:nvSpPr>
        <p:spPr/>
        <p:txBody>
          <a:bodyPr/>
          <a:lstStyle/>
          <a:p>
            <a:fld id="{9B2E23BF-DC64-8B4A-B3AD-B10B42EB5FA8}" type="datetimeFigureOut">
              <a:rPr lang="en-US" smtClean="0"/>
              <a:t>4/28/2023</a:t>
            </a:fld>
            <a:endParaRPr lang="en-US" dirty="0"/>
          </a:p>
        </p:txBody>
      </p:sp>
      <p:sp>
        <p:nvSpPr>
          <p:cNvPr id="5" name="Footer Placeholder 4">
            <a:extLst>
              <a:ext uri="{FF2B5EF4-FFF2-40B4-BE49-F238E27FC236}">
                <a16:creationId xmlns:a16="http://schemas.microsoft.com/office/drawing/2014/main" id="{86BFF3E0-39A4-0007-36A2-D9E3D6FA665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4516F22-48F0-9486-C22C-0A0E57EC678E}"/>
              </a:ext>
            </a:extLst>
          </p:cNvPr>
          <p:cNvSpPr>
            <a:spLocks noGrp="1"/>
          </p:cNvSpPr>
          <p:nvPr>
            <p:ph type="sldNum" sz="quarter" idx="12"/>
          </p:nvPr>
        </p:nvSpPr>
        <p:spPr/>
        <p:txBody>
          <a:bodyPr/>
          <a:lstStyle/>
          <a:p>
            <a:fld id="{72B51F83-D152-E64D-AB0A-BAEA4B95C1F6}" type="slidenum">
              <a:rPr lang="en-US" smtClean="0"/>
              <a:t>‹#›</a:t>
            </a:fld>
            <a:endParaRPr lang="en-US" dirty="0"/>
          </a:p>
        </p:txBody>
      </p:sp>
    </p:spTree>
    <p:extLst>
      <p:ext uri="{BB962C8B-B14F-4D97-AF65-F5344CB8AC3E}">
        <p14:creationId xmlns:p14="http://schemas.microsoft.com/office/powerpoint/2010/main" val="21944763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D9561E-FC4D-DD8B-0012-88527AD9F6E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36EC414-A974-DABD-99C0-D3A8B81AB11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D0F8F8-0704-119B-1B7F-BC20CA87E068}"/>
              </a:ext>
            </a:extLst>
          </p:cNvPr>
          <p:cNvSpPr>
            <a:spLocks noGrp="1"/>
          </p:cNvSpPr>
          <p:nvPr>
            <p:ph type="dt" sz="half" idx="10"/>
          </p:nvPr>
        </p:nvSpPr>
        <p:spPr/>
        <p:txBody>
          <a:bodyPr/>
          <a:lstStyle/>
          <a:p>
            <a:fld id="{9B2E23BF-DC64-8B4A-B3AD-B10B42EB5FA8}" type="datetimeFigureOut">
              <a:rPr lang="en-US" smtClean="0"/>
              <a:t>4/28/2023</a:t>
            </a:fld>
            <a:endParaRPr lang="en-US" dirty="0"/>
          </a:p>
        </p:txBody>
      </p:sp>
      <p:sp>
        <p:nvSpPr>
          <p:cNvPr id="5" name="Footer Placeholder 4">
            <a:extLst>
              <a:ext uri="{FF2B5EF4-FFF2-40B4-BE49-F238E27FC236}">
                <a16:creationId xmlns:a16="http://schemas.microsoft.com/office/drawing/2014/main" id="{29DA6D3F-942D-F5C1-D271-5E5B17F7CA5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2E75C9D-6311-8523-8D08-9918F46067BC}"/>
              </a:ext>
            </a:extLst>
          </p:cNvPr>
          <p:cNvSpPr>
            <a:spLocks noGrp="1"/>
          </p:cNvSpPr>
          <p:nvPr>
            <p:ph type="sldNum" sz="quarter" idx="12"/>
          </p:nvPr>
        </p:nvSpPr>
        <p:spPr/>
        <p:txBody>
          <a:bodyPr/>
          <a:lstStyle/>
          <a:p>
            <a:fld id="{72B51F83-D152-E64D-AB0A-BAEA4B95C1F6}" type="slidenum">
              <a:rPr lang="en-US" smtClean="0"/>
              <a:t>‹#›</a:t>
            </a:fld>
            <a:endParaRPr lang="en-US" dirty="0"/>
          </a:p>
        </p:txBody>
      </p:sp>
    </p:spTree>
    <p:extLst>
      <p:ext uri="{BB962C8B-B14F-4D97-AF65-F5344CB8AC3E}">
        <p14:creationId xmlns:p14="http://schemas.microsoft.com/office/powerpoint/2010/main" val="5644594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94413-9460-0C1F-A1DE-1D381B3873D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9D89BC4-58DA-8F8B-3187-0E52502E64C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59F4097-90CE-6EA9-7329-9AB3CAA49EB5}"/>
              </a:ext>
            </a:extLst>
          </p:cNvPr>
          <p:cNvSpPr>
            <a:spLocks noGrp="1"/>
          </p:cNvSpPr>
          <p:nvPr>
            <p:ph type="dt" sz="half" idx="10"/>
          </p:nvPr>
        </p:nvSpPr>
        <p:spPr/>
        <p:txBody>
          <a:bodyPr/>
          <a:lstStyle/>
          <a:p>
            <a:fld id="{9B2E23BF-DC64-8B4A-B3AD-B10B42EB5FA8}" type="datetimeFigureOut">
              <a:rPr lang="en-US" smtClean="0"/>
              <a:t>4/28/2023</a:t>
            </a:fld>
            <a:endParaRPr lang="en-US" dirty="0"/>
          </a:p>
        </p:txBody>
      </p:sp>
      <p:sp>
        <p:nvSpPr>
          <p:cNvPr id="5" name="Footer Placeholder 4">
            <a:extLst>
              <a:ext uri="{FF2B5EF4-FFF2-40B4-BE49-F238E27FC236}">
                <a16:creationId xmlns:a16="http://schemas.microsoft.com/office/drawing/2014/main" id="{DED0F344-8C2D-AFD7-9A39-4D5BBD931C7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780C007-D6B0-F822-75B9-862B7B2B8442}"/>
              </a:ext>
            </a:extLst>
          </p:cNvPr>
          <p:cNvSpPr>
            <a:spLocks noGrp="1"/>
          </p:cNvSpPr>
          <p:nvPr>
            <p:ph type="sldNum" sz="quarter" idx="12"/>
          </p:nvPr>
        </p:nvSpPr>
        <p:spPr/>
        <p:txBody>
          <a:bodyPr/>
          <a:lstStyle/>
          <a:p>
            <a:fld id="{72B51F83-D152-E64D-AB0A-BAEA4B95C1F6}" type="slidenum">
              <a:rPr lang="en-US" smtClean="0"/>
              <a:t>‹#›</a:t>
            </a:fld>
            <a:endParaRPr lang="en-US" dirty="0"/>
          </a:p>
        </p:txBody>
      </p:sp>
    </p:spTree>
    <p:extLst>
      <p:ext uri="{BB962C8B-B14F-4D97-AF65-F5344CB8AC3E}">
        <p14:creationId xmlns:p14="http://schemas.microsoft.com/office/powerpoint/2010/main" val="40719540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62467-0F1F-CB50-291C-D76D9814F0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1F216D4-BE85-2B9F-0EA6-241C72230DF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EA2DAEF-7BF3-A668-5205-C09E06CCA25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57C2015-8C08-F14A-66CD-5EBA2A828713}"/>
              </a:ext>
            </a:extLst>
          </p:cNvPr>
          <p:cNvSpPr>
            <a:spLocks noGrp="1"/>
          </p:cNvSpPr>
          <p:nvPr>
            <p:ph type="dt" sz="half" idx="10"/>
          </p:nvPr>
        </p:nvSpPr>
        <p:spPr/>
        <p:txBody>
          <a:bodyPr/>
          <a:lstStyle/>
          <a:p>
            <a:fld id="{9B2E23BF-DC64-8B4A-B3AD-B10B42EB5FA8}" type="datetimeFigureOut">
              <a:rPr lang="en-US" smtClean="0"/>
              <a:t>4/28/2023</a:t>
            </a:fld>
            <a:endParaRPr lang="en-US" dirty="0"/>
          </a:p>
        </p:txBody>
      </p:sp>
      <p:sp>
        <p:nvSpPr>
          <p:cNvPr id="6" name="Footer Placeholder 5">
            <a:extLst>
              <a:ext uri="{FF2B5EF4-FFF2-40B4-BE49-F238E27FC236}">
                <a16:creationId xmlns:a16="http://schemas.microsoft.com/office/drawing/2014/main" id="{F5ABE5BE-1458-133C-2009-A8B2E760128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27B835F-AA84-22A9-5BA2-3DD9980A5E40}"/>
              </a:ext>
            </a:extLst>
          </p:cNvPr>
          <p:cNvSpPr>
            <a:spLocks noGrp="1"/>
          </p:cNvSpPr>
          <p:nvPr>
            <p:ph type="sldNum" sz="quarter" idx="12"/>
          </p:nvPr>
        </p:nvSpPr>
        <p:spPr/>
        <p:txBody>
          <a:bodyPr/>
          <a:lstStyle/>
          <a:p>
            <a:fld id="{72B51F83-D152-E64D-AB0A-BAEA4B95C1F6}" type="slidenum">
              <a:rPr lang="en-US" smtClean="0"/>
              <a:t>‹#›</a:t>
            </a:fld>
            <a:endParaRPr lang="en-US" dirty="0"/>
          </a:p>
        </p:txBody>
      </p:sp>
    </p:spTree>
    <p:extLst>
      <p:ext uri="{BB962C8B-B14F-4D97-AF65-F5344CB8AC3E}">
        <p14:creationId xmlns:p14="http://schemas.microsoft.com/office/powerpoint/2010/main" val="4872019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77A1B8-C4F0-F1D3-9EE1-265945771C9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512AE93-D7EF-5E88-04BB-4E1B9892210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C5423C9-23AF-97E3-954F-1CA89B51D1F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309C797-4FDE-B6A5-541A-81A91D6B3B1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0B18A4F-5CCB-A4D4-AE1A-EB8393800BA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B354ACA-3ADE-212E-8C80-D510248653DD}"/>
              </a:ext>
            </a:extLst>
          </p:cNvPr>
          <p:cNvSpPr>
            <a:spLocks noGrp="1"/>
          </p:cNvSpPr>
          <p:nvPr>
            <p:ph type="dt" sz="half" idx="10"/>
          </p:nvPr>
        </p:nvSpPr>
        <p:spPr/>
        <p:txBody>
          <a:bodyPr/>
          <a:lstStyle/>
          <a:p>
            <a:fld id="{9B2E23BF-DC64-8B4A-B3AD-B10B42EB5FA8}" type="datetimeFigureOut">
              <a:rPr lang="en-US" smtClean="0"/>
              <a:t>4/28/2023</a:t>
            </a:fld>
            <a:endParaRPr lang="en-US" dirty="0"/>
          </a:p>
        </p:txBody>
      </p:sp>
      <p:sp>
        <p:nvSpPr>
          <p:cNvPr id="8" name="Footer Placeholder 7">
            <a:extLst>
              <a:ext uri="{FF2B5EF4-FFF2-40B4-BE49-F238E27FC236}">
                <a16:creationId xmlns:a16="http://schemas.microsoft.com/office/drawing/2014/main" id="{3B10FDE3-64B0-AAFB-63A0-45098A530296}"/>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8DE9A470-4855-69E2-7DC2-25F9C8B736DC}"/>
              </a:ext>
            </a:extLst>
          </p:cNvPr>
          <p:cNvSpPr>
            <a:spLocks noGrp="1"/>
          </p:cNvSpPr>
          <p:nvPr>
            <p:ph type="sldNum" sz="quarter" idx="12"/>
          </p:nvPr>
        </p:nvSpPr>
        <p:spPr/>
        <p:txBody>
          <a:bodyPr/>
          <a:lstStyle/>
          <a:p>
            <a:fld id="{72B51F83-D152-E64D-AB0A-BAEA4B95C1F6}" type="slidenum">
              <a:rPr lang="en-US" smtClean="0"/>
              <a:t>‹#›</a:t>
            </a:fld>
            <a:endParaRPr lang="en-US" dirty="0"/>
          </a:p>
        </p:txBody>
      </p:sp>
    </p:spTree>
    <p:extLst>
      <p:ext uri="{BB962C8B-B14F-4D97-AF65-F5344CB8AC3E}">
        <p14:creationId xmlns:p14="http://schemas.microsoft.com/office/powerpoint/2010/main" val="20784891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9095A2-0CFA-B0ED-9E0E-F528A58FBA7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9A4E7CD-806A-D045-6707-1FD7E436005F}"/>
              </a:ext>
            </a:extLst>
          </p:cNvPr>
          <p:cNvSpPr>
            <a:spLocks noGrp="1"/>
          </p:cNvSpPr>
          <p:nvPr>
            <p:ph type="dt" sz="half" idx="10"/>
          </p:nvPr>
        </p:nvSpPr>
        <p:spPr/>
        <p:txBody>
          <a:bodyPr/>
          <a:lstStyle/>
          <a:p>
            <a:fld id="{9B2E23BF-DC64-8B4A-B3AD-B10B42EB5FA8}" type="datetimeFigureOut">
              <a:rPr lang="en-US" smtClean="0"/>
              <a:t>4/28/2023</a:t>
            </a:fld>
            <a:endParaRPr lang="en-US" dirty="0"/>
          </a:p>
        </p:txBody>
      </p:sp>
      <p:sp>
        <p:nvSpPr>
          <p:cNvPr id="4" name="Footer Placeholder 3">
            <a:extLst>
              <a:ext uri="{FF2B5EF4-FFF2-40B4-BE49-F238E27FC236}">
                <a16:creationId xmlns:a16="http://schemas.microsoft.com/office/drawing/2014/main" id="{7846CB27-0F2C-D320-2793-9E0714244927}"/>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213921B-633F-EA80-6753-C4D71643EBF4}"/>
              </a:ext>
            </a:extLst>
          </p:cNvPr>
          <p:cNvSpPr>
            <a:spLocks noGrp="1"/>
          </p:cNvSpPr>
          <p:nvPr>
            <p:ph type="sldNum" sz="quarter" idx="12"/>
          </p:nvPr>
        </p:nvSpPr>
        <p:spPr/>
        <p:txBody>
          <a:bodyPr/>
          <a:lstStyle/>
          <a:p>
            <a:fld id="{72B51F83-D152-E64D-AB0A-BAEA4B95C1F6}" type="slidenum">
              <a:rPr lang="en-US" smtClean="0"/>
              <a:t>‹#›</a:t>
            </a:fld>
            <a:endParaRPr lang="en-US" dirty="0"/>
          </a:p>
        </p:txBody>
      </p:sp>
    </p:spTree>
    <p:extLst>
      <p:ext uri="{BB962C8B-B14F-4D97-AF65-F5344CB8AC3E}">
        <p14:creationId xmlns:p14="http://schemas.microsoft.com/office/powerpoint/2010/main" val="464506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8C1F3DD-63EA-F682-7CFE-B811CBB72EAA}"/>
              </a:ext>
            </a:extLst>
          </p:cNvPr>
          <p:cNvSpPr>
            <a:spLocks noGrp="1"/>
          </p:cNvSpPr>
          <p:nvPr>
            <p:ph type="dt" sz="half" idx="10"/>
          </p:nvPr>
        </p:nvSpPr>
        <p:spPr/>
        <p:txBody>
          <a:bodyPr/>
          <a:lstStyle/>
          <a:p>
            <a:fld id="{9B2E23BF-DC64-8B4A-B3AD-B10B42EB5FA8}" type="datetimeFigureOut">
              <a:rPr lang="en-US" smtClean="0"/>
              <a:t>4/28/2023</a:t>
            </a:fld>
            <a:endParaRPr lang="en-US" dirty="0"/>
          </a:p>
        </p:txBody>
      </p:sp>
      <p:sp>
        <p:nvSpPr>
          <p:cNvPr id="3" name="Footer Placeholder 2">
            <a:extLst>
              <a:ext uri="{FF2B5EF4-FFF2-40B4-BE49-F238E27FC236}">
                <a16:creationId xmlns:a16="http://schemas.microsoft.com/office/drawing/2014/main" id="{D1404A1A-E839-5F58-60B3-FF1B319B0A8D}"/>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70D4BA80-DA8F-EA69-9E8B-5856F487A1E0}"/>
              </a:ext>
            </a:extLst>
          </p:cNvPr>
          <p:cNvSpPr>
            <a:spLocks noGrp="1"/>
          </p:cNvSpPr>
          <p:nvPr>
            <p:ph type="sldNum" sz="quarter" idx="12"/>
          </p:nvPr>
        </p:nvSpPr>
        <p:spPr/>
        <p:txBody>
          <a:bodyPr/>
          <a:lstStyle/>
          <a:p>
            <a:fld id="{72B51F83-D152-E64D-AB0A-BAEA4B95C1F6}" type="slidenum">
              <a:rPr lang="en-US" smtClean="0"/>
              <a:t>‹#›</a:t>
            </a:fld>
            <a:endParaRPr lang="en-US" dirty="0"/>
          </a:p>
        </p:txBody>
      </p:sp>
    </p:spTree>
    <p:extLst>
      <p:ext uri="{BB962C8B-B14F-4D97-AF65-F5344CB8AC3E}">
        <p14:creationId xmlns:p14="http://schemas.microsoft.com/office/powerpoint/2010/main" val="16860028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F3DD1D-028E-1AA0-D910-FDB2792626F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53A975E-3232-BBAD-C1CA-9AAFA5B58D2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AC09972-8FC7-817A-3074-124EB56268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34E7228-E80C-EE80-A059-998DCF5A8B19}"/>
              </a:ext>
            </a:extLst>
          </p:cNvPr>
          <p:cNvSpPr>
            <a:spLocks noGrp="1"/>
          </p:cNvSpPr>
          <p:nvPr>
            <p:ph type="dt" sz="half" idx="10"/>
          </p:nvPr>
        </p:nvSpPr>
        <p:spPr/>
        <p:txBody>
          <a:bodyPr/>
          <a:lstStyle/>
          <a:p>
            <a:fld id="{9B2E23BF-DC64-8B4A-B3AD-B10B42EB5FA8}" type="datetimeFigureOut">
              <a:rPr lang="en-US" smtClean="0"/>
              <a:t>4/28/2023</a:t>
            </a:fld>
            <a:endParaRPr lang="en-US" dirty="0"/>
          </a:p>
        </p:txBody>
      </p:sp>
      <p:sp>
        <p:nvSpPr>
          <p:cNvPr id="6" name="Footer Placeholder 5">
            <a:extLst>
              <a:ext uri="{FF2B5EF4-FFF2-40B4-BE49-F238E27FC236}">
                <a16:creationId xmlns:a16="http://schemas.microsoft.com/office/drawing/2014/main" id="{263BDC3E-CA17-D975-FD13-26852D559F4B}"/>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D177D88-BFC0-CD8D-BE81-2F940294D1BA}"/>
              </a:ext>
            </a:extLst>
          </p:cNvPr>
          <p:cNvSpPr>
            <a:spLocks noGrp="1"/>
          </p:cNvSpPr>
          <p:nvPr>
            <p:ph type="sldNum" sz="quarter" idx="12"/>
          </p:nvPr>
        </p:nvSpPr>
        <p:spPr/>
        <p:txBody>
          <a:bodyPr/>
          <a:lstStyle/>
          <a:p>
            <a:fld id="{72B51F83-D152-E64D-AB0A-BAEA4B95C1F6}" type="slidenum">
              <a:rPr lang="en-US" smtClean="0"/>
              <a:t>‹#›</a:t>
            </a:fld>
            <a:endParaRPr lang="en-US" dirty="0"/>
          </a:p>
        </p:txBody>
      </p:sp>
    </p:spTree>
    <p:extLst>
      <p:ext uri="{BB962C8B-B14F-4D97-AF65-F5344CB8AC3E}">
        <p14:creationId xmlns:p14="http://schemas.microsoft.com/office/powerpoint/2010/main" val="27453137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FCDC83-7A30-B484-3D14-5E6030FE4C8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41AE22F-0382-EDA7-868F-F1E8304F874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D2CC0D6B-981D-C6B7-BA38-4A5949A132C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2EB8AEE-F393-30E0-F661-3CC9AC721FEC}"/>
              </a:ext>
            </a:extLst>
          </p:cNvPr>
          <p:cNvSpPr>
            <a:spLocks noGrp="1"/>
          </p:cNvSpPr>
          <p:nvPr>
            <p:ph type="dt" sz="half" idx="10"/>
          </p:nvPr>
        </p:nvSpPr>
        <p:spPr/>
        <p:txBody>
          <a:bodyPr/>
          <a:lstStyle/>
          <a:p>
            <a:fld id="{9B2E23BF-DC64-8B4A-B3AD-B10B42EB5FA8}" type="datetimeFigureOut">
              <a:rPr lang="en-US" smtClean="0"/>
              <a:t>4/28/2023</a:t>
            </a:fld>
            <a:endParaRPr lang="en-US" dirty="0"/>
          </a:p>
        </p:txBody>
      </p:sp>
      <p:sp>
        <p:nvSpPr>
          <p:cNvPr id="6" name="Footer Placeholder 5">
            <a:extLst>
              <a:ext uri="{FF2B5EF4-FFF2-40B4-BE49-F238E27FC236}">
                <a16:creationId xmlns:a16="http://schemas.microsoft.com/office/drawing/2014/main" id="{C9CFB4E5-EF51-4629-328B-78C2F31D3BE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7CB7E7D8-401D-9C9F-C9A4-5D08D8B39BF2}"/>
              </a:ext>
            </a:extLst>
          </p:cNvPr>
          <p:cNvSpPr>
            <a:spLocks noGrp="1"/>
          </p:cNvSpPr>
          <p:nvPr>
            <p:ph type="sldNum" sz="quarter" idx="12"/>
          </p:nvPr>
        </p:nvSpPr>
        <p:spPr/>
        <p:txBody>
          <a:bodyPr/>
          <a:lstStyle/>
          <a:p>
            <a:fld id="{72B51F83-D152-E64D-AB0A-BAEA4B95C1F6}" type="slidenum">
              <a:rPr lang="en-US" smtClean="0"/>
              <a:t>‹#›</a:t>
            </a:fld>
            <a:endParaRPr lang="en-US" dirty="0"/>
          </a:p>
        </p:txBody>
      </p:sp>
    </p:spTree>
    <p:extLst>
      <p:ext uri="{BB962C8B-B14F-4D97-AF65-F5344CB8AC3E}">
        <p14:creationId xmlns:p14="http://schemas.microsoft.com/office/powerpoint/2010/main" val="32346800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28A0E62-23A4-D575-D589-C0153B03028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6583315-3139-8820-0A1E-4B1C4DFDD1A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BF6135-2CBB-96CE-4602-F8E70D3012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B2E23BF-DC64-8B4A-B3AD-B10B42EB5FA8}" type="datetimeFigureOut">
              <a:rPr lang="en-US" smtClean="0"/>
              <a:t>4/28/2023</a:t>
            </a:fld>
            <a:endParaRPr lang="en-US" dirty="0"/>
          </a:p>
        </p:txBody>
      </p:sp>
      <p:sp>
        <p:nvSpPr>
          <p:cNvPr id="5" name="Footer Placeholder 4">
            <a:extLst>
              <a:ext uri="{FF2B5EF4-FFF2-40B4-BE49-F238E27FC236}">
                <a16:creationId xmlns:a16="http://schemas.microsoft.com/office/drawing/2014/main" id="{3CC615CA-6335-5BA2-DD52-EDB1E9D37C3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1EDE3B75-BBE3-8A69-EEFA-BD9A0D4F596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B51F83-D152-E64D-AB0A-BAEA4B95C1F6}" type="slidenum">
              <a:rPr lang="en-US" smtClean="0"/>
              <a:t>‹#›</a:t>
            </a:fld>
            <a:endParaRPr lang="en-US" dirty="0"/>
          </a:p>
        </p:txBody>
      </p:sp>
    </p:spTree>
    <p:extLst>
      <p:ext uri="{BB962C8B-B14F-4D97-AF65-F5344CB8AC3E}">
        <p14:creationId xmlns:p14="http://schemas.microsoft.com/office/powerpoint/2010/main" val="1412434541"/>
      </p:ext>
    </p:extLst>
  </p:cSld>
  <p:clrMap bg1="lt1" tx1="dk1" bg2="lt2" tx2="dk2" accent1="accent1" accent2="accent2" accent3="accent3" accent4="accent4" accent5="accent5" accent6="accent6" hlink="hlink" folHlink="folHlink"/>
  <p:sldLayoutIdLst>
    <p:sldLayoutId id="2147484165" r:id="rId1"/>
    <p:sldLayoutId id="2147484166" r:id="rId2"/>
    <p:sldLayoutId id="2147484167" r:id="rId3"/>
    <p:sldLayoutId id="2147484168" r:id="rId4"/>
    <p:sldLayoutId id="2147484169" r:id="rId5"/>
    <p:sldLayoutId id="2147484170" r:id="rId6"/>
    <p:sldLayoutId id="2147484171" r:id="rId7"/>
    <p:sldLayoutId id="2147484172" r:id="rId8"/>
    <p:sldLayoutId id="2147484173" r:id="rId9"/>
    <p:sldLayoutId id="2147484174" r:id="rId10"/>
    <p:sldLayoutId id="214748417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2.xml.rels><?xml version="1.0" encoding="UTF-8" standalone="yes"?>
<Relationships xmlns="http://schemas.openxmlformats.org/package/2006/relationships"><Relationship Id="rId3" Type="http://schemas.openxmlformats.org/officeDocument/2006/relationships/hyperlink" Target="https://thebluediamondgallery.com/tablet-dictionary/d/democracy.html" TargetMode="External"/><Relationship Id="rId2" Type="http://schemas.openxmlformats.org/officeDocument/2006/relationships/image" Target="../media/image13.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www.freestock.com/free-vectors/consumer-wooden-emblem-retro-422147890" TargetMode="External"/><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hyperlink" Target="https://pixabay.com/en/insurance-protection-family-911819/" TargetMode="External"/><Relationship Id="rId3" Type="http://schemas.openxmlformats.org/officeDocument/2006/relationships/diagramLayout" Target="../diagrams/layout6.xml"/><Relationship Id="rId7" Type="http://schemas.openxmlformats.org/officeDocument/2006/relationships/image" Target="../media/image15.png"/><Relationship Id="rId12" Type="http://schemas.openxmlformats.org/officeDocument/2006/relationships/hyperlink" Target="https://www.publicdomainpictures.net/en/view-image.php?image=278434&amp;picture=no-icon" TargetMode="Externa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11" Type="http://schemas.openxmlformats.org/officeDocument/2006/relationships/image" Target="../media/image17.jpg"/><Relationship Id="rId5" Type="http://schemas.openxmlformats.org/officeDocument/2006/relationships/diagramColors" Target="../diagrams/colors6.xml"/><Relationship Id="rId10" Type="http://schemas.openxmlformats.org/officeDocument/2006/relationships/hyperlink" Target="https://bmawufbp.blogspot.com/2012/06/black-love-our-issues-and-solutions.html" TargetMode="External"/><Relationship Id="rId4" Type="http://schemas.openxmlformats.org/officeDocument/2006/relationships/diagramQuickStyle" Target="../diagrams/quickStyle6.xml"/><Relationship Id="rId9" Type="http://schemas.openxmlformats.org/officeDocument/2006/relationships/image" Target="../media/image16.png"/></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s://freebie.photography/concept/slides/random_pieces.htm" TargetMode="External"/><Relationship Id="rId2" Type="http://schemas.openxmlformats.org/officeDocument/2006/relationships/image" Target="../media/image27.jpg"/><Relationship Id="rId1" Type="http://schemas.openxmlformats.org/officeDocument/2006/relationships/slideLayout" Target="../slideLayouts/slideLayout2.xml"/><Relationship Id="rId4" Type="http://schemas.openxmlformats.org/officeDocument/2006/relationships/hyperlink" Target="https://creativecommons.org/licenses/by/3.0/"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https://brettwilkins.com/2021/01/20/joy-relief-and-healing-as-biden-ends-trumps-racist-muslim-ban-in-day-one-executive-order/" TargetMode="External"/><Relationship Id="rId2" Type="http://schemas.openxmlformats.org/officeDocument/2006/relationships/image" Target="../media/image35.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hyperlink" Target="https://www.flickr.com/photos/waldren/4487692529/" TargetMode="External"/><Relationship Id="rId7" Type="http://schemas.openxmlformats.org/officeDocument/2006/relationships/hyperlink" Target="https://www.flickr.com/photos/greatphotographicon/3413798322" TargetMode="External"/><Relationship Id="rId12" Type="http://schemas.openxmlformats.org/officeDocument/2006/relationships/hyperlink" Target="https://creativecommons.org/licenses/by-sa/3.0/" TargetMode="External"/><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image" Target="../media/image5.jpg"/><Relationship Id="rId11" Type="http://schemas.openxmlformats.org/officeDocument/2006/relationships/hyperlink" Target="https://www.flickr.com/photos/sgawne/379787654/" TargetMode="External"/><Relationship Id="rId5" Type="http://schemas.openxmlformats.org/officeDocument/2006/relationships/hyperlink" Target="https://splurgefrugal.com/cherry-blossom-wallpaper/" TargetMode="External"/><Relationship Id="rId10" Type="http://schemas.openxmlformats.org/officeDocument/2006/relationships/image" Target="../media/image7.jpg"/><Relationship Id="rId4" Type="http://schemas.openxmlformats.org/officeDocument/2006/relationships/image" Target="../media/image4.jpg"/><Relationship Id="rId9" Type="http://schemas.openxmlformats.org/officeDocument/2006/relationships/hyperlink" Target="https://borntoraisemetal.blogspot.com/2013/03/three-cheers-for-cherry-blossoms-and.html" TargetMode="External"/></Relationships>
</file>

<file path=ppt/slides/_rels/slide40.xml.rels><?xml version="1.0" encoding="UTF-8" standalone="yes"?>
<Relationships xmlns="http://schemas.openxmlformats.org/package/2006/relationships"><Relationship Id="rId3" Type="http://schemas.openxmlformats.org/officeDocument/2006/relationships/hyperlink" Target="https://www.rightwinginsider.com/democrat-party-officially-nominates-joe-biden/" TargetMode="External"/><Relationship Id="rId2" Type="http://schemas.openxmlformats.org/officeDocument/2006/relationships/image" Target="../media/image36.jpg"/><Relationship Id="rId1" Type="http://schemas.openxmlformats.org/officeDocument/2006/relationships/slideLayout" Target="../slideLayouts/slideLayout1.xml"/><Relationship Id="rId4" Type="http://schemas.openxmlformats.org/officeDocument/2006/relationships/hyperlink" Target="https://creativecommons.org/licenses/by-nc-sa/3.0/" TargetMode="External"/></Relationships>
</file>

<file path=ppt/slides/_rels/slide4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hyperlink" Target="https://www.cms.gov/about-cms/agency-information/emergency/epro/current-emergencies/current-emergencies-page" TargetMode="External"/><Relationship Id="rId2" Type="http://schemas.openxmlformats.org/officeDocument/2006/relationships/hyperlink" Target="https://www.cms.gov/files/document/what-do-i-need-know-cms-waivers-flexibilities-and-transition-forward-covid-19-public-health.pdf" TargetMode="External"/><Relationship Id="rId1" Type="http://schemas.openxmlformats.org/officeDocument/2006/relationships/slideLayout" Target="../slideLayouts/slideLayout1.xml"/><Relationship Id="rId5" Type="http://schemas.openxmlformats.org/officeDocument/2006/relationships/image" Target="../media/image38.png"/><Relationship Id="rId4" Type="http://schemas.openxmlformats.org/officeDocument/2006/relationships/hyperlink" Target="https://www.cms.gov/coronavirus-waivers" TargetMode="External"/></Relationships>
</file>

<file path=ppt/slides/_rels/slide4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hyperlink" Target="https://arkansasgopwing.blogspot.com/2018/01/election-agenda.html" TargetMode="External"/><Relationship Id="rId2" Type="http://schemas.openxmlformats.org/officeDocument/2006/relationships/image" Target="../media/image8.jpg"/><Relationship Id="rId1" Type="http://schemas.openxmlformats.org/officeDocument/2006/relationships/slideLayout" Target="../slideLayouts/slideLayout1.xml"/><Relationship Id="rId6" Type="http://schemas.openxmlformats.org/officeDocument/2006/relationships/hyperlink" Target="https://creativecommons.org/licenses/by-nc-sa/3.0/" TargetMode="External"/><Relationship Id="rId5" Type="http://schemas.openxmlformats.org/officeDocument/2006/relationships/hyperlink" Target="https://newversenews.blogspot.com/2012/10/" TargetMode="External"/><Relationship Id="rId4" Type="http://schemas.openxmlformats.org/officeDocument/2006/relationships/image" Target="../media/image9.jpg"/></Relationships>
</file>

<file path=ppt/slides/_rels/slide5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hyperlink" Target="https://publicdomainpictures.net/en/view-image.php?image=320370&amp;picture=corona-virus" TargetMode="External"/><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2.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hyperlink" Target="https://openclipart.org/detail/127843/fwd__bubble_hand_drawn-by-rejon-177666" TargetMode="External"/></Relationships>
</file>

<file path=ppt/slides/_rels/slide59.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6.xml.rels><?xml version="1.0" encoding="UTF-8" standalone="yes"?>
<Relationships xmlns="http://schemas.openxmlformats.org/package/2006/relationships"><Relationship Id="rId3" Type="http://schemas.openxmlformats.org/officeDocument/2006/relationships/hyperlink" Target="https://www.julianmarquina.es/13-archivos-digitales-de-radio-y-television-repartidos-por-el-mundo-pero-hay-muchisimos-mas/" TargetMode="External"/><Relationship Id="rId2" Type="http://schemas.openxmlformats.org/officeDocument/2006/relationships/image" Target="../media/image10.jpg"/><Relationship Id="rId1" Type="http://schemas.openxmlformats.org/officeDocument/2006/relationships/slideLayout" Target="../slideLayouts/slideLayout1.xml"/><Relationship Id="rId5" Type="http://schemas.openxmlformats.org/officeDocument/2006/relationships/hyperlink" Target="https://creativecommons.org/licenses/by-sa/3.0/" TargetMode="External"/><Relationship Id="rId4" Type="http://schemas.openxmlformats.org/officeDocument/2006/relationships/image" Target="../media/image11.jpg"/></Relationships>
</file>

<file path=ppt/slides/_rels/slide60.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hyperlink" Target="https://www.wrongkindofgreen.org/2014/09/21/till-the-end-of-time/" TargetMode="External"/><Relationship Id="rId2" Type="http://schemas.openxmlformats.org/officeDocument/2006/relationships/image" Target="../media/image48.jpg"/><Relationship Id="rId1" Type="http://schemas.openxmlformats.org/officeDocument/2006/relationships/slideLayout" Target="../slideLayouts/slideLayout2.xml"/><Relationship Id="rId4" Type="http://schemas.openxmlformats.org/officeDocument/2006/relationships/hyperlink" Target="https://creativecommons.org/licenses/by-nc-nd/3.0/" TargetMode="External"/></Relationships>
</file>

<file path=ppt/slides/_rels/slide62.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image" Target="../media/image49.png"/><Relationship Id="rId1" Type="http://schemas.openxmlformats.org/officeDocument/2006/relationships/slideLayout" Target="../slideLayouts/slideLayout2.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63.xml.rels><?xml version="1.0" encoding="UTF-8" standalone="yes"?>
<Relationships xmlns="http://schemas.openxmlformats.org/package/2006/relationships"><Relationship Id="rId8" Type="http://schemas.microsoft.com/office/2007/relationships/diagramDrawing" Target="../diagrams/drawing12.xml"/><Relationship Id="rId3" Type="http://schemas.openxmlformats.org/officeDocument/2006/relationships/image" Target="../media/image51.svg"/><Relationship Id="rId7" Type="http://schemas.openxmlformats.org/officeDocument/2006/relationships/diagramColors" Target="../diagrams/colors12.xml"/><Relationship Id="rId2" Type="http://schemas.openxmlformats.org/officeDocument/2006/relationships/image" Target="../media/image50.png"/><Relationship Id="rId1" Type="http://schemas.openxmlformats.org/officeDocument/2006/relationships/slideLayout" Target="../slideLayouts/slideLayout9.xml"/><Relationship Id="rId6" Type="http://schemas.openxmlformats.org/officeDocument/2006/relationships/diagramQuickStyle" Target="../diagrams/quickStyle12.xml"/><Relationship Id="rId5" Type="http://schemas.openxmlformats.org/officeDocument/2006/relationships/diagramLayout" Target="../diagrams/layout12.xml"/><Relationship Id="rId4" Type="http://schemas.openxmlformats.org/officeDocument/2006/relationships/diagramData" Target="../diagrams/data12.xml"/></Relationships>
</file>

<file path=ppt/slides/_rels/slide64.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6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9.xml"/></Relationships>
</file>

<file path=ppt/slides/_rels/slide66.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2.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67.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EC7823C-FDD6-429C-986C-063FDEBF9E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Shape 11">
            <a:extLst>
              <a:ext uri="{FF2B5EF4-FFF2-40B4-BE49-F238E27FC236}">
                <a16:creationId xmlns:a16="http://schemas.microsoft.com/office/drawing/2014/main" id="{9CF7FE1C-8BC5-4B0C-A2BC-93AB72C90F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68100" y="-1"/>
            <a:ext cx="10423900" cy="5920155"/>
          </a:xfrm>
          <a:custGeom>
            <a:avLst/>
            <a:gdLst>
              <a:gd name="connsiteX0" fmla="*/ 10423900 w 10423900"/>
              <a:gd name="connsiteY0" fmla="*/ 0 h 5491534"/>
              <a:gd name="connsiteX1" fmla="*/ 3493157 w 10423900"/>
              <a:gd name="connsiteY1" fmla="*/ 0 h 5491534"/>
              <a:gd name="connsiteX2" fmla="*/ 3493018 w 10423900"/>
              <a:gd name="connsiteY2" fmla="*/ 31 h 5491534"/>
              <a:gd name="connsiteX3" fmla="*/ 3245493 w 10423900"/>
              <a:gd name="connsiteY3" fmla="*/ 104839 h 5491534"/>
              <a:gd name="connsiteX4" fmla="*/ 4434802 w 10423900"/>
              <a:gd name="connsiteY4" fmla="*/ 284558 h 5491534"/>
              <a:gd name="connsiteX5" fmla="*/ 4011937 w 10423900"/>
              <a:gd name="connsiteY5" fmla="*/ 395559 h 5491534"/>
              <a:gd name="connsiteX6" fmla="*/ 3573213 w 10423900"/>
              <a:gd name="connsiteY6" fmla="*/ 474847 h 5491534"/>
              <a:gd name="connsiteX7" fmla="*/ 3097489 w 10423900"/>
              <a:gd name="connsiteY7" fmla="*/ 532990 h 5491534"/>
              <a:gd name="connsiteX8" fmla="*/ 2664052 w 10423900"/>
              <a:gd name="connsiteY8" fmla="*/ 649279 h 5491534"/>
              <a:gd name="connsiteX9" fmla="*/ 3795218 w 10423900"/>
              <a:gd name="connsiteY9" fmla="*/ 696852 h 5491534"/>
              <a:gd name="connsiteX10" fmla="*/ 3208492 w 10423900"/>
              <a:gd name="connsiteY10" fmla="*/ 802568 h 5491534"/>
              <a:gd name="connsiteX11" fmla="*/ 2727483 w 10423900"/>
              <a:gd name="connsiteY11" fmla="*/ 939999 h 5491534"/>
              <a:gd name="connsiteX12" fmla="*/ 2389190 w 10423900"/>
              <a:gd name="connsiteY12" fmla="*/ 1003429 h 5491534"/>
              <a:gd name="connsiteX13" fmla="*/ 2029754 w 10423900"/>
              <a:gd name="connsiteY13" fmla="*/ 1019287 h 5491534"/>
              <a:gd name="connsiteX14" fmla="*/ 1945181 w 10423900"/>
              <a:gd name="connsiteY14" fmla="*/ 1119716 h 5491534"/>
              <a:gd name="connsiteX15" fmla="*/ 2056184 w 10423900"/>
              <a:gd name="connsiteY15" fmla="*/ 1225434 h 5491534"/>
              <a:gd name="connsiteX16" fmla="*/ 2225329 w 10423900"/>
              <a:gd name="connsiteY16" fmla="*/ 1236004 h 5491534"/>
              <a:gd name="connsiteX17" fmla="*/ 3234920 w 10423900"/>
              <a:gd name="connsiteY17" fmla="*/ 1262435 h 5491534"/>
              <a:gd name="connsiteX18" fmla="*/ 0 w 10423900"/>
              <a:gd name="connsiteY18" fmla="*/ 1495009 h 5491534"/>
              <a:gd name="connsiteX19" fmla="*/ 438724 w 10423900"/>
              <a:gd name="connsiteY19" fmla="*/ 1637728 h 5491534"/>
              <a:gd name="connsiteX20" fmla="*/ 586726 w 10423900"/>
              <a:gd name="connsiteY20" fmla="*/ 2028877 h 5491534"/>
              <a:gd name="connsiteX21" fmla="*/ 1125878 w 10423900"/>
              <a:gd name="connsiteY21" fmla="*/ 2250882 h 5491534"/>
              <a:gd name="connsiteX22" fmla="*/ 1474744 w 10423900"/>
              <a:gd name="connsiteY22" fmla="*/ 2330169 h 5491534"/>
              <a:gd name="connsiteX23" fmla="*/ 2272901 w 10423900"/>
              <a:gd name="connsiteY23" fmla="*/ 2446458 h 5491534"/>
              <a:gd name="connsiteX24" fmla="*/ 2389190 w 10423900"/>
              <a:gd name="connsiteY24" fmla="*/ 2636747 h 5491534"/>
              <a:gd name="connsiteX25" fmla="*/ 2489621 w 10423900"/>
              <a:gd name="connsiteY25" fmla="*/ 2848179 h 5491534"/>
              <a:gd name="connsiteX26" fmla="*/ 2701053 w 10423900"/>
              <a:gd name="connsiteY26" fmla="*/ 2985611 h 5491534"/>
              <a:gd name="connsiteX27" fmla="*/ 1057165 w 10423900"/>
              <a:gd name="connsiteY27" fmla="*/ 2964468 h 5491534"/>
              <a:gd name="connsiteX28" fmla="*/ 2912485 w 10423900"/>
              <a:gd name="connsiteY28" fmla="*/ 3408477 h 5491534"/>
              <a:gd name="connsiteX29" fmla="*/ 2748626 w 10423900"/>
              <a:gd name="connsiteY29" fmla="*/ 3582909 h 5491534"/>
              <a:gd name="connsiteX30" fmla="*/ 3763503 w 10423900"/>
              <a:gd name="connsiteY30" fmla="*/ 3820771 h 5491534"/>
              <a:gd name="connsiteX31" fmla="*/ 3219063 w 10423900"/>
              <a:gd name="connsiteY31" fmla="*/ 3847199 h 5491534"/>
              <a:gd name="connsiteX32" fmla="*/ 6385269 w 10423900"/>
              <a:gd name="connsiteY32" fmla="*/ 4840933 h 5491534"/>
              <a:gd name="connsiteX33" fmla="*/ 10285854 w 10423900"/>
              <a:gd name="connsiteY33" fmla="*/ 5471118 h 5491534"/>
              <a:gd name="connsiteX34" fmla="*/ 10423900 w 10423900"/>
              <a:gd name="connsiteY34" fmla="*/ 5491534 h 5491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423900" h="5491534">
                <a:moveTo>
                  <a:pt x="10423900" y="0"/>
                </a:moveTo>
                <a:lnTo>
                  <a:pt x="3493157" y="0"/>
                </a:lnTo>
                <a:lnTo>
                  <a:pt x="3493018" y="31"/>
                </a:lnTo>
                <a:cubicBezTo>
                  <a:pt x="3414969" y="12668"/>
                  <a:pt x="3328744" y="21588"/>
                  <a:pt x="3245493" y="104839"/>
                </a:cubicBezTo>
                <a:cubicBezTo>
                  <a:pt x="3668357" y="162984"/>
                  <a:pt x="4075366" y="51981"/>
                  <a:pt x="4434802" y="284558"/>
                </a:cubicBezTo>
                <a:cubicBezTo>
                  <a:pt x="4302656" y="400846"/>
                  <a:pt x="4154654" y="374416"/>
                  <a:pt x="4011937" y="395559"/>
                </a:cubicBezTo>
                <a:cubicBezTo>
                  <a:pt x="3863934" y="416704"/>
                  <a:pt x="3721217" y="453704"/>
                  <a:pt x="3573213" y="474847"/>
                </a:cubicBezTo>
                <a:cubicBezTo>
                  <a:pt x="3414639" y="501275"/>
                  <a:pt x="3256063" y="506562"/>
                  <a:pt x="3097489" y="532990"/>
                </a:cubicBezTo>
                <a:cubicBezTo>
                  <a:pt x="2965345" y="554135"/>
                  <a:pt x="2822627" y="517133"/>
                  <a:pt x="2664052" y="649279"/>
                </a:cubicBezTo>
                <a:cubicBezTo>
                  <a:pt x="3055203" y="744424"/>
                  <a:pt x="3409352" y="601706"/>
                  <a:pt x="3795218" y="696852"/>
                </a:cubicBezTo>
                <a:cubicBezTo>
                  <a:pt x="3567928" y="781425"/>
                  <a:pt x="3382924" y="754995"/>
                  <a:pt x="3208492" y="802568"/>
                </a:cubicBezTo>
                <a:cubicBezTo>
                  <a:pt x="3049916" y="850140"/>
                  <a:pt x="2859627" y="797282"/>
                  <a:pt x="2727483" y="939999"/>
                </a:cubicBezTo>
                <a:cubicBezTo>
                  <a:pt x="2627052" y="1051000"/>
                  <a:pt x="2521336" y="1066858"/>
                  <a:pt x="2389190" y="1003429"/>
                </a:cubicBezTo>
                <a:cubicBezTo>
                  <a:pt x="2272901" y="945284"/>
                  <a:pt x="2146043" y="961142"/>
                  <a:pt x="2029754" y="1019287"/>
                </a:cubicBezTo>
                <a:cubicBezTo>
                  <a:pt x="1987468" y="1040430"/>
                  <a:pt x="1945181" y="1066858"/>
                  <a:pt x="1945181" y="1119716"/>
                </a:cubicBezTo>
                <a:cubicBezTo>
                  <a:pt x="1945181" y="1193719"/>
                  <a:pt x="1998039" y="1214862"/>
                  <a:pt x="2056184" y="1225434"/>
                </a:cubicBezTo>
                <a:cubicBezTo>
                  <a:pt x="2109042" y="1236004"/>
                  <a:pt x="2172471" y="1246577"/>
                  <a:pt x="2225329" y="1236004"/>
                </a:cubicBezTo>
                <a:cubicBezTo>
                  <a:pt x="2563622" y="1177861"/>
                  <a:pt x="2896629" y="1273005"/>
                  <a:pt x="3234920" y="1262435"/>
                </a:cubicBezTo>
                <a:cubicBezTo>
                  <a:pt x="2172471" y="1489724"/>
                  <a:pt x="1099450" y="1415723"/>
                  <a:pt x="0" y="1495009"/>
                </a:cubicBezTo>
                <a:cubicBezTo>
                  <a:pt x="142717" y="1653583"/>
                  <a:pt x="327721" y="1521439"/>
                  <a:pt x="438724" y="1637728"/>
                </a:cubicBezTo>
                <a:cubicBezTo>
                  <a:pt x="333006" y="1880875"/>
                  <a:pt x="375293" y="2013020"/>
                  <a:pt x="586726" y="2028877"/>
                </a:cubicBezTo>
                <a:cubicBezTo>
                  <a:pt x="792873" y="2044734"/>
                  <a:pt x="1014877" y="1960161"/>
                  <a:pt x="1125878" y="2250882"/>
                </a:cubicBezTo>
                <a:cubicBezTo>
                  <a:pt x="1157593" y="2340740"/>
                  <a:pt x="1353170" y="2314312"/>
                  <a:pt x="1474744" y="2330169"/>
                </a:cubicBezTo>
                <a:cubicBezTo>
                  <a:pt x="1739034" y="2367170"/>
                  <a:pt x="2019183" y="2330169"/>
                  <a:pt x="2272901" y="2446458"/>
                </a:cubicBezTo>
                <a:cubicBezTo>
                  <a:pt x="2373332" y="2488744"/>
                  <a:pt x="2442048" y="2520459"/>
                  <a:pt x="2389190" y="2636747"/>
                </a:cubicBezTo>
                <a:cubicBezTo>
                  <a:pt x="2336332" y="2758321"/>
                  <a:pt x="2405048" y="2800607"/>
                  <a:pt x="2489621" y="2848179"/>
                </a:cubicBezTo>
                <a:cubicBezTo>
                  <a:pt x="2553051" y="2885180"/>
                  <a:pt x="2648195" y="2874609"/>
                  <a:pt x="2701053" y="2985611"/>
                </a:cubicBezTo>
                <a:cubicBezTo>
                  <a:pt x="2146043" y="2969753"/>
                  <a:pt x="1606888" y="2879895"/>
                  <a:pt x="1057165" y="2964468"/>
                </a:cubicBezTo>
                <a:cubicBezTo>
                  <a:pt x="1659748" y="3175900"/>
                  <a:pt x="2320474" y="3165328"/>
                  <a:pt x="2912485" y="3408477"/>
                </a:cubicBezTo>
                <a:cubicBezTo>
                  <a:pt x="2891342" y="3493050"/>
                  <a:pt x="2753911" y="3456048"/>
                  <a:pt x="2748626" y="3582909"/>
                </a:cubicBezTo>
                <a:cubicBezTo>
                  <a:pt x="3060489" y="3715055"/>
                  <a:pt x="3435782" y="3625195"/>
                  <a:pt x="3763503" y="3820771"/>
                </a:cubicBezTo>
                <a:cubicBezTo>
                  <a:pt x="3573213" y="3910629"/>
                  <a:pt x="3398782" y="3762626"/>
                  <a:pt x="3219063" y="3847199"/>
                </a:cubicBezTo>
                <a:cubicBezTo>
                  <a:pt x="3277208" y="3974060"/>
                  <a:pt x="5909545" y="4756360"/>
                  <a:pt x="6385269" y="4840933"/>
                </a:cubicBezTo>
                <a:cubicBezTo>
                  <a:pt x="7171204" y="4982659"/>
                  <a:pt x="9157515" y="5302348"/>
                  <a:pt x="10285854" y="5471118"/>
                </a:cubicBezTo>
                <a:lnTo>
                  <a:pt x="10423900" y="5491534"/>
                </a:lnTo>
                <a:close/>
              </a:path>
            </a:pathLst>
          </a:custGeom>
          <a:solidFill>
            <a:schemeClr val="bg2">
              <a:alpha val="50000"/>
            </a:schemeClr>
          </a:solidFill>
          <a:ln w="32707" cap="flat">
            <a:noFill/>
            <a:prstDash val="solid"/>
            <a:miter/>
          </a:ln>
        </p:spPr>
        <p:txBody>
          <a:bodyPr rtlCol="0" anchor="ctr"/>
          <a:lstStyle/>
          <a:p>
            <a:endParaRPr lang="en-US" dirty="0"/>
          </a:p>
        </p:txBody>
      </p:sp>
      <p:sp>
        <p:nvSpPr>
          <p:cNvPr id="17" name="Freeform: Shape 13">
            <a:extLst>
              <a:ext uri="{FF2B5EF4-FFF2-40B4-BE49-F238E27FC236}">
                <a16:creationId xmlns:a16="http://schemas.microsoft.com/office/drawing/2014/main" id="{B0651F5E-0457-4065-ACB2-8B81590C20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050098" flipH="1" flipV="1">
            <a:off x="-160709" y="3977842"/>
            <a:ext cx="7507400" cy="3166385"/>
          </a:xfrm>
          <a:custGeom>
            <a:avLst/>
            <a:gdLst>
              <a:gd name="connsiteX0" fmla="*/ 5497485 w 7507400"/>
              <a:gd name="connsiteY0" fmla="*/ 2912009 h 3166385"/>
              <a:gd name="connsiteX1" fmla="*/ 7034681 w 7507400"/>
              <a:gd name="connsiteY1" fmla="*/ 3151263 h 3166385"/>
              <a:gd name="connsiteX2" fmla="*/ 7137723 w 7507400"/>
              <a:gd name="connsiteY2" fmla="*/ 3166385 h 3166385"/>
              <a:gd name="connsiteX3" fmla="*/ 7507400 w 7507400"/>
              <a:gd name="connsiteY3" fmla="*/ 875071 h 3166385"/>
              <a:gd name="connsiteX4" fmla="*/ 2083578 w 7507400"/>
              <a:gd name="connsiteY4" fmla="*/ 0 h 3166385"/>
              <a:gd name="connsiteX5" fmla="*/ 2023081 w 7507400"/>
              <a:gd name="connsiteY5" fmla="*/ 5468 h 3166385"/>
              <a:gd name="connsiteX6" fmla="*/ 1865374 w 7507400"/>
              <a:gd name="connsiteY6" fmla="*/ 76313 h 3166385"/>
              <a:gd name="connsiteX7" fmla="*/ 1634010 w 7507400"/>
              <a:gd name="connsiteY7" fmla="*/ 119359 h 3166385"/>
              <a:gd name="connsiteX8" fmla="*/ 1388186 w 7507400"/>
              <a:gd name="connsiteY8" fmla="*/ 130121 h 3166385"/>
              <a:gd name="connsiteX9" fmla="*/ 1330344 w 7507400"/>
              <a:gd name="connsiteY9" fmla="*/ 198275 h 3166385"/>
              <a:gd name="connsiteX10" fmla="*/ 1406262 w 7507400"/>
              <a:gd name="connsiteY10" fmla="*/ 270018 h 3166385"/>
              <a:gd name="connsiteX11" fmla="*/ 1521942 w 7507400"/>
              <a:gd name="connsiteY11" fmla="*/ 277191 h 3166385"/>
              <a:gd name="connsiteX12" fmla="*/ 2212420 w 7507400"/>
              <a:gd name="connsiteY12" fmla="*/ 295128 h 3166385"/>
              <a:gd name="connsiteX13" fmla="*/ 0 w 7507400"/>
              <a:gd name="connsiteY13" fmla="*/ 452960 h 3166385"/>
              <a:gd name="connsiteX14" fmla="*/ 300051 w 7507400"/>
              <a:gd name="connsiteY14" fmla="*/ 549813 h 3166385"/>
              <a:gd name="connsiteX15" fmla="*/ 401272 w 7507400"/>
              <a:gd name="connsiteY15" fmla="*/ 815258 h 3166385"/>
              <a:gd name="connsiteX16" fmla="*/ 770008 w 7507400"/>
              <a:gd name="connsiteY16" fmla="*/ 965917 h 3166385"/>
              <a:gd name="connsiteX17" fmla="*/ 1008605 w 7507400"/>
              <a:gd name="connsiteY17" fmla="*/ 1019724 h 3166385"/>
              <a:gd name="connsiteX18" fmla="*/ 1554478 w 7507400"/>
              <a:gd name="connsiteY18" fmla="*/ 1098641 h 3166385"/>
              <a:gd name="connsiteX19" fmla="*/ 1634010 w 7507400"/>
              <a:gd name="connsiteY19" fmla="*/ 1227777 h 3166385"/>
              <a:gd name="connsiteX20" fmla="*/ 1702696 w 7507400"/>
              <a:gd name="connsiteY20" fmla="*/ 1371261 h 3166385"/>
              <a:gd name="connsiteX21" fmla="*/ 1847299 w 7507400"/>
              <a:gd name="connsiteY21" fmla="*/ 1464526 h 3166385"/>
              <a:gd name="connsiteX22" fmla="*/ 723015 w 7507400"/>
              <a:gd name="connsiteY22" fmla="*/ 1450177 h 3166385"/>
              <a:gd name="connsiteX23" fmla="*/ 1991901 w 7507400"/>
              <a:gd name="connsiteY23" fmla="*/ 1751495 h 3166385"/>
              <a:gd name="connsiteX24" fmla="*/ 1879835 w 7507400"/>
              <a:gd name="connsiteY24" fmla="*/ 1869870 h 3166385"/>
              <a:gd name="connsiteX25" fmla="*/ 2573927 w 7507400"/>
              <a:gd name="connsiteY25" fmla="*/ 2031290 h 3166385"/>
              <a:gd name="connsiteX26" fmla="*/ 2201575 w 7507400"/>
              <a:gd name="connsiteY26" fmla="*/ 2049225 h 3166385"/>
              <a:gd name="connsiteX27" fmla="*/ 4367000 w 7507400"/>
              <a:gd name="connsiteY27" fmla="*/ 2723602 h 3166385"/>
              <a:gd name="connsiteX28" fmla="*/ 5497485 w 7507400"/>
              <a:gd name="connsiteY28" fmla="*/ 2912009 h 3166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507400" h="3166385">
                <a:moveTo>
                  <a:pt x="5497485" y="2912009"/>
                </a:moveTo>
                <a:cubicBezTo>
                  <a:pt x="6033497" y="2998226"/>
                  <a:pt x="6619155" y="3089592"/>
                  <a:pt x="7034681" y="3151263"/>
                </a:cubicBezTo>
                <a:lnTo>
                  <a:pt x="7137723" y="3166385"/>
                </a:lnTo>
                <a:lnTo>
                  <a:pt x="7507400" y="875071"/>
                </a:lnTo>
                <a:lnTo>
                  <a:pt x="2083578" y="0"/>
                </a:lnTo>
                <a:lnTo>
                  <a:pt x="2023081" y="5468"/>
                </a:lnTo>
                <a:cubicBezTo>
                  <a:pt x="1965692" y="12642"/>
                  <a:pt x="1910562" y="27887"/>
                  <a:pt x="1865374" y="76313"/>
                </a:cubicBezTo>
                <a:cubicBezTo>
                  <a:pt x="1796688" y="151642"/>
                  <a:pt x="1724387" y="162404"/>
                  <a:pt x="1634010" y="119359"/>
                </a:cubicBezTo>
                <a:cubicBezTo>
                  <a:pt x="1554478" y="79900"/>
                  <a:pt x="1467718" y="90662"/>
                  <a:pt x="1388186" y="130121"/>
                </a:cubicBezTo>
                <a:cubicBezTo>
                  <a:pt x="1359266" y="144469"/>
                  <a:pt x="1330344" y="162404"/>
                  <a:pt x="1330344" y="198275"/>
                </a:cubicBezTo>
                <a:cubicBezTo>
                  <a:pt x="1330344" y="248495"/>
                  <a:pt x="1366496" y="262843"/>
                  <a:pt x="1406262" y="270018"/>
                </a:cubicBezTo>
                <a:cubicBezTo>
                  <a:pt x="1442412" y="277191"/>
                  <a:pt x="1485792" y="284366"/>
                  <a:pt x="1521942" y="277191"/>
                </a:cubicBezTo>
                <a:cubicBezTo>
                  <a:pt x="1753307" y="237734"/>
                  <a:pt x="1981057" y="302301"/>
                  <a:pt x="2212420" y="295128"/>
                </a:cubicBezTo>
                <a:cubicBezTo>
                  <a:pt x="1485792" y="449373"/>
                  <a:pt x="751934" y="399154"/>
                  <a:pt x="0" y="452960"/>
                </a:cubicBezTo>
                <a:cubicBezTo>
                  <a:pt x="97608" y="560573"/>
                  <a:pt x="224135" y="470896"/>
                  <a:pt x="300051" y="549813"/>
                </a:cubicBezTo>
                <a:cubicBezTo>
                  <a:pt x="227750" y="714820"/>
                  <a:pt x="256671" y="804497"/>
                  <a:pt x="401272" y="815258"/>
                </a:cubicBezTo>
                <a:cubicBezTo>
                  <a:pt x="542261" y="826019"/>
                  <a:pt x="694093" y="768625"/>
                  <a:pt x="770008" y="965917"/>
                </a:cubicBezTo>
                <a:cubicBezTo>
                  <a:pt x="791699" y="1026898"/>
                  <a:pt x="925458" y="1008963"/>
                  <a:pt x="1008605" y="1019724"/>
                </a:cubicBezTo>
                <a:cubicBezTo>
                  <a:pt x="1189357" y="1044833"/>
                  <a:pt x="1380957" y="1019724"/>
                  <a:pt x="1554478" y="1098641"/>
                </a:cubicBezTo>
                <a:cubicBezTo>
                  <a:pt x="1623165" y="1127337"/>
                  <a:pt x="1670160" y="1148860"/>
                  <a:pt x="1634010" y="1227777"/>
                </a:cubicBezTo>
                <a:cubicBezTo>
                  <a:pt x="1597859" y="1310280"/>
                  <a:pt x="1644855" y="1338976"/>
                  <a:pt x="1702696" y="1371261"/>
                </a:cubicBezTo>
                <a:cubicBezTo>
                  <a:pt x="1746077" y="1396370"/>
                  <a:pt x="1811148" y="1389197"/>
                  <a:pt x="1847299" y="1464526"/>
                </a:cubicBezTo>
                <a:cubicBezTo>
                  <a:pt x="1467717" y="1453764"/>
                  <a:pt x="1098981" y="1392783"/>
                  <a:pt x="723015" y="1450177"/>
                </a:cubicBezTo>
                <a:cubicBezTo>
                  <a:pt x="1135131" y="1593662"/>
                  <a:pt x="1587014" y="1586487"/>
                  <a:pt x="1991901" y="1751495"/>
                </a:cubicBezTo>
                <a:cubicBezTo>
                  <a:pt x="1977441" y="1808889"/>
                  <a:pt x="1883449" y="1783778"/>
                  <a:pt x="1879835" y="1869870"/>
                </a:cubicBezTo>
                <a:cubicBezTo>
                  <a:pt x="2093123" y="1959548"/>
                  <a:pt x="2349794" y="1898566"/>
                  <a:pt x="2573927" y="2031290"/>
                </a:cubicBezTo>
                <a:cubicBezTo>
                  <a:pt x="2443785" y="2092271"/>
                  <a:pt x="2324488" y="1991831"/>
                  <a:pt x="2201575" y="2049225"/>
                </a:cubicBezTo>
                <a:cubicBezTo>
                  <a:pt x="2241342" y="2135316"/>
                  <a:pt x="4041644" y="2666208"/>
                  <a:pt x="4367000" y="2723602"/>
                </a:cubicBezTo>
                <a:cubicBezTo>
                  <a:pt x="4615085" y="2767993"/>
                  <a:pt x="5038048" y="2838109"/>
                  <a:pt x="5497485" y="2912009"/>
                </a:cubicBezTo>
                <a:close/>
              </a:path>
            </a:pathLst>
          </a:custGeom>
          <a:solidFill>
            <a:schemeClr val="bg2">
              <a:alpha val="50000"/>
            </a:schemeClr>
          </a:solidFill>
          <a:ln w="32707" cap="flat">
            <a:noFill/>
            <a:prstDash val="solid"/>
            <a:miter/>
          </a:ln>
        </p:spPr>
        <p:txBody>
          <a:bodyPr rtlCol="0" anchor="ctr"/>
          <a:lstStyle/>
          <a:p>
            <a:endParaRPr lang="en-US" dirty="0"/>
          </a:p>
        </p:txBody>
      </p:sp>
      <p:sp>
        <p:nvSpPr>
          <p:cNvPr id="4" name="Title 3">
            <a:extLst>
              <a:ext uri="{FF2B5EF4-FFF2-40B4-BE49-F238E27FC236}">
                <a16:creationId xmlns:a16="http://schemas.microsoft.com/office/drawing/2014/main" id="{B1F9907B-52D2-A043-86A1-68CB987B58A1}"/>
              </a:ext>
            </a:extLst>
          </p:cNvPr>
          <p:cNvSpPr>
            <a:spLocks noGrp="1"/>
          </p:cNvSpPr>
          <p:nvPr>
            <p:ph type="ctrTitle"/>
          </p:nvPr>
        </p:nvSpPr>
        <p:spPr>
          <a:xfrm>
            <a:off x="5751094" y="1058780"/>
            <a:ext cx="5602705" cy="3092116"/>
          </a:xfrm>
        </p:spPr>
        <p:txBody>
          <a:bodyPr anchor="ctr">
            <a:normAutofit fontScale="90000"/>
          </a:bodyPr>
          <a:lstStyle/>
          <a:p>
            <a:pPr algn="l"/>
            <a:r>
              <a:rPr lang="en-US" sz="3600" b="1" dirty="0">
                <a:latin typeface="+mn-lt"/>
              </a:rPr>
              <a:t>A Look into Healthcare Priorities in 2023:</a:t>
            </a:r>
            <a:br>
              <a:rPr lang="en-US" sz="3600" b="1" dirty="0">
                <a:latin typeface="+mn-lt"/>
              </a:rPr>
            </a:br>
            <a:br>
              <a:rPr lang="en-US" sz="3600" b="1" dirty="0">
                <a:latin typeface="+mn-lt"/>
              </a:rPr>
            </a:br>
            <a:r>
              <a:rPr lang="en-US" sz="3600" b="1" dirty="0">
                <a:latin typeface="+mn-lt"/>
              </a:rPr>
              <a:t>Expanding Telehealth Access, Embracing Transparency and Increased OIG Scrutiny</a:t>
            </a:r>
          </a:p>
        </p:txBody>
      </p:sp>
      <p:sp>
        <p:nvSpPr>
          <p:cNvPr id="5" name="Subtitle 4">
            <a:extLst>
              <a:ext uri="{FF2B5EF4-FFF2-40B4-BE49-F238E27FC236}">
                <a16:creationId xmlns:a16="http://schemas.microsoft.com/office/drawing/2014/main" id="{FCAB769F-A6D4-FB4F-8C10-A31E8F9C2CAD}"/>
              </a:ext>
            </a:extLst>
          </p:cNvPr>
          <p:cNvSpPr>
            <a:spLocks noGrp="1"/>
          </p:cNvSpPr>
          <p:nvPr>
            <p:ph type="subTitle" idx="1"/>
          </p:nvPr>
        </p:nvSpPr>
        <p:spPr>
          <a:xfrm>
            <a:off x="838200" y="5041616"/>
            <a:ext cx="3781926" cy="1246472"/>
          </a:xfrm>
        </p:spPr>
        <p:txBody>
          <a:bodyPr anchor="ctr">
            <a:normAutofit/>
          </a:bodyPr>
          <a:lstStyle/>
          <a:p>
            <a:pPr algn="l">
              <a:spcAft>
                <a:spcPts val="600"/>
              </a:spcAft>
            </a:pPr>
            <a:r>
              <a:rPr lang="en-US" sz="1700" b="1" i="1" dirty="0"/>
              <a:t>S. Leigh Davitian, JD</a:t>
            </a:r>
          </a:p>
          <a:p>
            <a:pPr algn="l">
              <a:spcAft>
                <a:spcPts val="600"/>
              </a:spcAft>
            </a:pPr>
            <a:r>
              <a:rPr lang="en-US" sz="1700" b="1" i="1" dirty="0"/>
              <a:t>Dumbarton Group and Associates, LLC</a:t>
            </a:r>
          </a:p>
          <a:p>
            <a:pPr algn="l">
              <a:spcAft>
                <a:spcPts val="600"/>
              </a:spcAft>
            </a:pPr>
            <a:r>
              <a:rPr lang="en-US" sz="1700" b="1" i="1" dirty="0"/>
              <a:t>April 28, 2023</a:t>
            </a:r>
          </a:p>
        </p:txBody>
      </p:sp>
    </p:spTree>
    <p:extLst>
      <p:ext uri="{BB962C8B-B14F-4D97-AF65-F5344CB8AC3E}">
        <p14:creationId xmlns:p14="http://schemas.microsoft.com/office/powerpoint/2010/main" val="3902951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955A2079-FA98-4876-80F0-72364A7D2E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70DDC7D-9B39-A68F-72B3-F49F1A4624B7}"/>
              </a:ext>
            </a:extLst>
          </p:cNvPr>
          <p:cNvSpPr>
            <a:spLocks noGrp="1"/>
          </p:cNvSpPr>
          <p:nvPr>
            <p:ph type="title"/>
          </p:nvPr>
        </p:nvSpPr>
        <p:spPr>
          <a:xfrm>
            <a:off x="838200" y="557188"/>
            <a:ext cx="10515600" cy="1133499"/>
          </a:xfrm>
        </p:spPr>
        <p:txBody>
          <a:bodyPr>
            <a:normAutofit/>
          </a:bodyPr>
          <a:lstStyle/>
          <a:p>
            <a:pPr algn="ctr"/>
            <a:r>
              <a:rPr lang="en-US" sz="4800" b="1" dirty="0"/>
              <a:t>Current Health Care Issues Being Debated</a:t>
            </a:r>
          </a:p>
        </p:txBody>
      </p:sp>
      <p:graphicFrame>
        <p:nvGraphicFramePr>
          <p:cNvPr id="5" name="Content Placeholder 4">
            <a:extLst>
              <a:ext uri="{FF2B5EF4-FFF2-40B4-BE49-F238E27FC236}">
                <a16:creationId xmlns:a16="http://schemas.microsoft.com/office/drawing/2014/main" id="{F0D579F3-65EA-8ABD-8ED3-D8FF391D4A58}"/>
              </a:ext>
            </a:extLst>
          </p:cNvPr>
          <p:cNvGraphicFramePr>
            <a:graphicFrameLocks noGrp="1"/>
          </p:cNvGraphicFramePr>
          <p:nvPr>
            <p:ph idx="1"/>
            <p:extLst>
              <p:ext uri="{D42A27DB-BD31-4B8C-83A1-F6EECF244321}">
                <p14:modId xmlns:p14="http://schemas.microsoft.com/office/powerpoint/2010/main" val="2228479785"/>
              </p:ext>
            </p:extLst>
          </p:nvPr>
        </p:nvGraphicFramePr>
        <p:xfrm>
          <a:off x="838200" y="1828800"/>
          <a:ext cx="10515600" cy="43525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746463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955A2079-FA98-4876-80F0-72364A7D2E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8BDCD9D-67C2-DD96-8A2B-D42DCF2BC29F}"/>
              </a:ext>
            </a:extLst>
          </p:cNvPr>
          <p:cNvSpPr>
            <a:spLocks noGrp="1"/>
          </p:cNvSpPr>
          <p:nvPr>
            <p:ph type="title"/>
          </p:nvPr>
        </p:nvSpPr>
        <p:spPr>
          <a:xfrm>
            <a:off x="838200" y="557188"/>
            <a:ext cx="10515600" cy="1133499"/>
          </a:xfrm>
        </p:spPr>
        <p:txBody>
          <a:bodyPr>
            <a:normAutofit/>
          </a:bodyPr>
          <a:lstStyle/>
          <a:p>
            <a:pPr algn="ctr"/>
            <a:r>
              <a:rPr lang="en-US" sz="5200" b="1" dirty="0"/>
              <a:t>118</a:t>
            </a:r>
            <a:r>
              <a:rPr lang="en-US" sz="5200" b="1" baseline="30000" dirty="0"/>
              <a:t>th</a:t>
            </a:r>
            <a:r>
              <a:rPr lang="en-US" sz="5200" b="1" dirty="0"/>
              <a:t> Congress: Long Road to Passage</a:t>
            </a:r>
          </a:p>
        </p:txBody>
      </p:sp>
      <p:graphicFrame>
        <p:nvGraphicFramePr>
          <p:cNvPr id="4" name="Content Placeholder 3">
            <a:extLst>
              <a:ext uri="{FF2B5EF4-FFF2-40B4-BE49-F238E27FC236}">
                <a16:creationId xmlns:a16="http://schemas.microsoft.com/office/drawing/2014/main" id="{E2779389-2A07-911E-EAF6-17ECC81B6345}"/>
              </a:ext>
            </a:extLst>
          </p:cNvPr>
          <p:cNvGraphicFramePr>
            <a:graphicFrameLocks noGrp="1"/>
          </p:cNvGraphicFramePr>
          <p:nvPr>
            <p:ph idx="1"/>
            <p:extLst>
              <p:ext uri="{D42A27DB-BD31-4B8C-83A1-F6EECF244321}">
                <p14:modId xmlns:p14="http://schemas.microsoft.com/office/powerpoint/2010/main" val="1018457000"/>
              </p:ext>
            </p:extLst>
          </p:nvPr>
        </p:nvGraphicFramePr>
        <p:xfrm>
          <a:off x="838200" y="1828800"/>
          <a:ext cx="10515600" cy="43525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324141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 name="Rectangle 36">
            <a:extLst>
              <a:ext uri="{FF2B5EF4-FFF2-40B4-BE49-F238E27FC236}">
                <a16:creationId xmlns:a16="http://schemas.microsoft.com/office/drawing/2014/main" id="{854DEE1C-7FD6-4FA0-A96A-BDF952F199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DF7E797D-E7BA-DDE6-E090-5A2BFFCADAB1}"/>
              </a:ext>
            </a:extLst>
          </p:cNvPr>
          <p:cNvSpPr>
            <a:spLocks noGrp="1"/>
          </p:cNvSpPr>
          <p:nvPr>
            <p:ph type="ctrTitle"/>
          </p:nvPr>
        </p:nvSpPr>
        <p:spPr>
          <a:xfrm>
            <a:off x="1524000" y="4370226"/>
            <a:ext cx="9144000" cy="2487773"/>
          </a:xfrm>
        </p:spPr>
        <p:txBody>
          <a:bodyPr>
            <a:normAutofit fontScale="90000"/>
          </a:bodyPr>
          <a:lstStyle/>
          <a:p>
            <a:br>
              <a:rPr lang="en-US" sz="1100" dirty="0"/>
            </a:br>
            <a:br>
              <a:rPr lang="en-US" sz="3100" dirty="0"/>
            </a:br>
            <a:r>
              <a:rPr lang="en-US" sz="3100" b="1" dirty="0"/>
              <a:t>Audience “Democratic” Exercise</a:t>
            </a:r>
            <a:br>
              <a:rPr lang="en-US" sz="3100" b="1" dirty="0"/>
            </a:br>
            <a:br>
              <a:rPr lang="en-US" sz="3100" b="1" dirty="0"/>
            </a:br>
            <a:r>
              <a:rPr lang="en-US" sz="3100" b="1" dirty="0"/>
              <a:t>No Surprises Act</a:t>
            </a:r>
            <a:br>
              <a:rPr lang="en-US" sz="3100" b="1" dirty="0"/>
            </a:br>
            <a:r>
              <a:rPr lang="en-US" sz="3100" b="1" dirty="0"/>
              <a:t>OR </a:t>
            </a:r>
            <a:br>
              <a:rPr lang="en-US" sz="3100" b="1" dirty="0"/>
            </a:br>
            <a:r>
              <a:rPr lang="en-US" sz="3100" b="1" dirty="0"/>
              <a:t>Telehealth Expansion</a:t>
            </a:r>
            <a:br>
              <a:rPr lang="en-US" sz="3100" b="1" dirty="0"/>
            </a:br>
            <a:endParaRPr lang="en-US" sz="3100" b="1" dirty="0"/>
          </a:p>
        </p:txBody>
      </p:sp>
      <p:sp>
        <p:nvSpPr>
          <p:cNvPr id="5" name="Subtitle 4">
            <a:extLst>
              <a:ext uri="{FF2B5EF4-FFF2-40B4-BE49-F238E27FC236}">
                <a16:creationId xmlns:a16="http://schemas.microsoft.com/office/drawing/2014/main" id="{711007DA-9788-B5CB-3BFF-7FAE255983B5}"/>
              </a:ext>
            </a:extLst>
          </p:cNvPr>
          <p:cNvSpPr>
            <a:spLocks noGrp="1"/>
          </p:cNvSpPr>
          <p:nvPr>
            <p:ph type="subTitle" idx="1"/>
          </p:nvPr>
        </p:nvSpPr>
        <p:spPr>
          <a:xfrm>
            <a:off x="1524000" y="5636465"/>
            <a:ext cx="9144000" cy="646785"/>
          </a:xfrm>
        </p:spPr>
        <p:txBody>
          <a:bodyPr>
            <a:normAutofit/>
          </a:bodyPr>
          <a:lstStyle/>
          <a:p>
            <a:endParaRPr lang="en-US"/>
          </a:p>
          <a:p>
            <a:endParaRPr lang="en-US"/>
          </a:p>
          <a:p>
            <a:endParaRPr lang="en-US"/>
          </a:p>
        </p:txBody>
      </p:sp>
      <p:pic>
        <p:nvPicPr>
          <p:cNvPr id="9" name="Picture 8" descr="Text, whiteboard&#10;&#10;Description automatically generated">
            <a:extLst>
              <a:ext uri="{FF2B5EF4-FFF2-40B4-BE49-F238E27FC236}">
                <a16:creationId xmlns:a16="http://schemas.microsoft.com/office/drawing/2014/main" id="{2D963FED-33DB-C098-1EFB-9044F90452DB}"/>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t="18308" r="2" b="18310"/>
          <a:stretch/>
        </p:blipFill>
        <p:spPr>
          <a:xfrm>
            <a:off x="1690046" y="386205"/>
            <a:ext cx="8903441" cy="3766876"/>
          </a:xfrm>
          <a:custGeom>
            <a:avLst/>
            <a:gdLst/>
            <a:ahLst/>
            <a:cxnLst/>
            <a:rect l="l" t="t" r="r" b="b"/>
            <a:pathLst>
              <a:path w="8903441" h="3766876">
                <a:moveTo>
                  <a:pt x="8890380" y="1667288"/>
                </a:moveTo>
                <a:lnTo>
                  <a:pt x="8895460" y="1677046"/>
                </a:lnTo>
                <a:cubicBezTo>
                  <a:pt x="8905866" y="1703466"/>
                  <a:pt x="8906717" y="1724063"/>
                  <a:pt x="8894323" y="1729738"/>
                </a:cubicBezTo>
                <a:lnTo>
                  <a:pt x="8891365" y="1729349"/>
                </a:lnTo>
                <a:lnTo>
                  <a:pt x="8891421" y="1712412"/>
                </a:lnTo>
                <a:cubicBezTo>
                  <a:pt x="8891337" y="1700170"/>
                  <a:pt x="8891138" y="1688653"/>
                  <a:pt x="8890856" y="1678595"/>
                </a:cubicBezTo>
                <a:close/>
                <a:moveTo>
                  <a:pt x="8888451" y="1641624"/>
                </a:moveTo>
                <a:cubicBezTo>
                  <a:pt x="8888927" y="1642911"/>
                  <a:pt x="8889388" y="1647125"/>
                  <a:pt x="8889800" y="1653531"/>
                </a:cubicBezTo>
                <a:lnTo>
                  <a:pt x="8890380" y="1667288"/>
                </a:lnTo>
                <a:lnTo>
                  <a:pt x="8884645" y="1656272"/>
                </a:lnTo>
                <a:lnTo>
                  <a:pt x="8886368" y="1643902"/>
                </a:lnTo>
                <a:cubicBezTo>
                  <a:pt x="8887058" y="1640758"/>
                  <a:pt x="8887743" y="1639762"/>
                  <a:pt x="8888451" y="1641624"/>
                </a:cubicBezTo>
                <a:close/>
                <a:moveTo>
                  <a:pt x="999724" y="1241031"/>
                </a:moveTo>
                <a:cubicBezTo>
                  <a:pt x="998379" y="1242269"/>
                  <a:pt x="996554" y="1243547"/>
                  <a:pt x="995210" y="1244785"/>
                </a:cubicBezTo>
                <a:cubicBezTo>
                  <a:pt x="1005261" y="1248940"/>
                  <a:pt x="1015746" y="1252497"/>
                  <a:pt x="1025774" y="1256374"/>
                </a:cubicBezTo>
                <a:cubicBezTo>
                  <a:pt x="1037480" y="1257305"/>
                  <a:pt x="1049668" y="1258195"/>
                  <a:pt x="1060894" y="1259168"/>
                </a:cubicBezTo>
                <a:cubicBezTo>
                  <a:pt x="1040504" y="1253123"/>
                  <a:pt x="1020115" y="1247076"/>
                  <a:pt x="999724" y="1241031"/>
                </a:cubicBezTo>
                <a:close/>
                <a:moveTo>
                  <a:pt x="1319296" y="820371"/>
                </a:moveTo>
                <a:cubicBezTo>
                  <a:pt x="1421680" y="872109"/>
                  <a:pt x="1548101" y="905226"/>
                  <a:pt x="1681342" y="933268"/>
                </a:cubicBezTo>
                <a:cubicBezTo>
                  <a:pt x="1683167" y="931988"/>
                  <a:pt x="1684512" y="930751"/>
                  <a:pt x="1686338" y="929471"/>
                </a:cubicBezTo>
                <a:cubicBezTo>
                  <a:pt x="1563998" y="893197"/>
                  <a:pt x="1441635" y="856646"/>
                  <a:pt x="1319296" y="820371"/>
                </a:cubicBezTo>
                <a:close/>
                <a:moveTo>
                  <a:pt x="7894848" y="858"/>
                </a:moveTo>
                <a:cubicBezTo>
                  <a:pt x="7906700" y="3455"/>
                  <a:pt x="7910528" y="8436"/>
                  <a:pt x="7907341" y="16271"/>
                </a:cubicBezTo>
                <a:cubicBezTo>
                  <a:pt x="7902882" y="26177"/>
                  <a:pt x="7893520" y="35394"/>
                  <a:pt x="7882642" y="43904"/>
                </a:cubicBezTo>
                <a:cubicBezTo>
                  <a:pt x="7831903" y="83897"/>
                  <a:pt x="7856047" y="94090"/>
                  <a:pt x="7927648" y="93123"/>
                </a:cubicBezTo>
                <a:cubicBezTo>
                  <a:pt x="7991511" y="92274"/>
                  <a:pt x="8055318" y="85274"/>
                  <a:pt x="8119655" y="78787"/>
                </a:cubicBezTo>
                <a:cubicBezTo>
                  <a:pt x="8151329" y="75447"/>
                  <a:pt x="8152942" y="77265"/>
                  <a:pt x="8141786" y="93635"/>
                </a:cubicBezTo>
                <a:cubicBezTo>
                  <a:pt x="8123815" y="120677"/>
                  <a:pt x="8122595" y="145410"/>
                  <a:pt x="8151055" y="166138"/>
                </a:cubicBezTo>
                <a:cubicBezTo>
                  <a:pt x="8157767" y="170866"/>
                  <a:pt x="8162605" y="176318"/>
                  <a:pt x="8160811" y="183471"/>
                </a:cubicBezTo>
                <a:cubicBezTo>
                  <a:pt x="8152723" y="212724"/>
                  <a:pt x="8169841" y="236686"/>
                  <a:pt x="8187466" y="260884"/>
                </a:cubicBezTo>
                <a:cubicBezTo>
                  <a:pt x="8217175" y="301371"/>
                  <a:pt x="8254836" y="338641"/>
                  <a:pt x="8295790" y="374783"/>
                </a:cubicBezTo>
                <a:cubicBezTo>
                  <a:pt x="8324664" y="400232"/>
                  <a:pt x="8342922" y="431650"/>
                  <a:pt x="8406170" y="440370"/>
                </a:cubicBezTo>
                <a:cubicBezTo>
                  <a:pt x="8421364" y="442394"/>
                  <a:pt x="8426373" y="449790"/>
                  <a:pt x="8420903" y="459225"/>
                </a:cubicBezTo>
                <a:cubicBezTo>
                  <a:pt x="8402820" y="490474"/>
                  <a:pt x="8417534" y="514648"/>
                  <a:pt x="8450800" y="534955"/>
                </a:cubicBezTo>
                <a:cubicBezTo>
                  <a:pt x="8462563" y="542037"/>
                  <a:pt x="8458146" y="546902"/>
                  <a:pt x="8442097" y="551669"/>
                </a:cubicBezTo>
                <a:cubicBezTo>
                  <a:pt x="8423667" y="556925"/>
                  <a:pt x="8409328" y="564619"/>
                  <a:pt x="8398067" y="574282"/>
                </a:cubicBezTo>
                <a:cubicBezTo>
                  <a:pt x="8379577" y="589897"/>
                  <a:pt x="8370872" y="606612"/>
                  <a:pt x="8363634" y="623477"/>
                </a:cubicBezTo>
                <a:cubicBezTo>
                  <a:pt x="8352394" y="649929"/>
                  <a:pt x="8339133" y="675439"/>
                  <a:pt x="8295388" y="695789"/>
                </a:cubicBezTo>
                <a:cubicBezTo>
                  <a:pt x="8282368" y="701969"/>
                  <a:pt x="8271923" y="709882"/>
                  <a:pt x="8260972" y="717559"/>
                </a:cubicBezTo>
                <a:cubicBezTo>
                  <a:pt x="8264466" y="724248"/>
                  <a:pt x="8273101" y="728807"/>
                  <a:pt x="8289132" y="729358"/>
                </a:cubicBezTo>
                <a:cubicBezTo>
                  <a:pt x="8391169" y="732995"/>
                  <a:pt x="8386647" y="769770"/>
                  <a:pt x="8387346" y="810845"/>
                </a:cubicBezTo>
                <a:cubicBezTo>
                  <a:pt x="8388418" y="861681"/>
                  <a:pt x="8330862" y="890238"/>
                  <a:pt x="8259532" y="916368"/>
                </a:cubicBezTo>
                <a:cubicBezTo>
                  <a:pt x="8235122" y="925226"/>
                  <a:pt x="8199529" y="928071"/>
                  <a:pt x="8191769" y="950020"/>
                </a:cubicBezTo>
                <a:cubicBezTo>
                  <a:pt x="8234379" y="966427"/>
                  <a:pt x="8282955" y="945934"/>
                  <a:pt x="8327664" y="947606"/>
                </a:cubicBezTo>
                <a:cubicBezTo>
                  <a:pt x="8364609" y="949119"/>
                  <a:pt x="8424473" y="941347"/>
                  <a:pt x="8378206" y="982626"/>
                </a:cubicBezTo>
                <a:cubicBezTo>
                  <a:pt x="8364736" y="994722"/>
                  <a:pt x="8382242" y="1001021"/>
                  <a:pt x="8400605" y="1000529"/>
                </a:cubicBezTo>
                <a:cubicBezTo>
                  <a:pt x="8549357" y="995586"/>
                  <a:pt x="8487684" y="1076555"/>
                  <a:pt x="8538706" y="1111533"/>
                </a:cubicBezTo>
                <a:cubicBezTo>
                  <a:pt x="8553092" y="1120905"/>
                  <a:pt x="8540810" y="1141011"/>
                  <a:pt x="8520556" y="1147547"/>
                </a:cubicBezTo>
                <a:cubicBezTo>
                  <a:pt x="8392015" y="1189611"/>
                  <a:pt x="8380569" y="1263373"/>
                  <a:pt x="8322605" y="1331423"/>
                </a:cubicBezTo>
                <a:cubicBezTo>
                  <a:pt x="8393509" y="1350105"/>
                  <a:pt x="8476647" y="1348124"/>
                  <a:pt x="8552563" y="1357692"/>
                </a:cubicBezTo>
                <a:cubicBezTo>
                  <a:pt x="8631413" y="1367560"/>
                  <a:pt x="8632510" y="1380057"/>
                  <a:pt x="8572872" y="1434543"/>
                </a:cubicBezTo>
                <a:cubicBezTo>
                  <a:pt x="8740108" y="1430496"/>
                  <a:pt x="8740108" y="1430496"/>
                  <a:pt x="8695911" y="1511890"/>
                </a:cubicBezTo>
                <a:cubicBezTo>
                  <a:pt x="8766152" y="1509223"/>
                  <a:pt x="8835070" y="1574251"/>
                  <a:pt x="8873147" y="1634187"/>
                </a:cubicBezTo>
                <a:lnTo>
                  <a:pt x="8884645" y="1656272"/>
                </a:lnTo>
                <a:lnTo>
                  <a:pt x="8884254" y="1659075"/>
                </a:lnTo>
                <a:cubicBezTo>
                  <a:pt x="8882795" y="1672543"/>
                  <a:pt x="8881198" y="1691773"/>
                  <a:pt x="8879232" y="1711097"/>
                </a:cubicBezTo>
                <a:lnTo>
                  <a:pt x="8877347" y="1727504"/>
                </a:lnTo>
                <a:lnTo>
                  <a:pt x="8865337" y="1725923"/>
                </a:lnTo>
                <a:cubicBezTo>
                  <a:pt x="8855639" y="1721668"/>
                  <a:pt x="8848716" y="1720054"/>
                  <a:pt x="8843722" y="1720152"/>
                </a:cubicBezTo>
                <a:cubicBezTo>
                  <a:pt x="8828739" y="1720444"/>
                  <a:pt x="8831115" y="1736133"/>
                  <a:pt x="8828004" y="1742073"/>
                </a:cubicBezTo>
                <a:cubicBezTo>
                  <a:pt x="8817547" y="1760900"/>
                  <a:pt x="8843589" y="1770647"/>
                  <a:pt x="8861127" y="1782820"/>
                </a:cubicBezTo>
                <a:cubicBezTo>
                  <a:pt x="8867694" y="1787281"/>
                  <a:pt x="8872382" y="1766445"/>
                  <a:pt x="8875975" y="1739445"/>
                </a:cubicBezTo>
                <a:lnTo>
                  <a:pt x="8877347" y="1727504"/>
                </a:lnTo>
                <a:lnTo>
                  <a:pt x="8891365" y="1729349"/>
                </a:lnTo>
                <a:lnTo>
                  <a:pt x="8891294" y="1750579"/>
                </a:lnTo>
                <a:cubicBezTo>
                  <a:pt x="8890576" y="1802412"/>
                  <a:pt x="8887485" y="1854103"/>
                  <a:pt x="8879895" y="1858687"/>
                </a:cubicBezTo>
                <a:cubicBezTo>
                  <a:pt x="8799411" y="1907447"/>
                  <a:pt x="8858072" y="1996322"/>
                  <a:pt x="8700018" y="2022228"/>
                </a:cubicBezTo>
                <a:cubicBezTo>
                  <a:pt x="8628887" y="2034069"/>
                  <a:pt x="8597252" y="2070985"/>
                  <a:pt x="8546517" y="2094468"/>
                </a:cubicBezTo>
                <a:cubicBezTo>
                  <a:pt x="8369592" y="2175758"/>
                  <a:pt x="8254890" y="2270617"/>
                  <a:pt x="8208310" y="2391116"/>
                </a:cubicBezTo>
                <a:cubicBezTo>
                  <a:pt x="8195251" y="2424444"/>
                  <a:pt x="8137916" y="2455501"/>
                  <a:pt x="8101924" y="2486924"/>
                </a:cubicBezTo>
                <a:cubicBezTo>
                  <a:pt x="8122498" y="2506105"/>
                  <a:pt x="8219539" y="2452814"/>
                  <a:pt x="8188722" y="2510086"/>
                </a:cubicBezTo>
                <a:cubicBezTo>
                  <a:pt x="8165388" y="2553270"/>
                  <a:pt x="8098391" y="2584616"/>
                  <a:pt x="8035596" y="2614194"/>
                </a:cubicBezTo>
                <a:cubicBezTo>
                  <a:pt x="7963481" y="2647947"/>
                  <a:pt x="7883214" y="2677100"/>
                  <a:pt x="7854509" y="2730830"/>
                </a:cubicBezTo>
                <a:cubicBezTo>
                  <a:pt x="7848249" y="2742293"/>
                  <a:pt x="6341566" y="3671513"/>
                  <a:pt x="4141410" y="3763614"/>
                </a:cubicBezTo>
                <a:cubicBezTo>
                  <a:pt x="3781875" y="3778662"/>
                  <a:pt x="2353277" y="3737838"/>
                  <a:pt x="2161737" y="3718831"/>
                </a:cubicBezTo>
                <a:cubicBezTo>
                  <a:pt x="1964811" y="3699179"/>
                  <a:pt x="1793107" y="3646810"/>
                  <a:pt x="1591600" y="3635674"/>
                </a:cubicBezTo>
                <a:cubicBezTo>
                  <a:pt x="1485018" y="3629919"/>
                  <a:pt x="1381185" y="3611329"/>
                  <a:pt x="1390654" y="3531585"/>
                </a:cubicBezTo>
                <a:cubicBezTo>
                  <a:pt x="1393510" y="3508948"/>
                  <a:pt x="1364047" y="3493344"/>
                  <a:pt x="1320867" y="3503571"/>
                </a:cubicBezTo>
                <a:cubicBezTo>
                  <a:pt x="1239265" y="3523046"/>
                  <a:pt x="1198946" y="3494124"/>
                  <a:pt x="1150681" y="3474015"/>
                </a:cubicBezTo>
                <a:cubicBezTo>
                  <a:pt x="1065213" y="3438422"/>
                  <a:pt x="982868" y="3399757"/>
                  <a:pt x="851974" y="3403971"/>
                </a:cubicBezTo>
                <a:cubicBezTo>
                  <a:pt x="873994" y="3367898"/>
                  <a:pt x="917237" y="3369420"/>
                  <a:pt x="956780" y="3372944"/>
                </a:cubicBezTo>
                <a:cubicBezTo>
                  <a:pt x="1061276" y="3382521"/>
                  <a:pt x="1164043" y="3394488"/>
                  <a:pt x="1268515" y="3403788"/>
                </a:cubicBezTo>
                <a:cubicBezTo>
                  <a:pt x="1336376" y="3409863"/>
                  <a:pt x="1404651" y="3420660"/>
                  <a:pt x="1492884" y="3399484"/>
                </a:cubicBezTo>
                <a:cubicBezTo>
                  <a:pt x="1410006" y="3338199"/>
                  <a:pt x="1277736" y="3337777"/>
                  <a:pt x="1169657" y="3325996"/>
                </a:cubicBezTo>
                <a:cubicBezTo>
                  <a:pt x="1034677" y="3311259"/>
                  <a:pt x="951965" y="3268429"/>
                  <a:pt x="853866" y="3221353"/>
                </a:cubicBezTo>
                <a:cubicBezTo>
                  <a:pt x="950752" y="3199416"/>
                  <a:pt x="1014418" y="3234964"/>
                  <a:pt x="1090648" y="3226034"/>
                </a:cubicBezTo>
                <a:cubicBezTo>
                  <a:pt x="1094340" y="3218434"/>
                  <a:pt x="1100169" y="3207568"/>
                  <a:pt x="1099183" y="3207375"/>
                </a:cubicBezTo>
                <a:cubicBezTo>
                  <a:pt x="971072" y="3188118"/>
                  <a:pt x="907890" y="3136018"/>
                  <a:pt x="882137" y="3068880"/>
                </a:cubicBezTo>
                <a:cubicBezTo>
                  <a:pt x="868924" y="3034221"/>
                  <a:pt x="822286" y="3027121"/>
                  <a:pt x="776145" y="3014660"/>
                </a:cubicBezTo>
                <a:cubicBezTo>
                  <a:pt x="613874" y="2970419"/>
                  <a:pt x="443486" y="2933046"/>
                  <a:pt x="307191" y="2864697"/>
                </a:cubicBezTo>
                <a:cubicBezTo>
                  <a:pt x="457123" y="2862170"/>
                  <a:pt x="581367" y="2903594"/>
                  <a:pt x="743379" y="2911759"/>
                </a:cubicBezTo>
                <a:cubicBezTo>
                  <a:pt x="608349" y="2835743"/>
                  <a:pt x="439124" y="2806104"/>
                  <a:pt x="284020" y="2766269"/>
                </a:cubicBezTo>
                <a:cubicBezTo>
                  <a:pt x="213164" y="2748143"/>
                  <a:pt x="147010" y="2722889"/>
                  <a:pt x="63190" y="2717094"/>
                </a:cubicBezTo>
                <a:cubicBezTo>
                  <a:pt x="33455" y="2714947"/>
                  <a:pt x="-16425" y="2709531"/>
                  <a:pt x="5340" y="2681595"/>
                </a:cubicBezTo>
                <a:cubicBezTo>
                  <a:pt x="23652" y="2658441"/>
                  <a:pt x="63627" y="2661368"/>
                  <a:pt x="100237" y="2664591"/>
                </a:cubicBezTo>
                <a:cubicBezTo>
                  <a:pt x="188123" y="2672547"/>
                  <a:pt x="277551" y="2664977"/>
                  <a:pt x="394328" y="2654447"/>
                </a:cubicBezTo>
                <a:cubicBezTo>
                  <a:pt x="290057" y="2592242"/>
                  <a:pt x="112140" y="2629127"/>
                  <a:pt x="21491" y="2562088"/>
                </a:cubicBezTo>
                <a:cubicBezTo>
                  <a:pt x="125636" y="2540073"/>
                  <a:pt x="208727" y="2559644"/>
                  <a:pt x="294268" y="2557453"/>
                </a:cubicBezTo>
                <a:cubicBezTo>
                  <a:pt x="371589" y="2555423"/>
                  <a:pt x="389695" y="2540961"/>
                  <a:pt x="367847" y="2501743"/>
                </a:cubicBezTo>
                <a:cubicBezTo>
                  <a:pt x="333905" y="2440640"/>
                  <a:pt x="373328" y="2404160"/>
                  <a:pt x="486858" y="2411824"/>
                </a:cubicBezTo>
                <a:cubicBezTo>
                  <a:pt x="592120" y="2419095"/>
                  <a:pt x="600599" y="2394285"/>
                  <a:pt x="570008" y="2360312"/>
                </a:cubicBezTo>
                <a:cubicBezTo>
                  <a:pt x="525457" y="2310774"/>
                  <a:pt x="567057" y="2265987"/>
                  <a:pt x="594400" y="2218813"/>
                </a:cubicBezTo>
                <a:cubicBezTo>
                  <a:pt x="635581" y="2147198"/>
                  <a:pt x="612469" y="2115647"/>
                  <a:pt x="505675" y="2074370"/>
                </a:cubicBezTo>
                <a:cubicBezTo>
                  <a:pt x="445534" y="2051386"/>
                  <a:pt x="381431" y="2032947"/>
                  <a:pt x="295650" y="2015851"/>
                </a:cubicBezTo>
                <a:cubicBezTo>
                  <a:pt x="487251" y="1985881"/>
                  <a:pt x="281423" y="1958614"/>
                  <a:pt x="346760" y="1924896"/>
                </a:cubicBezTo>
                <a:cubicBezTo>
                  <a:pt x="481788" y="1901571"/>
                  <a:pt x="600623" y="1980687"/>
                  <a:pt x="783461" y="1939173"/>
                </a:cubicBezTo>
                <a:cubicBezTo>
                  <a:pt x="547912" y="1882335"/>
                  <a:pt x="287006" y="1807013"/>
                  <a:pt x="112183" y="1719100"/>
                </a:cubicBezTo>
                <a:cubicBezTo>
                  <a:pt x="148588" y="1692398"/>
                  <a:pt x="188462" y="1710725"/>
                  <a:pt x="219936" y="1699568"/>
                </a:cubicBezTo>
                <a:cubicBezTo>
                  <a:pt x="218006" y="1694140"/>
                  <a:pt x="220184" y="1685834"/>
                  <a:pt x="214196" y="1683841"/>
                </a:cubicBezTo>
                <a:cubicBezTo>
                  <a:pt x="85284" y="1638910"/>
                  <a:pt x="83720" y="1637648"/>
                  <a:pt x="212296" y="1584947"/>
                </a:cubicBezTo>
                <a:cubicBezTo>
                  <a:pt x="257172" y="1566456"/>
                  <a:pt x="252206" y="1554019"/>
                  <a:pt x="226108" y="1538121"/>
                </a:cubicBezTo>
                <a:cubicBezTo>
                  <a:pt x="207682" y="1526866"/>
                  <a:pt x="185078" y="1517656"/>
                  <a:pt x="192710" y="1488723"/>
                </a:cubicBezTo>
                <a:cubicBezTo>
                  <a:pt x="268435" y="1518175"/>
                  <a:pt x="624154" y="1547955"/>
                  <a:pt x="685843" y="1538903"/>
                </a:cubicBezTo>
                <a:cubicBezTo>
                  <a:pt x="755173" y="1528619"/>
                  <a:pt x="994201" y="1520231"/>
                  <a:pt x="1067153" y="1523622"/>
                </a:cubicBezTo>
                <a:cubicBezTo>
                  <a:pt x="1063138" y="1522015"/>
                  <a:pt x="1059122" y="1520410"/>
                  <a:pt x="1055106" y="1518803"/>
                </a:cubicBezTo>
                <a:cubicBezTo>
                  <a:pt x="983007" y="1486514"/>
                  <a:pt x="909946" y="1454310"/>
                  <a:pt x="864245" y="1408231"/>
                </a:cubicBezTo>
                <a:cubicBezTo>
                  <a:pt x="862153" y="1406456"/>
                  <a:pt x="861045" y="1404874"/>
                  <a:pt x="856768" y="1405809"/>
                </a:cubicBezTo>
                <a:cubicBezTo>
                  <a:pt x="819307" y="1414974"/>
                  <a:pt x="822846" y="1400112"/>
                  <a:pt x="821342" y="1388491"/>
                </a:cubicBezTo>
                <a:cubicBezTo>
                  <a:pt x="819813" y="1376592"/>
                  <a:pt x="812736" y="1367699"/>
                  <a:pt x="784954" y="1371257"/>
                </a:cubicBezTo>
                <a:cubicBezTo>
                  <a:pt x="783512" y="1371384"/>
                  <a:pt x="781566" y="1371274"/>
                  <a:pt x="779619" y="1371165"/>
                </a:cubicBezTo>
                <a:cubicBezTo>
                  <a:pt x="766469" y="1370361"/>
                  <a:pt x="722835" y="1342290"/>
                  <a:pt x="728571" y="1335910"/>
                </a:cubicBezTo>
                <a:cubicBezTo>
                  <a:pt x="741389" y="1321912"/>
                  <a:pt x="726409" y="1316791"/>
                  <a:pt x="713734" y="1310348"/>
                </a:cubicBezTo>
                <a:cubicBezTo>
                  <a:pt x="696009" y="1301550"/>
                  <a:pt x="678333" y="1293308"/>
                  <a:pt x="659695" y="1285149"/>
                </a:cubicBezTo>
                <a:cubicBezTo>
                  <a:pt x="641562" y="1277227"/>
                  <a:pt x="622997" y="1269901"/>
                  <a:pt x="604409" y="1262299"/>
                </a:cubicBezTo>
                <a:cubicBezTo>
                  <a:pt x="561305" y="1256847"/>
                  <a:pt x="517819" y="1252549"/>
                  <a:pt x="472556" y="1250086"/>
                </a:cubicBezTo>
                <a:cubicBezTo>
                  <a:pt x="438951" y="1247999"/>
                  <a:pt x="401379" y="1244860"/>
                  <a:pt x="382690" y="1214040"/>
                </a:cubicBezTo>
                <a:cubicBezTo>
                  <a:pt x="418096" y="1214570"/>
                  <a:pt x="453575" y="1215933"/>
                  <a:pt x="489053" y="1217296"/>
                </a:cubicBezTo>
                <a:cubicBezTo>
                  <a:pt x="454954" y="1204059"/>
                  <a:pt x="421816" y="1190737"/>
                  <a:pt x="390047" y="1176456"/>
                </a:cubicBezTo>
                <a:cubicBezTo>
                  <a:pt x="363810" y="1164487"/>
                  <a:pt x="342232" y="1150431"/>
                  <a:pt x="333292" y="1131347"/>
                </a:cubicBezTo>
                <a:cubicBezTo>
                  <a:pt x="330930" y="1126518"/>
                  <a:pt x="329025" y="1121368"/>
                  <a:pt x="337841" y="1116956"/>
                </a:cubicBezTo>
                <a:cubicBezTo>
                  <a:pt x="347569" y="1111905"/>
                  <a:pt x="355552" y="1114562"/>
                  <a:pt x="363031" y="1116984"/>
                </a:cubicBezTo>
                <a:cubicBezTo>
                  <a:pt x="393929" y="1126864"/>
                  <a:pt x="425283" y="1136425"/>
                  <a:pt x="455724" y="1146625"/>
                </a:cubicBezTo>
                <a:cubicBezTo>
                  <a:pt x="496146" y="1160147"/>
                  <a:pt x="536111" y="1173989"/>
                  <a:pt x="576050" y="1187553"/>
                </a:cubicBezTo>
                <a:cubicBezTo>
                  <a:pt x="519650" y="1157524"/>
                  <a:pt x="457798" y="1131612"/>
                  <a:pt x="391358" y="1108621"/>
                </a:cubicBezTo>
                <a:cubicBezTo>
                  <a:pt x="343386" y="1091844"/>
                  <a:pt x="295414" y="1075067"/>
                  <a:pt x="258466" y="1051446"/>
                </a:cubicBezTo>
                <a:cubicBezTo>
                  <a:pt x="239512" y="1039678"/>
                  <a:pt x="230024" y="1025400"/>
                  <a:pt x="227119" y="1008864"/>
                </a:cubicBezTo>
                <a:cubicBezTo>
                  <a:pt x="226729" y="1004421"/>
                  <a:pt x="227253" y="999338"/>
                  <a:pt x="237176" y="996508"/>
                </a:cubicBezTo>
                <a:cubicBezTo>
                  <a:pt x="247123" y="993956"/>
                  <a:pt x="253208" y="997060"/>
                  <a:pt x="257395" y="1000610"/>
                </a:cubicBezTo>
                <a:cubicBezTo>
                  <a:pt x="262111" y="1004674"/>
                  <a:pt x="267716" y="1007820"/>
                  <a:pt x="275649" y="1009921"/>
                </a:cubicBezTo>
                <a:cubicBezTo>
                  <a:pt x="345186" y="1029563"/>
                  <a:pt x="406508" y="1054962"/>
                  <a:pt x="469199" y="1079402"/>
                </a:cubicBezTo>
                <a:cubicBezTo>
                  <a:pt x="558968" y="1114336"/>
                  <a:pt x="647368" y="1150231"/>
                  <a:pt x="753033" y="1173138"/>
                </a:cubicBezTo>
                <a:cubicBezTo>
                  <a:pt x="793015" y="1181661"/>
                  <a:pt x="834292" y="1188391"/>
                  <a:pt x="865682" y="1187316"/>
                </a:cubicBezTo>
                <a:cubicBezTo>
                  <a:pt x="750261" y="1147076"/>
                  <a:pt x="641375" y="1104025"/>
                  <a:pt x="543487" y="1053852"/>
                </a:cubicBezTo>
                <a:cubicBezTo>
                  <a:pt x="444589" y="1003208"/>
                  <a:pt x="357848" y="947579"/>
                  <a:pt x="295297" y="880592"/>
                </a:cubicBezTo>
                <a:cubicBezTo>
                  <a:pt x="288871" y="873601"/>
                  <a:pt x="284873" y="866676"/>
                  <a:pt x="264758" y="869281"/>
                </a:cubicBezTo>
                <a:cubicBezTo>
                  <a:pt x="255650" y="870360"/>
                  <a:pt x="252375" y="866170"/>
                  <a:pt x="254388" y="861516"/>
                </a:cubicBezTo>
                <a:cubicBezTo>
                  <a:pt x="266992" y="828509"/>
                  <a:pt x="236853" y="810726"/>
                  <a:pt x="190786" y="799099"/>
                </a:cubicBezTo>
                <a:cubicBezTo>
                  <a:pt x="176408" y="795324"/>
                  <a:pt x="175031" y="790688"/>
                  <a:pt x="184973" y="782539"/>
                </a:cubicBezTo>
                <a:cubicBezTo>
                  <a:pt x="198516" y="771277"/>
                  <a:pt x="196123" y="760574"/>
                  <a:pt x="187530" y="750974"/>
                </a:cubicBezTo>
                <a:cubicBezTo>
                  <a:pt x="182644" y="744967"/>
                  <a:pt x="176339" y="739364"/>
                  <a:pt x="170996" y="733676"/>
                </a:cubicBezTo>
                <a:cubicBezTo>
                  <a:pt x="167290" y="730083"/>
                  <a:pt x="161157" y="726424"/>
                  <a:pt x="169444" y="721499"/>
                </a:cubicBezTo>
                <a:cubicBezTo>
                  <a:pt x="177298" y="717172"/>
                  <a:pt x="185665" y="718676"/>
                  <a:pt x="193501" y="719668"/>
                </a:cubicBezTo>
                <a:cubicBezTo>
                  <a:pt x="231170" y="723917"/>
                  <a:pt x="254043" y="736181"/>
                  <a:pt x="265436" y="755609"/>
                </a:cubicBezTo>
                <a:cubicBezTo>
                  <a:pt x="273963" y="769971"/>
                  <a:pt x="281726" y="770130"/>
                  <a:pt x="302333" y="756567"/>
                </a:cubicBezTo>
                <a:cubicBezTo>
                  <a:pt x="317894" y="746247"/>
                  <a:pt x="332387" y="745814"/>
                  <a:pt x="346481" y="751853"/>
                </a:cubicBezTo>
                <a:cubicBezTo>
                  <a:pt x="354007" y="754830"/>
                  <a:pt x="358771" y="759448"/>
                  <a:pt x="364449" y="763428"/>
                </a:cubicBezTo>
                <a:cubicBezTo>
                  <a:pt x="392910" y="784156"/>
                  <a:pt x="422762" y="804202"/>
                  <a:pt x="467363" y="815678"/>
                </a:cubicBezTo>
                <a:cubicBezTo>
                  <a:pt x="487199" y="820933"/>
                  <a:pt x="508355" y="824672"/>
                  <a:pt x="537693" y="816781"/>
                </a:cubicBezTo>
                <a:cubicBezTo>
                  <a:pt x="518386" y="812039"/>
                  <a:pt x="499567" y="812852"/>
                  <a:pt x="482019" y="811593"/>
                </a:cubicBezTo>
                <a:cubicBezTo>
                  <a:pt x="464472" y="810335"/>
                  <a:pt x="454949" y="806693"/>
                  <a:pt x="467050" y="795557"/>
                </a:cubicBezTo>
                <a:cubicBezTo>
                  <a:pt x="473772" y="789371"/>
                  <a:pt x="472878" y="784693"/>
                  <a:pt x="465734" y="780562"/>
                </a:cubicBezTo>
                <a:cubicBezTo>
                  <a:pt x="442763" y="767188"/>
                  <a:pt x="430336" y="747011"/>
                  <a:pt x="384526" y="749353"/>
                </a:cubicBezTo>
                <a:cubicBezTo>
                  <a:pt x="382123" y="749564"/>
                  <a:pt x="379622" y="748664"/>
                  <a:pt x="377146" y="748041"/>
                </a:cubicBezTo>
                <a:cubicBezTo>
                  <a:pt x="367744" y="745789"/>
                  <a:pt x="357358" y="743342"/>
                  <a:pt x="360089" y="735827"/>
                </a:cubicBezTo>
                <a:cubicBezTo>
                  <a:pt x="363301" y="728269"/>
                  <a:pt x="375652" y="725506"/>
                  <a:pt x="386634" y="723703"/>
                </a:cubicBezTo>
                <a:cubicBezTo>
                  <a:pt x="414823" y="719269"/>
                  <a:pt x="437543" y="724271"/>
                  <a:pt x="459375" y="730191"/>
                </a:cubicBezTo>
                <a:cubicBezTo>
                  <a:pt x="512487" y="744837"/>
                  <a:pt x="556932" y="765561"/>
                  <a:pt x="603200" y="785006"/>
                </a:cubicBezTo>
                <a:cubicBezTo>
                  <a:pt x="672604" y="814173"/>
                  <a:pt x="734250" y="848778"/>
                  <a:pt x="810521" y="873425"/>
                </a:cubicBezTo>
                <a:cubicBezTo>
                  <a:pt x="1037317" y="946423"/>
                  <a:pt x="1260943" y="1021938"/>
                  <a:pt x="1494102" y="1090180"/>
                </a:cubicBezTo>
                <a:cubicBezTo>
                  <a:pt x="1580109" y="1115371"/>
                  <a:pt x="1667892" y="1138728"/>
                  <a:pt x="1756565" y="1161167"/>
                </a:cubicBezTo>
                <a:cubicBezTo>
                  <a:pt x="1756899" y="1159458"/>
                  <a:pt x="1757282" y="1158305"/>
                  <a:pt x="1757592" y="1156319"/>
                </a:cubicBezTo>
                <a:cubicBezTo>
                  <a:pt x="1757470" y="1154931"/>
                  <a:pt x="1757324" y="1153264"/>
                  <a:pt x="1757202" y="1151876"/>
                </a:cubicBezTo>
                <a:cubicBezTo>
                  <a:pt x="1694452" y="1137796"/>
                  <a:pt x="1632540" y="1122242"/>
                  <a:pt x="1572453" y="1105409"/>
                </a:cubicBezTo>
                <a:cubicBezTo>
                  <a:pt x="1424942" y="1063789"/>
                  <a:pt x="1288864" y="1014450"/>
                  <a:pt x="1171972" y="951953"/>
                </a:cubicBezTo>
                <a:cubicBezTo>
                  <a:pt x="1162328" y="946924"/>
                  <a:pt x="1152112" y="946421"/>
                  <a:pt x="1137334" y="949118"/>
                </a:cubicBezTo>
                <a:cubicBezTo>
                  <a:pt x="1089682" y="958058"/>
                  <a:pt x="1074050" y="951035"/>
                  <a:pt x="1081493" y="925476"/>
                </a:cubicBezTo>
                <a:cubicBezTo>
                  <a:pt x="1083360" y="919155"/>
                  <a:pt x="1083403" y="914115"/>
                  <a:pt x="1074768" y="909555"/>
                </a:cubicBezTo>
                <a:cubicBezTo>
                  <a:pt x="1036165" y="889158"/>
                  <a:pt x="995714" y="869763"/>
                  <a:pt x="952019" y="852050"/>
                </a:cubicBezTo>
                <a:cubicBezTo>
                  <a:pt x="871170" y="819410"/>
                  <a:pt x="784821" y="790332"/>
                  <a:pt x="709017" y="754450"/>
                </a:cubicBezTo>
                <a:cubicBezTo>
                  <a:pt x="686747" y="743533"/>
                  <a:pt x="669617" y="730485"/>
                  <a:pt x="659046" y="714902"/>
                </a:cubicBezTo>
                <a:cubicBezTo>
                  <a:pt x="655674" y="709602"/>
                  <a:pt x="653624" y="702786"/>
                  <a:pt x="664793" y="697608"/>
                </a:cubicBezTo>
                <a:cubicBezTo>
                  <a:pt x="675483" y="692472"/>
                  <a:pt x="684069" y="696476"/>
                  <a:pt x="692052" y="699133"/>
                </a:cubicBezTo>
                <a:cubicBezTo>
                  <a:pt x="725451" y="709913"/>
                  <a:pt x="759355" y="720929"/>
                  <a:pt x="792779" y="731987"/>
                </a:cubicBezTo>
                <a:cubicBezTo>
                  <a:pt x="826682" y="743003"/>
                  <a:pt x="860155" y="754616"/>
                  <a:pt x="895574" y="766338"/>
                </a:cubicBezTo>
                <a:cubicBezTo>
                  <a:pt x="897416" y="759741"/>
                  <a:pt x="890085" y="758985"/>
                  <a:pt x="886044" y="757101"/>
                </a:cubicBezTo>
                <a:cubicBezTo>
                  <a:pt x="828975" y="730489"/>
                  <a:pt x="766861" y="707118"/>
                  <a:pt x="702924" y="685027"/>
                </a:cubicBezTo>
                <a:cubicBezTo>
                  <a:pt x="653460" y="667821"/>
                  <a:pt x="605342" y="649378"/>
                  <a:pt x="571540" y="622962"/>
                </a:cubicBezTo>
                <a:cubicBezTo>
                  <a:pt x="558524" y="612632"/>
                  <a:pt x="551227" y="601239"/>
                  <a:pt x="552940" y="587657"/>
                </a:cubicBezTo>
                <a:cubicBezTo>
                  <a:pt x="553537" y="583407"/>
                  <a:pt x="554132" y="579157"/>
                  <a:pt x="563623" y="576925"/>
                </a:cubicBezTo>
                <a:cubicBezTo>
                  <a:pt x="571217" y="575139"/>
                  <a:pt x="576243" y="577216"/>
                  <a:pt x="580332" y="579656"/>
                </a:cubicBezTo>
                <a:cubicBezTo>
                  <a:pt x="587500" y="584063"/>
                  <a:pt x="594668" y="588471"/>
                  <a:pt x="604623" y="591516"/>
                </a:cubicBezTo>
                <a:cubicBezTo>
                  <a:pt x="664350" y="609779"/>
                  <a:pt x="720426" y="630601"/>
                  <a:pt x="775136" y="652383"/>
                </a:cubicBezTo>
                <a:cubicBezTo>
                  <a:pt x="864952" y="687874"/>
                  <a:pt x="953882" y="724283"/>
                  <a:pt x="1057795" y="749301"/>
                </a:cubicBezTo>
                <a:cubicBezTo>
                  <a:pt x="1096889" y="758742"/>
                  <a:pt x="1137304" y="766668"/>
                  <a:pt x="1183454" y="768213"/>
                </a:cubicBezTo>
                <a:cubicBezTo>
                  <a:pt x="1181768" y="765563"/>
                  <a:pt x="1178737" y="764150"/>
                  <a:pt x="1175732" y="763015"/>
                </a:cubicBezTo>
                <a:cubicBezTo>
                  <a:pt x="1075170" y="726508"/>
                  <a:pt x="977850" y="688319"/>
                  <a:pt x="888743" y="644370"/>
                </a:cubicBezTo>
                <a:cubicBezTo>
                  <a:pt x="778881" y="590211"/>
                  <a:pt x="683912" y="529148"/>
                  <a:pt x="615490" y="455960"/>
                </a:cubicBezTo>
                <a:cubicBezTo>
                  <a:pt x="612312" y="452882"/>
                  <a:pt x="610122" y="449996"/>
                  <a:pt x="602432" y="450671"/>
                </a:cubicBezTo>
                <a:cubicBezTo>
                  <a:pt x="582748" y="452678"/>
                  <a:pt x="580338" y="447293"/>
                  <a:pt x="582418" y="437876"/>
                </a:cubicBezTo>
                <a:cubicBezTo>
                  <a:pt x="588134" y="414707"/>
                  <a:pt x="573498" y="396964"/>
                  <a:pt x="539211" y="387101"/>
                </a:cubicBezTo>
                <a:cubicBezTo>
                  <a:pt x="514350" y="379769"/>
                  <a:pt x="493430" y="373210"/>
                  <a:pt x="519748" y="352990"/>
                </a:cubicBezTo>
                <a:cubicBezTo>
                  <a:pt x="526113" y="348234"/>
                  <a:pt x="523173" y="342336"/>
                  <a:pt x="520282" y="336993"/>
                </a:cubicBezTo>
                <a:cubicBezTo>
                  <a:pt x="516186" y="328957"/>
                  <a:pt x="507910" y="322968"/>
                  <a:pt x="498650" y="316785"/>
                </a:cubicBezTo>
                <a:cubicBezTo>
                  <a:pt x="493501" y="313319"/>
                  <a:pt x="487271" y="308549"/>
                  <a:pt x="493610" y="303515"/>
                </a:cubicBezTo>
                <a:cubicBezTo>
                  <a:pt x="500838" y="297564"/>
                  <a:pt x="511247" y="300288"/>
                  <a:pt x="519565" y="301237"/>
                </a:cubicBezTo>
                <a:cubicBezTo>
                  <a:pt x="557715" y="305444"/>
                  <a:pt x="581118" y="318221"/>
                  <a:pt x="592560" y="338204"/>
                </a:cubicBezTo>
                <a:cubicBezTo>
                  <a:pt x="599979" y="350985"/>
                  <a:pt x="609184" y="351016"/>
                  <a:pt x="627076" y="339652"/>
                </a:cubicBezTo>
                <a:cubicBezTo>
                  <a:pt x="647275" y="326965"/>
                  <a:pt x="664147" y="326044"/>
                  <a:pt x="679640" y="336997"/>
                </a:cubicBezTo>
                <a:cubicBezTo>
                  <a:pt x="692054" y="345981"/>
                  <a:pt x="702112" y="355732"/>
                  <a:pt x="716352" y="363437"/>
                </a:cubicBezTo>
                <a:cubicBezTo>
                  <a:pt x="754546" y="384710"/>
                  <a:pt x="790508" y="408138"/>
                  <a:pt x="869745" y="400343"/>
                </a:cubicBezTo>
                <a:cubicBezTo>
                  <a:pt x="847718" y="392203"/>
                  <a:pt x="825656" y="394699"/>
                  <a:pt x="806641" y="393290"/>
                </a:cubicBezTo>
                <a:cubicBezTo>
                  <a:pt x="792988" y="392249"/>
                  <a:pt x="779165" y="389265"/>
                  <a:pt x="791435" y="380072"/>
                </a:cubicBezTo>
                <a:cubicBezTo>
                  <a:pt x="805532" y="369601"/>
                  <a:pt x="796441" y="365362"/>
                  <a:pt x="787709" y="359692"/>
                </a:cubicBezTo>
                <a:cubicBezTo>
                  <a:pt x="767647" y="346342"/>
                  <a:pt x="751260" y="330710"/>
                  <a:pt x="711071" y="330880"/>
                </a:cubicBezTo>
                <a:cubicBezTo>
                  <a:pt x="704773" y="330873"/>
                  <a:pt x="699699" y="328240"/>
                  <a:pt x="694722" y="326718"/>
                </a:cubicBezTo>
                <a:cubicBezTo>
                  <a:pt x="687749" y="324532"/>
                  <a:pt x="681713" y="321984"/>
                  <a:pt x="684613" y="316412"/>
                </a:cubicBezTo>
                <a:cubicBezTo>
                  <a:pt x="687565" y="311396"/>
                  <a:pt x="694531" y="307986"/>
                  <a:pt x="703615" y="306629"/>
                </a:cubicBezTo>
                <a:cubicBezTo>
                  <a:pt x="711738" y="305356"/>
                  <a:pt x="720365" y="304319"/>
                  <a:pt x="728585" y="304157"/>
                </a:cubicBezTo>
                <a:cubicBezTo>
                  <a:pt x="765287" y="302895"/>
                  <a:pt x="791378" y="313197"/>
                  <a:pt x="817397" y="322666"/>
                </a:cubicBezTo>
                <a:cubicBezTo>
                  <a:pt x="908436" y="355531"/>
                  <a:pt x="989341" y="394323"/>
                  <a:pt x="1073943" y="431110"/>
                </a:cubicBezTo>
                <a:cubicBezTo>
                  <a:pt x="1158521" y="467620"/>
                  <a:pt x="1256741" y="493978"/>
                  <a:pt x="1349484" y="524175"/>
                </a:cubicBezTo>
                <a:cubicBezTo>
                  <a:pt x="1563417" y="594105"/>
                  <a:pt x="1778287" y="663672"/>
                  <a:pt x="2004921" y="723811"/>
                </a:cubicBezTo>
                <a:cubicBezTo>
                  <a:pt x="2226580" y="782429"/>
                  <a:pt x="2967159" y="809769"/>
                  <a:pt x="3111348" y="808027"/>
                </a:cubicBezTo>
                <a:cubicBezTo>
                  <a:pt x="3295676" y="805559"/>
                  <a:pt x="3730204" y="773014"/>
                  <a:pt x="4173417" y="745585"/>
                </a:cubicBezTo>
                <a:cubicBezTo>
                  <a:pt x="4223504" y="742307"/>
                  <a:pt x="4272653" y="739393"/>
                  <a:pt x="4324760" y="737057"/>
                </a:cubicBezTo>
                <a:cubicBezTo>
                  <a:pt x="5801059" y="670156"/>
                  <a:pt x="6841344" y="326433"/>
                  <a:pt x="6893789" y="305879"/>
                </a:cubicBezTo>
                <a:cubicBezTo>
                  <a:pt x="6978091" y="273014"/>
                  <a:pt x="7258655" y="208091"/>
                  <a:pt x="7259184" y="208604"/>
                </a:cubicBezTo>
                <a:cubicBezTo>
                  <a:pt x="7265440" y="213652"/>
                  <a:pt x="7297274" y="217644"/>
                  <a:pt x="7323059" y="220312"/>
                </a:cubicBezTo>
                <a:lnTo>
                  <a:pt x="7347572" y="222730"/>
                </a:lnTo>
                <a:lnTo>
                  <a:pt x="7350636" y="224083"/>
                </a:lnTo>
                <a:cubicBezTo>
                  <a:pt x="7359607" y="224205"/>
                  <a:pt x="7359159" y="223929"/>
                  <a:pt x="7353245" y="223290"/>
                </a:cubicBezTo>
                <a:lnTo>
                  <a:pt x="7347572" y="222730"/>
                </a:lnTo>
                <a:lnTo>
                  <a:pt x="7342573" y="220523"/>
                </a:lnTo>
                <a:cubicBezTo>
                  <a:pt x="7341302" y="218466"/>
                  <a:pt x="7341191" y="215818"/>
                  <a:pt x="7341465" y="213415"/>
                </a:cubicBezTo>
                <a:cubicBezTo>
                  <a:pt x="7342771" y="200707"/>
                  <a:pt x="7352468" y="189782"/>
                  <a:pt x="7375606" y="182994"/>
                </a:cubicBezTo>
                <a:cubicBezTo>
                  <a:pt x="7397808" y="176568"/>
                  <a:pt x="7420538" y="170655"/>
                  <a:pt x="7443270" y="164742"/>
                </a:cubicBezTo>
                <a:cubicBezTo>
                  <a:pt x="7462204" y="159722"/>
                  <a:pt x="7475181" y="158583"/>
                  <a:pt x="7478299" y="172021"/>
                </a:cubicBezTo>
                <a:cubicBezTo>
                  <a:pt x="7481416" y="185460"/>
                  <a:pt x="7508389" y="189249"/>
                  <a:pt x="7524024" y="179761"/>
                </a:cubicBezTo>
                <a:cubicBezTo>
                  <a:pt x="7585174" y="142492"/>
                  <a:pt x="7658615" y="112820"/>
                  <a:pt x="7727944" y="80430"/>
                </a:cubicBezTo>
                <a:cubicBezTo>
                  <a:pt x="7776349" y="57992"/>
                  <a:pt x="7827303" y="37009"/>
                  <a:pt x="7867024" y="9456"/>
                </a:cubicBezTo>
                <a:cubicBezTo>
                  <a:pt x="7874326" y="4338"/>
                  <a:pt x="7880999" y="-2404"/>
                  <a:pt x="7894848" y="858"/>
                </a:cubicBezTo>
                <a:close/>
              </a:path>
            </a:pathLst>
          </a:custGeom>
        </p:spPr>
      </p:pic>
      <p:sp>
        <p:nvSpPr>
          <p:cNvPr id="10" name="TextBox 9">
            <a:extLst>
              <a:ext uri="{FF2B5EF4-FFF2-40B4-BE49-F238E27FC236}">
                <a16:creationId xmlns:a16="http://schemas.microsoft.com/office/drawing/2014/main" id="{2B7DDA38-4300-46FA-0390-43C879731ACE}"/>
              </a:ext>
            </a:extLst>
          </p:cNvPr>
          <p:cNvSpPr txBox="1"/>
          <p:nvPr/>
        </p:nvSpPr>
        <p:spPr>
          <a:xfrm>
            <a:off x="12007269" y="6657945"/>
            <a:ext cx="184731" cy="200055"/>
          </a:xfrm>
          <a:prstGeom prst="rect">
            <a:avLst/>
          </a:prstGeom>
          <a:solidFill>
            <a:srgbClr val="000000"/>
          </a:solidFill>
        </p:spPr>
        <p:txBody>
          <a:bodyPr wrap="none" rtlCol="0">
            <a:spAutoFit/>
          </a:bodyPr>
          <a:lstStyle/>
          <a:p>
            <a:pPr algn="r">
              <a:spcAft>
                <a:spcPts val="600"/>
              </a:spcAft>
            </a:pPr>
            <a:endParaRPr lang="en-US" sz="700" dirty="0">
              <a:solidFill>
                <a:srgbClr val="FFFFFF"/>
              </a:solidFill>
            </a:endParaRPr>
          </a:p>
        </p:txBody>
      </p:sp>
    </p:spTree>
    <p:extLst>
      <p:ext uri="{BB962C8B-B14F-4D97-AF65-F5344CB8AC3E}">
        <p14:creationId xmlns:p14="http://schemas.microsoft.com/office/powerpoint/2010/main" val="9802354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134706B-150F-487B-B4FB-34C10219C7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25FD23E7-C75D-4AFA-A4D4-BE55581109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Graphic 1">
            <a:extLst>
              <a:ext uri="{FF2B5EF4-FFF2-40B4-BE49-F238E27FC236}">
                <a16:creationId xmlns:a16="http://schemas.microsoft.com/office/drawing/2014/main" id="{D6705569-F545-4F47-A260-A9202826EA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V="1">
            <a:off x="1969639" y="181596"/>
            <a:ext cx="8252722" cy="6022258"/>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bg1"/>
          </a:solidFill>
          <a:ln w="32707" cap="flat">
            <a:noFill/>
            <a:prstDash val="solid"/>
            <a:miter/>
          </a:ln>
        </p:spPr>
        <p:txBody>
          <a:bodyPr rtlCol="0" anchor="ctr"/>
          <a:lstStyle/>
          <a:p>
            <a:endParaRPr lang="en-US" dirty="0"/>
          </a:p>
        </p:txBody>
      </p:sp>
      <p:sp>
        <p:nvSpPr>
          <p:cNvPr id="4" name="Title 3">
            <a:extLst>
              <a:ext uri="{FF2B5EF4-FFF2-40B4-BE49-F238E27FC236}">
                <a16:creationId xmlns:a16="http://schemas.microsoft.com/office/drawing/2014/main" id="{F4C68106-4F2F-97BB-218A-12D6AE73E736}"/>
              </a:ext>
            </a:extLst>
          </p:cNvPr>
          <p:cNvSpPr>
            <a:spLocks noGrp="1"/>
          </p:cNvSpPr>
          <p:nvPr>
            <p:ph type="ctrTitle"/>
          </p:nvPr>
        </p:nvSpPr>
        <p:spPr>
          <a:xfrm>
            <a:off x="3325473" y="1998925"/>
            <a:ext cx="5541054" cy="2149412"/>
          </a:xfrm>
        </p:spPr>
        <p:txBody>
          <a:bodyPr>
            <a:normAutofit/>
          </a:bodyPr>
          <a:lstStyle/>
          <a:p>
            <a:r>
              <a:rPr lang="en-US" sz="5200" b="1" dirty="0"/>
              <a:t>Transparency in Healthcare</a:t>
            </a:r>
          </a:p>
        </p:txBody>
      </p:sp>
      <p:sp>
        <p:nvSpPr>
          <p:cNvPr id="5" name="Subtitle 4">
            <a:extLst>
              <a:ext uri="{FF2B5EF4-FFF2-40B4-BE49-F238E27FC236}">
                <a16:creationId xmlns:a16="http://schemas.microsoft.com/office/drawing/2014/main" id="{C029304B-96B7-6718-4296-1AB40D7A4718}"/>
              </a:ext>
            </a:extLst>
          </p:cNvPr>
          <p:cNvSpPr>
            <a:spLocks noGrp="1"/>
          </p:cNvSpPr>
          <p:nvPr>
            <p:ph type="subTitle" idx="1"/>
          </p:nvPr>
        </p:nvSpPr>
        <p:spPr>
          <a:xfrm>
            <a:off x="3880419" y="4300833"/>
            <a:ext cx="4431162" cy="1191873"/>
          </a:xfrm>
        </p:spPr>
        <p:txBody>
          <a:bodyPr>
            <a:normAutofit/>
          </a:bodyPr>
          <a:lstStyle/>
          <a:p>
            <a:endParaRPr lang="en-US" dirty="0"/>
          </a:p>
        </p:txBody>
      </p:sp>
    </p:spTree>
    <p:extLst>
      <p:ext uri="{BB962C8B-B14F-4D97-AF65-F5344CB8AC3E}">
        <p14:creationId xmlns:p14="http://schemas.microsoft.com/office/powerpoint/2010/main" val="18108182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AFB1E5-2005-6F6E-A855-76155FC72E47}"/>
              </a:ext>
            </a:extLst>
          </p:cNvPr>
          <p:cNvSpPr>
            <a:spLocks noGrp="1"/>
          </p:cNvSpPr>
          <p:nvPr>
            <p:ph type="title"/>
          </p:nvPr>
        </p:nvSpPr>
        <p:spPr>
          <a:xfrm>
            <a:off x="489397" y="365125"/>
            <a:ext cx="10864403" cy="1325563"/>
          </a:xfrm>
        </p:spPr>
        <p:txBody>
          <a:bodyPr/>
          <a:lstStyle/>
          <a:p>
            <a:r>
              <a:rPr lang="en-US" b="1" dirty="0"/>
              <a:t>Transparency: Beneficiary and Industry Outcry</a:t>
            </a:r>
          </a:p>
        </p:txBody>
      </p:sp>
      <p:sp>
        <p:nvSpPr>
          <p:cNvPr id="3" name="Content Placeholder 2">
            <a:extLst>
              <a:ext uri="{FF2B5EF4-FFF2-40B4-BE49-F238E27FC236}">
                <a16:creationId xmlns:a16="http://schemas.microsoft.com/office/drawing/2014/main" id="{1098C55A-698A-87A4-AF87-9E1BF72B3959}"/>
              </a:ext>
            </a:extLst>
          </p:cNvPr>
          <p:cNvSpPr>
            <a:spLocks noGrp="1"/>
          </p:cNvSpPr>
          <p:nvPr>
            <p:ph idx="1"/>
          </p:nvPr>
        </p:nvSpPr>
        <p:spPr>
          <a:xfrm>
            <a:off x="838200" y="1528997"/>
            <a:ext cx="10515600" cy="5329003"/>
          </a:xfrm>
        </p:spPr>
        <p:txBody>
          <a:bodyPr>
            <a:normAutofit lnSpcReduction="10000"/>
          </a:bodyPr>
          <a:lstStyle/>
          <a:p>
            <a:r>
              <a:rPr lang="en-US" b="1" dirty="0"/>
              <a:t>Transparency started with the Affordable Care Act</a:t>
            </a:r>
          </a:p>
          <a:p>
            <a:pPr lvl="1"/>
            <a:r>
              <a:rPr lang="en-US" dirty="0"/>
              <a:t>Health Insurance Consumer Understanding</a:t>
            </a:r>
          </a:p>
          <a:p>
            <a:pPr lvl="1"/>
            <a:r>
              <a:rPr lang="en-US" dirty="0"/>
              <a:t>Nursing Home Ownership </a:t>
            </a:r>
          </a:p>
          <a:p>
            <a:pPr lvl="1"/>
            <a:r>
              <a:rPr lang="en-US" dirty="0"/>
              <a:t>Medicare Auditing Practices – Transparent practices for provider community </a:t>
            </a:r>
          </a:p>
          <a:p>
            <a:r>
              <a:rPr lang="en-US" b="1" dirty="0"/>
              <a:t>Drug Pricing Transparency</a:t>
            </a:r>
          </a:p>
          <a:p>
            <a:pPr lvl="1"/>
            <a:r>
              <a:rPr lang="en-US" dirty="0"/>
              <a:t>Manufacturers, PBMs, and health plans must report prices and changes</a:t>
            </a:r>
          </a:p>
          <a:p>
            <a:pPr lvl="1"/>
            <a:r>
              <a:rPr lang="en-US" dirty="0"/>
              <a:t>Pharmacies/Pharmacists must help consumers better understand their options</a:t>
            </a:r>
          </a:p>
          <a:p>
            <a:r>
              <a:rPr lang="en-US" b="1" dirty="0"/>
              <a:t>Healthcare Pricing Transparency</a:t>
            </a:r>
          </a:p>
          <a:p>
            <a:pPr lvl="1"/>
            <a:r>
              <a:rPr lang="en-US" dirty="0"/>
              <a:t>Health Plan Coverage</a:t>
            </a:r>
          </a:p>
          <a:p>
            <a:pPr lvl="1"/>
            <a:r>
              <a:rPr lang="en-US" dirty="0"/>
              <a:t>Hospital Price Transparency</a:t>
            </a:r>
          </a:p>
          <a:p>
            <a:pPr lvl="1"/>
            <a:r>
              <a:rPr lang="en-US" dirty="0"/>
              <a:t>Surprise Billing for Consumers</a:t>
            </a:r>
          </a:p>
          <a:p>
            <a:pPr lvl="1"/>
            <a:r>
              <a:rPr lang="en-US" dirty="0"/>
              <a:t>No Surprises Act passed 2020;  Effective  January 1, 2022</a:t>
            </a:r>
          </a:p>
          <a:p>
            <a:pPr lvl="1"/>
            <a:endParaRPr lang="en-US" dirty="0"/>
          </a:p>
          <a:p>
            <a:endParaRPr lang="en-US" dirty="0"/>
          </a:p>
        </p:txBody>
      </p:sp>
    </p:spTree>
    <p:extLst>
      <p:ext uri="{BB962C8B-B14F-4D97-AF65-F5344CB8AC3E}">
        <p14:creationId xmlns:p14="http://schemas.microsoft.com/office/powerpoint/2010/main" val="24241322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0CB9A03-0397-994F-2902-2FA4EDBF6FEB}"/>
              </a:ext>
            </a:extLst>
          </p:cNvPr>
          <p:cNvSpPr>
            <a:spLocks noGrp="1"/>
          </p:cNvSpPr>
          <p:nvPr>
            <p:ph type="title"/>
          </p:nvPr>
        </p:nvSpPr>
        <p:spPr/>
        <p:txBody>
          <a:bodyPr/>
          <a:lstStyle/>
          <a:p>
            <a:r>
              <a:rPr lang="en-US" b="1" dirty="0"/>
              <a:t>PATHWAY TO NO SURPRISES: 2010 - 2020</a:t>
            </a:r>
          </a:p>
        </p:txBody>
      </p:sp>
      <p:sp>
        <p:nvSpPr>
          <p:cNvPr id="3" name="Content Placeholder 2">
            <a:extLst>
              <a:ext uri="{FF2B5EF4-FFF2-40B4-BE49-F238E27FC236}">
                <a16:creationId xmlns:a16="http://schemas.microsoft.com/office/drawing/2014/main" id="{4261F58F-7DEB-8E27-287C-547E4B2A5AE4}"/>
              </a:ext>
            </a:extLst>
          </p:cNvPr>
          <p:cNvSpPr>
            <a:spLocks noGrp="1"/>
          </p:cNvSpPr>
          <p:nvPr>
            <p:ph idx="1"/>
          </p:nvPr>
        </p:nvSpPr>
        <p:spPr>
          <a:xfrm>
            <a:off x="838200" y="1690688"/>
            <a:ext cx="10515600" cy="5167311"/>
          </a:xfrm>
        </p:spPr>
        <p:txBody>
          <a:bodyPr>
            <a:normAutofit fontScale="77500" lnSpcReduction="20000"/>
          </a:bodyPr>
          <a:lstStyle/>
          <a:p>
            <a:endParaRPr lang="en-US" sz="4000" dirty="0">
              <a:solidFill>
                <a:srgbClr val="000000"/>
              </a:solidFill>
            </a:endParaRPr>
          </a:p>
          <a:p>
            <a:r>
              <a:rPr lang="en-US" sz="3600" b="0" i="0" u="none" strike="noStrike" dirty="0">
                <a:solidFill>
                  <a:srgbClr val="000000"/>
                </a:solidFill>
                <a:effectLst/>
              </a:rPr>
              <a:t>No </a:t>
            </a:r>
            <a:r>
              <a:rPr lang="en-US" sz="3600" dirty="0">
                <a:solidFill>
                  <a:srgbClr val="000000"/>
                </a:solidFill>
              </a:rPr>
              <a:t>Surprises Act passed in December 2020</a:t>
            </a:r>
          </a:p>
          <a:p>
            <a:r>
              <a:rPr lang="en-US" sz="3600" dirty="0">
                <a:solidFill>
                  <a:srgbClr val="000000"/>
                </a:solidFill>
              </a:rPr>
              <a:t>Requirements related to No Surprises Act released Part I  in July 2021</a:t>
            </a:r>
          </a:p>
          <a:p>
            <a:r>
              <a:rPr lang="en-US" sz="3600" dirty="0">
                <a:solidFill>
                  <a:srgbClr val="000000"/>
                </a:solidFill>
              </a:rPr>
              <a:t>Requirements related to No Surprises Act released Part II in July 2021</a:t>
            </a:r>
          </a:p>
          <a:p>
            <a:r>
              <a:rPr lang="en-US" sz="3600" dirty="0">
                <a:solidFill>
                  <a:srgbClr val="000000"/>
                </a:solidFill>
              </a:rPr>
              <a:t>Act partially went into effect beginning in 2022</a:t>
            </a:r>
          </a:p>
          <a:p>
            <a:r>
              <a:rPr lang="en-US" sz="3600" dirty="0">
                <a:solidFill>
                  <a:srgbClr val="000000"/>
                </a:solidFill>
              </a:rPr>
              <a:t>Lawsuits by physician and hospitals filed in 2022</a:t>
            </a:r>
          </a:p>
          <a:p>
            <a:r>
              <a:rPr lang="en-US" sz="3600" dirty="0">
                <a:solidFill>
                  <a:srgbClr val="000000"/>
                </a:solidFill>
              </a:rPr>
              <a:t>Changes to requirements began in December 2022</a:t>
            </a:r>
          </a:p>
          <a:p>
            <a:r>
              <a:rPr lang="en-US" sz="3600" dirty="0">
                <a:solidFill>
                  <a:srgbClr val="000000"/>
                </a:solidFill>
              </a:rPr>
              <a:t>Enforcement of requirements began on January 1, 2023</a:t>
            </a:r>
          </a:p>
          <a:p>
            <a:r>
              <a:rPr lang="en-US" sz="3600" dirty="0">
                <a:solidFill>
                  <a:srgbClr val="000000"/>
                </a:solidFill>
              </a:rPr>
              <a:t>More changes to regulatory structure April 2023</a:t>
            </a:r>
          </a:p>
          <a:p>
            <a:pPr marL="0" indent="0">
              <a:buNone/>
            </a:pPr>
            <a:endParaRPr lang="en-US" sz="3600" dirty="0">
              <a:solidFill>
                <a:srgbClr val="000000"/>
              </a:solidFill>
              <a:latin typeface="myriad-pro"/>
            </a:endParaRPr>
          </a:p>
          <a:p>
            <a:endParaRPr lang="en-US" sz="3600" dirty="0">
              <a:solidFill>
                <a:srgbClr val="000000"/>
              </a:solidFill>
              <a:latin typeface="myriad-pro"/>
            </a:endParaRPr>
          </a:p>
          <a:p>
            <a:pPr marL="0" indent="0">
              <a:buNone/>
            </a:pPr>
            <a:r>
              <a:rPr lang="en-US" sz="3600" b="0" i="0" u="none" strike="noStrike" dirty="0">
                <a:solidFill>
                  <a:srgbClr val="000000"/>
                </a:solidFill>
                <a:effectLst/>
                <a:latin typeface="myriad-pro"/>
              </a:rPr>
              <a:t>		</a:t>
            </a:r>
            <a:endParaRPr lang="en-US" sz="3600" b="0" i="1" u="none" strike="noStrike" dirty="0">
              <a:solidFill>
                <a:srgbClr val="000000"/>
              </a:solidFill>
              <a:effectLst/>
              <a:latin typeface="myriad-pro"/>
            </a:endParaRPr>
          </a:p>
        </p:txBody>
      </p:sp>
    </p:spTree>
    <p:extLst>
      <p:ext uri="{BB962C8B-B14F-4D97-AF65-F5344CB8AC3E}">
        <p14:creationId xmlns:p14="http://schemas.microsoft.com/office/powerpoint/2010/main" val="2047325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FEC7823C-FDD6-429C-986C-063FDEBF9E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Freeform: Shape 24">
            <a:extLst>
              <a:ext uri="{FF2B5EF4-FFF2-40B4-BE49-F238E27FC236}">
                <a16:creationId xmlns:a16="http://schemas.microsoft.com/office/drawing/2014/main" id="{9CF7FE1C-8BC5-4B0C-A2BC-93AB72C90F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68100" y="-1"/>
            <a:ext cx="10423900" cy="5920155"/>
          </a:xfrm>
          <a:custGeom>
            <a:avLst/>
            <a:gdLst>
              <a:gd name="connsiteX0" fmla="*/ 10423900 w 10423900"/>
              <a:gd name="connsiteY0" fmla="*/ 0 h 5491534"/>
              <a:gd name="connsiteX1" fmla="*/ 3493157 w 10423900"/>
              <a:gd name="connsiteY1" fmla="*/ 0 h 5491534"/>
              <a:gd name="connsiteX2" fmla="*/ 3493018 w 10423900"/>
              <a:gd name="connsiteY2" fmla="*/ 31 h 5491534"/>
              <a:gd name="connsiteX3" fmla="*/ 3245493 w 10423900"/>
              <a:gd name="connsiteY3" fmla="*/ 104839 h 5491534"/>
              <a:gd name="connsiteX4" fmla="*/ 4434802 w 10423900"/>
              <a:gd name="connsiteY4" fmla="*/ 284558 h 5491534"/>
              <a:gd name="connsiteX5" fmla="*/ 4011937 w 10423900"/>
              <a:gd name="connsiteY5" fmla="*/ 395559 h 5491534"/>
              <a:gd name="connsiteX6" fmla="*/ 3573213 w 10423900"/>
              <a:gd name="connsiteY6" fmla="*/ 474847 h 5491534"/>
              <a:gd name="connsiteX7" fmla="*/ 3097489 w 10423900"/>
              <a:gd name="connsiteY7" fmla="*/ 532990 h 5491534"/>
              <a:gd name="connsiteX8" fmla="*/ 2664052 w 10423900"/>
              <a:gd name="connsiteY8" fmla="*/ 649279 h 5491534"/>
              <a:gd name="connsiteX9" fmla="*/ 3795218 w 10423900"/>
              <a:gd name="connsiteY9" fmla="*/ 696852 h 5491534"/>
              <a:gd name="connsiteX10" fmla="*/ 3208492 w 10423900"/>
              <a:gd name="connsiteY10" fmla="*/ 802568 h 5491534"/>
              <a:gd name="connsiteX11" fmla="*/ 2727483 w 10423900"/>
              <a:gd name="connsiteY11" fmla="*/ 939999 h 5491534"/>
              <a:gd name="connsiteX12" fmla="*/ 2389190 w 10423900"/>
              <a:gd name="connsiteY12" fmla="*/ 1003429 h 5491534"/>
              <a:gd name="connsiteX13" fmla="*/ 2029754 w 10423900"/>
              <a:gd name="connsiteY13" fmla="*/ 1019287 h 5491534"/>
              <a:gd name="connsiteX14" fmla="*/ 1945181 w 10423900"/>
              <a:gd name="connsiteY14" fmla="*/ 1119716 h 5491534"/>
              <a:gd name="connsiteX15" fmla="*/ 2056184 w 10423900"/>
              <a:gd name="connsiteY15" fmla="*/ 1225434 h 5491534"/>
              <a:gd name="connsiteX16" fmla="*/ 2225329 w 10423900"/>
              <a:gd name="connsiteY16" fmla="*/ 1236004 h 5491534"/>
              <a:gd name="connsiteX17" fmla="*/ 3234920 w 10423900"/>
              <a:gd name="connsiteY17" fmla="*/ 1262435 h 5491534"/>
              <a:gd name="connsiteX18" fmla="*/ 0 w 10423900"/>
              <a:gd name="connsiteY18" fmla="*/ 1495009 h 5491534"/>
              <a:gd name="connsiteX19" fmla="*/ 438724 w 10423900"/>
              <a:gd name="connsiteY19" fmla="*/ 1637728 h 5491534"/>
              <a:gd name="connsiteX20" fmla="*/ 586726 w 10423900"/>
              <a:gd name="connsiteY20" fmla="*/ 2028877 h 5491534"/>
              <a:gd name="connsiteX21" fmla="*/ 1125878 w 10423900"/>
              <a:gd name="connsiteY21" fmla="*/ 2250882 h 5491534"/>
              <a:gd name="connsiteX22" fmla="*/ 1474744 w 10423900"/>
              <a:gd name="connsiteY22" fmla="*/ 2330169 h 5491534"/>
              <a:gd name="connsiteX23" fmla="*/ 2272901 w 10423900"/>
              <a:gd name="connsiteY23" fmla="*/ 2446458 h 5491534"/>
              <a:gd name="connsiteX24" fmla="*/ 2389190 w 10423900"/>
              <a:gd name="connsiteY24" fmla="*/ 2636747 h 5491534"/>
              <a:gd name="connsiteX25" fmla="*/ 2489621 w 10423900"/>
              <a:gd name="connsiteY25" fmla="*/ 2848179 h 5491534"/>
              <a:gd name="connsiteX26" fmla="*/ 2701053 w 10423900"/>
              <a:gd name="connsiteY26" fmla="*/ 2985611 h 5491534"/>
              <a:gd name="connsiteX27" fmla="*/ 1057165 w 10423900"/>
              <a:gd name="connsiteY27" fmla="*/ 2964468 h 5491534"/>
              <a:gd name="connsiteX28" fmla="*/ 2912485 w 10423900"/>
              <a:gd name="connsiteY28" fmla="*/ 3408477 h 5491534"/>
              <a:gd name="connsiteX29" fmla="*/ 2748626 w 10423900"/>
              <a:gd name="connsiteY29" fmla="*/ 3582909 h 5491534"/>
              <a:gd name="connsiteX30" fmla="*/ 3763503 w 10423900"/>
              <a:gd name="connsiteY30" fmla="*/ 3820771 h 5491534"/>
              <a:gd name="connsiteX31" fmla="*/ 3219063 w 10423900"/>
              <a:gd name="connsiteY31" fmla="*/ 3847199 h 5491534"/>
              <a:gd name="connsiteX32" fmla="*/ 6385269 w 10423900"/>
              <a:gd name="connsiteY32" fmla="*/ 4840933 h 5491534"/>
              <a:gd name="connsiteX33" fmla="*/ 10285854 w 10423900"/>
              <a:gd name="connsiteY33" fmla="*/ 5471118 h 5491534"/>
              <a:gd name="connsiteX34" fmla="*/ 10423900 w 10423900"/>
              <a:gd name="connsiteY34" fmla="*/ 5491534 h 5491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423900" h="5491534">
                <a:moveTo>
                  <a:pt x="10423900" y="0"/>
                </a:moveTo>
                <a:lnTo>
                  <a:pt x="3493157" y="0"/>
                </a:lnTo>
                <a:lnTo>
                  <a:pt x="3493018" y="31"/>
                </a:lnTo>
                <a:cubicBezTo>
                  <a:pt x="3414969" y="12668"/>
                  <a:pt x="3328744" y="21588"/>
                  <a:pt x="3245493" y="104839"/>
                </a:cubicBezTo>
                <a:cubicBezTo>
                  <a:pt x="3668357" y="162984"/>
                  <a:pt x="4075366" y="51981"/>
                  <a:pt x="4434802" y="284558"/>
                </a:cubicBezTo>
                <a:cubicBezTo>
                  <a:pt x="4302656" y="400846"/>
                  <a:pt x="4154654" y="374416"/>
                  <a:pt x="4011937" y="395559"/>
                </a:cubicBezTo>
                <a:cubicBezTo>
                  <a:pt x="3863934" y="416704"/>
                  <a:pt x="3721217" y="453704"/>
                  <a:pt x="3573213" y="474847"/>
                </a:cubicBezTo>
                <a:cubicBezTo>
                  <a:pt x="3414639" y="501275"/>
                  <a:pt x="3256063" y="506562"/>
                  <a:pt x="3097489" y="532990"/>
                </a:cubicBezTo>
                <a:cubicBezTo>
                  <a:pt x="2965345" y="554135"/>
                  <a:pt x="2822627" y="517133"/>
                  <a:pt x="2664052" y="649279"/>
                </a:cubicBezTo>
                <a:cubicBezTo>
                  <a:pt x="3055203" y="744424"/>
                  <a:pt x="3409352" y="601706"/>
                  <a:pt x="3795218" y="696852"/>
                </a:cubicBezTo>
                <a:cubicBezTo>
                  <a:pt x="3567928" y="781425"/>
                  <a:pt x="3382924" y="754995"/>
                  <a:pt x="3208492" y="802568"/>
                </a:cubicBezTo>
                <a:cubicBezTo>
                  <a:pt x="3049916" y="850140"/>
                  <a:pt x="2859627" y="797282"/>
                  <a:pt x="2727483" y="939999"/>
                </a:cubicBezTo>
                <a:cubicBezTo>
                  <a:pt x="2627052" y="1051000"/>
                  <a:pt x="2521336" y="1066858"/>
                  <a:pt x="2389190" y="1003429"/>
                </a:cubicBezTo>
                <a:cubicBezTo>
                  <a:pt x="2272901" y="945284"/>
                  <a:pt x="2146043" y="961142"/>
                  <a:pt x="2029754" y="1019287"/>
                </a:cubicBezTo>
                <a:cubicBezTo>
                  <a:pt x="1987468" y="1040430"/>
                  <a:pt x="1945181" y="1066858"/>
                  <a:pt x="1945181" y="1119716"/>
                </a:cubicBezTo>
                <a:cubicBezTo>
                  <a:pt x="1945181" y="1193719"/>
                  <a:pt x="1998039" y="1214862"/>
                  <a:pt x="2056184" y="1225434"/>
                </a:cubicBezTo>
                <a:cubicBezTo>
                  <a:pt x="2109042" y="1236004"/>
                  <a:pt x="2172471" y="1246577"/>
                  <a:pt x="2225329" y="1236004"/>
                </a:cubicBezTo>
                <a:cubicBezTo>
                  <a:pt x="2563622" y="1177861"/>
                  <a:pt x="2896629" y="1273005"/>
                  <a:pt x="3234920" y="1262435"/>
                </a:cubicBezTo>
                <a:cubicBezTo>
                  <a:pt x="2172471" y="1489724"/>
                  <a:pt x="1099450" y="1415723"/>
                  <a:pt x="0" y="1495009"/>
                </a:cubicBezTo>
                <a:cubicBezTo>
                  <a:pt x="142717" y="1653583"/>
                  <a:pt x="327721" y="1521439"/>
                  <a:pt x="438724" y="1637728"/>
                </a:cubicBezTo>
                <a:cubicBezTo>
                  <a:pt x="333006" y="1880875"/>
                  <a:pt x="375293" y="2013020"/>
                  <a:pt x="586726" y="2028877"/>
                </a:cubicBezTo>
                <a:cubicBezTo>
                  <a:pt x="792873" y="2044734"/>
                  <a:pt x="1014877" y="1960161"/>
                  <a:pt x="1125878" y="2250882"/>
                </a:cubicBezTo>
                <a:cubicBezTo>
                  <a:pt x="1157593" y="2340740"/>
                  <a:pt x="1353170" y="2314312"/>
                  <a:pt x="1474744" y="2330169"/>
                </a:cubicBezTo>
                <a:cubicBezTo>
                  <a:pt x="1739034" y="2367170"/>
                  <a:pt x="2019183" y="2330169"/>
                  <a:pt x="2272901" y="2446458"/>
                </a:cubicBezTo>
                <a:cubicBezTo>
                  <a:pt x="2373332" y="2488744"/>
                  <a:pt x="2442048" y="2520459"/>
                  <a:pt x="2389190" y="2636747"/>
                </a:cubicBezTo>
                <a:cubicBezTo>
                  <a:pt x="2336332" y="2758321"/>
                  <a:pt x="2405048" y="2800607"/>
                  <a:pt x="2489621" y="2848179"/>
                </a:cubicBezTo>
                <a:cubicBezTo>
                  <a:pt x="2553051" y="2885180"/>
                  <a:pt x="2648195" y="2874609"/>
                  <a:pt x="2701053" y="2985611"/>
                </a:cubicBezTo>
                <a:cubicBezTo>
                  <a:pt x="2146043" y="2969753"/>
                  <a:pt x="1606888" y="2879895"/>
                  <a:pt x="1057165" y="2964468"/>
                </a:cubicBezTo>
                <a:cubicBezTo>
                  <a:pt x="1659748" y="3175900"/>
                  <a:pt x="2320474" y="3165328"/>
                  <a:pt x="2912485" y="3408477"/>
                </a:cubicBezTo>
                <a:cubicBezTo>
                  <a:pt x="2891342" y="3493050"/>
                  <a:pt x="2753911" y="3456048"/>
                  <a:pt x="2748626" y="3582909"/>
                </a:cubicBezTo>
                <a:cubicBezTo>
                  <a:pt x="3060489" y="3715055"/>
                  <a:pt x="3435782" y="3625195"/>
                  <a:pt x="3763503" y="3820771"/>
                </a:cubicBezTo>
                <a:cubicBezTo>
                  <a:pt x="3573213" y="3910629"/>
                  <a:pt x="3398782" y="3762626"/>
                  <a:pt x="3219063" y="3847199"/>
                </a:cubicBezTo>
                <a:cubicBezTo>
                  <a:pt x="3277208" y="3974060"/>
                  <a:pt x="5909545" y="4756360"/>
                  <a:pt x="6385269" y="4840933"/>
                </a:cubicBezTo>
                <a:cubicBezTo>
                  <a:pt x="7171204" y="4982659"/>
                  <a:pt x="9157515" y="5302348"/>
                  <a:pt x="10285854" y="5471118"/>
                </a:cubicBezTo>
                <a:lnTo>
                  <a:pt x="10423900" y="5491534"/>
                </a:lnTo>
                <a:close/>
              </a:path>
            </a:pathLst>
          </a:custGeom>
          <a:solidFill>
            <a:schemeClr val="bg2">
              <a:alpha val="50000"/>
            </a:schemeClr>
          </a:solidFill>
          <a:ln w="32707" cap="flat">
            <a:noFill/>
            <a:prstDash val="solid"/>
            <a:miter/>
          </a:ln>
        </p:spPr>
        <p:txBody>
          <a:bodyPr rtlCol="0" anchor="ctr"/>
          <a:lstStyle/>
          <a:p>
            <a:endParaRPr lang="en-US" dirty="0"/>
          </a:p>
        </p:txBody>
      </p:sp>
      <p:sp>
        <p:nvSpPr>
          <p:cNvPr id="27" name="Freeform: Shape 26">
            <a:extLst>
              <a:ext uri="{FF2B5EF4-FFF2-40B4-BE49-F238E27FC236}">
                <a16:creationId xmlns:a16="http://schemas.microsoft.com/office/drawing/2014/main" id="{B0651F5E-0457-4065-ACB2-8B81590C20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050098" flipH="1" flipV="1">
            <a:off x="-160709" y="3977842"/>
            <a:ext cx="7507400" cy="3166385"/>
          </a:xfrm>
          <a:custGeom>
            <a:avLst/>
            <a:gdLst>
              <a:gd name="connsiteX0" fmla="*/ 5497485 w 7507400"/>
              <a:gd name="connsiteY0" fmla="*/ 2912009 h 3166385"/>
              <a:gd name="connsiteX1" fmla="*/ 7034681 w 7507400"/>
              <a:gd name="connsiteY1" fmla="*/ 3151263 h 3166385"/>
              <a:gd name="connsiteX2" fmla="*/ 7137723 w 7507400"/>
              <a:gd name="connsiteY2" fmla="*/ 3166385 h 3166385"/>
              <a:gd name="connsiteX3" fmla="*/ 7507400 w 7507400"/>
              <a:gd name="connsiteY3" fmla="*/ 875071 h 3166385"/>
              <a:gd name="connsiteX4" fmla="*/ 2083578 w 7507400"/>
              <a:gd name="connsiteY4" fmla="*/ 0 h 3166385"/>
              <a:gd name="connsiteX5" fmla="*/ 2023081 w 7507400"/>
              <a:gd name="connsiteY5" fmla="*/ 5468 h 3166385"/>
              <a:gd name="connsiteX6" fmla="*/ 1865374 w 7507400"/>
              <a:gd name="connsiteY6" fmla="*/ 76313 h 3166385"/>
              <a:gd name="connsiteX7" fmla="*/ 1634010 w 7507400"/>
              <a:gd name="connsiteY7" fmla="*/ 119359 h 3166385"/>
              <a:gd name="connsiteX8" fmla="*/ 1388186 w 7507400"/>
              <a:gd name="connsiteY8" fmla="*/ 130121 h 3166385"/>
              <a:gd name="connsiteX9" fmla="*/ 1330344 w 7507400"/>
              <a:gd name="connsiteY9" fmla="*/ 198275 h 3166385"/>
              <a:gd name="connsiteX10" fmla="*/ 1406262 w 7507400"/>
              <a:gd name="connsiteY10" fmla="*/ 270018 h 3166385"/>
              <a:gd name="connsiteX11" fmla="*/ 1521942 w 7507400"/>
              <a:gd name="connsiteY11" fmla="*/ 277191 h 3166385"/>
              <a:gd name="connsiteX12" fmla="*/ 2212420 w 7507400"/>
              <a:gd name="connsiteY12" fmla="*/ 295128 h 3166385"/>
              <a:gd name="connsiteX13" fmla="*/ 0 w 7507400"/>
              <a:gd name="connsiteY13" fmla="*/ 452960 h 3166385"/>
              <a:gd name="connsiteX14" fmla="*/ 300051 w 7507400"/>
              <a:gd name="connsiteY14" fmla="*/ 549813 h 3166385"/>
              <a:gd name="connsiteX15" fmla="*/ 401272 w 7507400"/>
              <a:gd name="connsiteY15" fmla="*/ 815258 h 3166385"/>
              <a:gd name="connsiteX16" fmla="*/ 770008 w 7507400"/>
              <a:gd name="connsiteY16" fmla="*/ 965917 h 3166385"/>
              <a:gd name="connsiteX17" fmla="*/ 1008605 w 7507400"/>
              <a:gd name="connsiteY17" fmla="*/ 1019724 h 3166385"/>
              <a:gd name="connsiteX18" fmla="*/ 1554478 w 7507400"/>
              <a:gd name="connsiteY18" fmla="*/ 1098641 h 3166385"/>
              <a:gd name="connsiteX19" fmla="*/ 1634010 w 7507400"/>
              <a:gd name="connsiteY19" fmla="*/ 1227777 h 3166385"/>
              <a:gd name="connsiteX20" fmla="*/ 1702696 w 7507400"/>
              <a:gd name="connsiteY20" fmla="*/ 1371261 h 3166385"/>
              <a:gd name="connsiteX21" fmla="*/ 1847299 w 7507400"/>
              <a:gd name="connsiteY21" fmla="*/ 1464526 h 3166385"/>
              <a:gd name="connsiteX22" fmla="*/ 723015 w 7507400"/>
              <a:gd name="connsiteY22" fmla="*/ 1450177 h 3166385"/>
              <a:gd name="connsiteX23" fmla="*/ 1991901 w 7507400"/>
              <a:gd name="connsiteY23" fmla="*/ 1751495 h 3166385"/>
              <a:gd name="connsiteX24" fmla="*/ 1879835 w 7507400"/>
              <a:gd name="connsiteY24" fmla="*/ 1869870 h 3166385"/>
              <a:gd name="connsiteX25" fmla="*/ 2573927 w 7507400"/>
              <a:gd name="connsiteY25" fmla="*/ 2031290 h 3166385"/>
              <a:gd name="connsiteX26" fmla="*/ 2201575 w 7507400"/>
              <a:gd name="connsiteY26" fmla="*/ 2049225 h 3166385"/>
              <a:gd name="connsiteX27" fmla="*/ 4367000 w 7507400"/>
              <a:gd name="connsiteY27" fmla="*/ 2723602 h 3166385"/>
              <a:gd name="connsiteX28" fmla="*/ 5497485 w 7507400"/>
              <a:gd name="connsiteY28" fmla="*/ 2912009 h 3166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507400" h="3166385">
                <a:moveTo>
                  <a:pt x="5497485" y="2912009"/>
                </a:moveTo>
                <a:cubicBezTo>
                  <a:pt x="6033497" y="2998226"/>
                  <a:pt x="6619155" y="3089592"/>
                  <a:pt x="7034681" y="3151263"/>
                </a:cubicBezTo>
                <a:lnTo>
                  <a:pt x="7137723" y="3166385"/>
                </a:lnTo>
                <a:lnTo>
                  <a:pt x="7507400" y="875071"/>
                </a:lnTo>
                <a:lnTo>
                  <a:pt x="2083578" y="0"/>
                </a:lnTo>
                <a:lnTo>
                  <a:pt x="2023081" y="5468"/>
                </a:lnTo>
                <a:cubicBezTo>
                  <a:pt x="1965692" y="12642"/>
                  <a:pt x="1910562" y="27887"/>
                  <a:pt x="1865374" y="76313"/>
                </a:cubicBezTo>
                <a:cubicBezTo>
                  <a:pt x="1796688" y="151642"/>
                  <a:pt x="1724387" y="162404"/>
                  <a:pt x="1634010" y="119359"/>
                </a:cubicBezTo>
                <a:cubicBezTo>
                  <a:pt x="1554478" y="79900"/>
                  <a:pt x="1467718" y="90662"/>
                  <a:pt x="1388186" y="130121"/>
                </a:cubicBezTo>
                <a:cubicBezTo>
                  <a:pt x="1359266" y="144469"/>
                  <a:pt x="1330344" y="162404"/>
                  <a:pt x="1330344" y="198275"/>
                </a:cubicBezTo>
                <a:cubicBezTo>
                  <a:pt x="1330344" y="248495"/>
                  <a:pt x="1366496" y="262843"/>
                  <a:pt x="1406262" y="270018"/>
                </a:cubicBezTo>
                <a:cubicBezTo>
                  <a:pt x="1442412" y="277191"/>
                  <a:pt x="1485792" y="284366"/>
                  <a:pt x="1521942" y="277191"/>
                </a:cubicBezTo>
                <a:cubicBezTo>
                  <a:pt x="1753307" y="237734"/>
                  <a:pt x="1981057" y="302301"/>
                  <a:pt x="2212420" y="295128"/>
                </a:cubicBezTo>
                <a:cubicBezTo>
                  <a:pt x="1485792" y="449373"/>
                  <a:pt x="751934" y="399154"/>
                  <a:pt x="0" y="452960"/>
                </a:cubicBezTo>
                <a:cubicBezTo>
                  <a:pt x="97608" y="560573"/>
                  <a:pt x="224135" y="470896"/>
                  <a:pt x="300051" y="549813"/>
                </a:cubicBezTo>
                <a:cubicBezTo>
                  <a:pt x="227750" y="714820"/>
                  <a:pt x="256671" y="804497"/>
                  <a:pt x="401272" y="815258"/>
                </a:cubicBezTo>
                <a:cubicBezTo>
                  <a:pt x="542261" y="826019"/>
                  <a:pt x="694093" y="768625"/>
                  <a:pt x="770008" y="965917"/>
                </a:cubicBezTo>
                <a:cubicBezTo>
                  <a:pt x="791699" y="1026898"/>
                  <a:pt x="925458" y="1008963"/>
                  <a:pt x="1008605" y="1019724"/>
                </a:cubicBezTo>
                <a:cubicBezTo>
                  <a:pt x="1189357" y="1044833"/>
                  <a:pt x="1380957" y="1019724"/>
                  <a:pt x="1554478" y="1098641"/>
                </a:cubicBezTo>
                <a:cubicBezTo>
                  <a:pt x="1623165" y="1127337"/>
                  <a:pt x="1670160" y="1148860"/>
                  <a:pt x="1634010" y="1227777"/>
                </a:cubicBezTo>
                <a:cubicBezTo>
                  <a:pt x="1597859" y="1310280"/>
                  <a:pt x="1644855" y="1338976"/>
                  <a:pt x="1702696" y="1371261"/>
                </a:cubicBezTo>
                <a:cubicBezTo>
                  <a:pt x="1746077" y="1396370"/>
                  <a:pt x="1811148" y="1389197"/>
                  <a:pt x="1847299" y="1464526"/>
                </a:cubicBezTo>
                <a:cubicBezTo>
                  <a:pt x="1467717" y="1453764"/>
                  <a:pt x="1098981" y="1392783"/>
                  <a:pt x="723015" y="1450177"/>
                </a:cubicBezTo>
                <a:cubicBezTo>
                  <a:pt x="1135131" y="1593662"/>
                  <a:pt x="1587014" y="1586487"/>
                  <a:pt x="1991901" y="1751495"/>
                </a:cubicBezTo>
                <a:cubicBezTo>
                  <a:pt x="1977441" y="1808889"/>
                  <a:pt x="1883449" y="1783778"/>
                  <a:pt x="1879835" y="1869870"/>
                </a:cubicBezTo>
                <a:cubicBezTo>
                  <a:pt x="2093123" y="1959548"/>
                  <a:pt x="2349794" y="1898566"/>
                  <a:pt x="2573927" y="2031290"/>
                </a:cubicBezTo>
                <a:cubicBezTo>
                  <a:pt x="2443785" y="2092271"/>
                  <a:pt x="2324488" y="1991831"/>
                  <a:pt x="2201575" y="2049225"/>
                </a:cubicBezTo>
                <a:cubicBezTo>
                  <a:pt x="2241342" y="2135316"/>
                  <a:pt x="4041644" y="2666208"/>
                  <a:pt x="4367000" y="2723602"/>
                </a:cubicBezTo>
                <a:cubicBezTo>
                  <a:pt x="4615085" y="2767993"/>
                  <a:pt x="5038048" y="2838109"/>
                  <a:pt x="5497485" y="2912009"/>
                </a:cubicBezTo>
                <a:close/>
              </a:path>
            </a:pathLst>
          </a:custGeom>
          <a:solidFill>
            <a:schemeClr val="bg2">
              <a:alpha val="50000"/>
            </a:schemeClr>
          </a:solidFill>
          <a:ln w="32707" cap="flat">
            <a:noFill/>
            <a:prstDash val="solid"/>
            <a:miter/>
          </a:ln>
        </p:spPr>
        <p:txBody>
          <a:bodyPr rtlCol="0" anchor="ctr"/>
          <a:lstStyle/>
          <a:p>
            <a:endParaRPr lang="en-US" dirty="0"/>
          </a:p>
        </p:txBody>
      </p:sp>
      <p:sp>
        <p:nvSpPr>
          <p:cNvPr id="4" name="Title 3">
            <a:extLst>
              <a:ext uri="{FF2B5EF4-FFF2-40B4-BE49-F238E27FC236}">
                <a16:creationId xmlns:a16="http://schemas.microsoft.com/office/drawing/2014/main" id="{9E2982C0-BF24-E9ED-0BE7-09C24529BBD6}"/>
              </a:ext>
            </a:extLst>
          </p:cNvPr>
          <p:cNvSpPr>
            <a:spLocks noGrp="1"/>
          </p:cNvSpPr>
          <p:nvPr>
            <p:ph type="ctrTitle"/>
          </p:nvPr>
        </p:nvSpPr>
        <p:spPr>
          <a:xfrm>
            <a:off x="4757980" y="807268"/>
            <a:ext cx="7141792" cy="3392773"/>
          </a:xfrm>
        </p:spPr>
        <p:txBody>
          <a:bodyPr anchor="ctr">
            <a:normAutofit/>
          </a:bodyPr>
          <a:lstStyle/>
          <a:p>
            <a:pPr algn="l"/>
            <a:r>
              <a:rPr lang="en-US" sz="3600" b="1" dirty="0"/>
              <a:t>The law aims to help consumers understand health care costs </a:t>
            </a:r>
            <a:br>
              <a:rPr lang="en-US" sz="3600" b="1" dirty="0"/>
            </a:br>
            <a:r>
              <a:rPr lang="en-US" sz="3600" b="1" dirty="0"/>
              <a:t>“in advance” of care to minimize unforeseen -or- surprise medical bills</a:t>
            </a:r>
          </a:p>
        </p:txBody>
      </p:sp>
      <p:sp>
        <p:nvSpPr>
          <p:cNvPr id="5" name="Subtitle 4">
            <a:extLst>
              <a:ext uri="{FF2B5EF4-FFF2-40B4-BE49-F238E27FC236}">
                <a16:creationId xmlns:a16="http://schemas.microsoft.com/office/drawing/2014/main" id="{A3510A8B-1435-9419-408C-CE4C59736DBE}"/>
              </a:ext>
            </a:extLst>
          </p:cNvPr>
          <p:cNvSpPr>
            <a:spLocks noGrp="1"/>
          </p:cNvSpPr>
          <p:nvPr>
            <p:ph type="subTitle" idx="1"/>
          </p:nvPr>
        </p:nvSpPr>
        <p:spPr>
          <a:xfrm>
            <a:off x="838200" y="5041616"/>
            <a:ext cx="3781926" cy="1246472"/>
          </a:xfrm>
        </p:spPr>
        <p:txBody>
          <a:bodyPr anchor="ctr">
            <a:normAutofit/>
          </a:bodyPr>
          <a:lstStyle/>
          <a:p>
            <a:pPr algn="l"/>
            <a:endParaRPr lang="en-US" dirty="0"/>
          </a:p>
        </p:txBody>
      </p:sp>
    </p:spTree>
    <p:extLst>
      <p:ext uri="{BB962C8B-B14F-4D97-AF65-F5344CB8AC3E}">
        <p14:creationId xmlns:p14="http://schemas.microsoft.com/office/powerpoint/2010/main" val="42472881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C4028FD-8BAA-4A19-BFDE-594D991B75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792EEBE-4953-87CF-6279-B58EB65DC11D}"/>
              </a:ext>
            </a:extLst>
          </p:cNvPr>
          <p:cNvSpPr>
            <a:spLocks noGrp="1"/>
          </p:cNvSpPr>
          <p:nvPr>
            <p:ph type="title"/>
          </p:nvPr>
        </p:nvSpPr>
        <p:spPr>
          <a:xfrm>
            <a:off x="448887" y="556995"/>
            <a:ext cx="11388437" cy="1133693"/>
          </a:xfrm>
        </p:spPr>
        <p:txBody>
          <a:bodyPr>
            <a:normAutofit fontScale="90000"/>
          </a:bodyPr>
          <a:lstStyle/>
          <a:p>
            <a:r>
              <a:rPr lang="en-US" sz="5200" b="1" dirty="0"/>
              <a:t>What is the Surprise Billing Act in a Nutshell?</a:t>
            </a:r>
          </a:p>
        </p:txBody>
      </p:sp>
      <p:graphicFrame>
        <p:nvGraphicFramePr>
          <p:cNvPr id="4" name="Content Placeholder 3">
            <a:extLst>
              <a:ext uri="{FF2B5EF4-FFF2-40B4-BE49-F238E27FC236}">
                <a16:creationId xmlns:a16="http://schemas.microsoft.com/office/drawing/2014/main" id="{AA4A2ED1-D062-3B20-22FD-47AE859B5392}"/>
              </a:ext>
            </a:extLst>
          </p:cNvPr>
          <p:cNvGraphicFramePr>
            <a:graphicFrameLocks noGrp="1"/>
          </p:cNvGraphicFramePr>
          <p:nvPr>
            <p:ph idx="1"/>
            <p:extLst>
              <p:ext uri="{D42A27DB-BD31-4B8C-83A1-F6EECF244321}">
                <p14:modId xmlns:p14="http://schemas.microsoft.com/office/powerpoint/2010/main" val="3508159503"/>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851602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E6AFA3-0F8B-6DAB-4584-9CE6081D2786}"/>
              </a:ext>
            </a:extLst>
          </p:cNvPr>
          <p:cNvSpPr>
            <a:spLocks noGrp="1"/>
          </p:cNvSpPr>
          <p:nvPr>
            <p:ph type="title"/>
          </p:nvPr>
        </p:nvSpPr>
        <p:spPr/>
        <p:txBody>
          <a:bodyPr/>
          <a:lstStyle/>
          <a:p>
            <a:r>
              <a:rPr lang="en-US" b="1" dirty="0"/>
              <a:t>Defining Balance Billing</a:t>
            </a:r>
          </a:p>
        </p:txBody>
      </p:sp>
      <p:sp>
        <p:nvSpPr>
          <p:cNvPr id="3" name="Content Placeholder 2">
            <a:extLst>
              <a:ext uri="{FF2B5EF4-FFF2-40B4-BE49-F238E27FC236}">
                <a16:creationId xmlns:a16="http://schemas.microsoft.com/office/drawing/2014/main" id="{ECE1323A-70AC-70CA-5A8A-2DD179AF4B1E}"/>
              </a:ext>
            </a:extLst>
          </p:cNvPr>
          <p:cNvSpPr>
            <a:spLocks noGrp="1"/>
          </p:cNvSpPr>
          <p:nvPr>
            <p:ph idx="1"/>
          </p:nvPr>
        </p:nvSpPr>
        <p:spPr>
          <a:xfrm>
            <a:off x="838200" y="2812473"/>
            <a:ext cx="10515600" cy="3364490"/>
          </a:xfrm>
        </p:spPr>
        <p:txBody>
          <a:bodyPr/>
          <a:lstStyle/>
          <a:p>
            <a:pPr marL="0" indent="0">
              <a:buNone/>
            </a:pPr>
            <a:r>
              <a:rPr lang="en-US" dirty="0"/>
              <a:t>Balance billing happens when a consumer seeks care with an                    “in-network” provider or at an “in-network” facility but said consumer receives services/treatments that are “out-of- network” without any prior knowledge or authorization</a:t>
            </a:r>
          </a:p>
          <a:p>
            <a:pPr marL="0" indent="0">
              <a:buNone/>
            </a:pPr>
            <a:endParaRPr lang="en-US" dirty="0"/>
          </a:p>
          <a:p>
            <a:endParaRPr lang="en-US" dirty="0"/>
          </a:p>
          <a:p>
            <a:endParaRPr lang="en-US" dirty="0"/>
          </a:p>
        </p:txBody>
      </p:sp>
    </p:spTree>
    <p:extLst>
      <p:ext uri="{BB962C8B-B14F-4D97-AF65-F5344CB8AC3E}">
        <p14:creationId xmlns:p14="http://schemas.microsoft.com/office/powerpoint/2010/main" val="37624818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677C28-8FF0-977E-3CCA-9F6144601089}"/>
              </a:ext>
            </a:extLst>
          </p:cNvPr>
          <p:cNvSpPr>
            <a:spLocks noGrp="1"/>
          </p:cNvSpPr>
          <p:nvPr>
            <p:ph type="title"/>
          </p:nvPr>
        </p:nvSpPr>
        <p:spPr/>
        <p:txBody>
          <a:bodyPr/>
          <a:lstStyle/>
          <a:p>
            <a:r>
              <a:rPr lang="en-US" b="1" dirty="0"/>
              <a:t>Common Example of Balance Billing</a:t>
            </a:r>
          </a:p>
        </p:txBody>
      </p:sp>
      <p:graphicFrame>
        <p:nvGraphicFramePr>
          <p:cNvPr id="4" name="Content Placeholder 3">
            <a:extLst>
              <a:ext uri="{FF2B5EF4-FFF2-40B4-BE49-F238E27FC236}">
                <a16:creationId xmlns:a16="http://schemas.microsoft.com/office/drawing/2014/main" id="{1A1D9011-5DCF-FA9B-7354-884DA0C6624F}"/>
              </a:ext>
            </a:extLst>
          </p:cNvPr>
          <p:cNvGraphicFramePr>
            <a:graphicFrameLocks noGrp="1"/>
          </p:cNvGraphicFramePr>
          <p:nvPr>
            <p:ph idx="1"/>
            <p:extLst>
              <p:ext uri="{D42A27DB-BD31-4B8C-83A1-F6EECF244321}">
                <p14:modId xmlns:p14="http://schemas.microsoft.com/office/powerpoint/2010/main" val="2362948478"/>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934129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5" name="Rectangle 144">
            <a:extLst>
              <a:ext uri="{FF2B5EF4-FFF2-40B4-BE49-F238E27FC236}">
                <a16:creationId xmlns:a16="http://schemas.microsoft.com/office/drawing/2014/main" id="{17718681-A12E-49D6-9925-DD7C68176D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7" name="Freeform: Shape 146">
            <a:extLst>
              <a:ext uri="{FF2B5EF4-FFF2-40B4-BE49-F238E27FC236}">
                <a16:creationId xmlns:a16="http://schemas.microsoft.com/office/drawing/2014/main" id="{FBD77573-9EF2-4C35-8285-A1CF6FBB0E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0"/>
            <a:ext cx="5511704" cy="6858000"/>
          </a:xfrm>
          <a:custGeom>
            <a:avLst/>
            <a:gdLst>
              <a:gd name="connsiteX0" fmla="*/ 5511704 w 5511704"/>
              <a:gd name="connsiteY0" fmla="*/ 0 h 6886576"/>
              <a:gd name="connsiteX1" fmla="*/ 1008599 w 5511704"/>
              <a:gd name="connsiteY1" fmla="*/ 0 h 6886576"/>
              <a:gd name="connsiteX2" fmla="*/ 1310975 w 5511704"/>
              <a:gd name="connsiteY2" fmla="*/ 110728 h 6886576"/>
              <a:gd name="connsiteX3" fmla="*/ 1267362 w 5511704"/>
              <a:gd name="connsiteY3" fmla="*/ 135731 h 6886576"/>
              <a:gd name="connsiteX4" fmla="*/ 1005692 w 5511704"/>
              <a:gd name="connsiteY4" fmla="*/ 71437 h 6886576"/>
              <a:gd name="connsiteX5" fmla="*/ 953358 w 5511704"/>
              <a:gd name="connsiteY5" fmla="*/ 89297 h 6886576"/>
              <a:gd name="connsiteX6" fmla="*/ 979525 w 5511704"/>
              <a:gd name="connsiteY6" fmla="*/ 164307 h 6886576"/>
              <a:gd name="connsiteX7" fmla="*/ 1092915 w 5511704"/>
              <a:gd name="connsiteY7" fmla="*/ 192882 h 6886576"/>
              <a:gd name="connsiteX8" fmla="*/ 1270270 w 5511704"/>
              <a:gd name="connsiteY8" fmla="*/ 375047 h 6886576"/>
              <a:gd name="connsiteX9" fmla="*/ 1002784 w 5511704"/>
              <a:gd name="connsiteY9" fmla="*/ 353615 h 6886576"/>
              <a:gd name="connsiteX10" fmla="*/ 956265 w 5511704"/>
              <a:gd name="connsiteY10" fmla="*/ 396479 h 6886576"/>
              <a:gd name="connsiteX11" fmla="*/ 938820 w 5511704"/>
              <a:gd name="connsiteY11" fmla="*/ 453629 h 6886576"/>
              <a:gd name="connsiteX12" fmla="*/ 860319 w 5511704"/>
              <a:gd name="connsiteY12" fmla="*/ 360759 h 6886576"/>
              <a:gd name="connsiteX13" fmla="*/ 793447 w 5511704"/>
              <a:gd name="connsiteY13" fmla="*/ 335757 h 6886576"/>
              <a:gd name="connsiteX14" fmla="*/ 773095 w 5511704"/>
              <a:gd name="connsiteY14" fmla="*/ 417910 h 6886576"/>
              <a:gd name="connsiteX15" fmla="*/ 834151 w 5511704"/>
              <a:gd name="connsiteY15" fmla="*/ 507206 h 6886576"/>
              <a:gd name="connsiteX16" fmla="*/ 996969 w 5511704"/>
              <a:gd name="connsiteY16" fmla="*/ 560785 h 6886576"/>
              <a:gd name="connsiteX17" fmla="*/ 822522 w 5511704"/>
              <a:gd name="connsiteY17" fmla="*/ 560785 h 6886576"/>
              <a:gd name="connsiteX18" fmla="*/ 621908 w 5511704"/>
              <a:gd name="connsiteY18" fmla="*/ 525066 h 6886576"/>
              <a:gd name="connsiteX19" fmla="*/ 409664 w 5511704"/>
              <a:gd name="connsiteY19" fmla="*/ 535781 h 6886576"/>
              <a:gd name="connsiteX20" fmla="*/ 209049 w 5511704"/>
              <a:gd name="connsiteY20" fmla="*/ 464344 h 6886576"/>
              <a:gd name="connsiteX21" fmla="*/ 5527 w 5511704"/>
              <a:gd name="connsiteY21" fmla="*/ 467916 h 6886576"/>
              <a:gd name="connsiteX22" fmla="*/ 906838 w 5511704"/>
              <a:gd name="connsiteY22" fmla="*/ 914400 h 6886576"/>
              <a:gd name="connsiteX23" fmla="*/ 863226 w 5511704"/>
              <a:gd name="connsiteY23" fmla="*/ 925116 h 6886576"/>
              <a:gd name="connsiteX24" fmla="*/ 805077 w 5511704"/>
              <a:gd name="connsiteY24" fmla="*/ 953691 h 6886576"/>
              <a:gd name="connsiteX25" fmla="*/ 848689 w 5511704"/>
              <a:gd name="connsiteY25" fmla="*/ 1010841 h 6886576"/>
              <a:gd name="connsiteX26" fmla="*/ 1084193 w 5511704"/>
              <a:gd name="connsiteY26" fmla="*/ 1117997 h 6886576"/>
              <a:gd name="connsiteX27" fmla="*/ 1142342 w 5511704"/>
              <a:gd name="connsiteY27" fmla="*/ 1225153 h 6886576"/>
              <a:gd name="connsiteX28" fmla="*/ 1069655 w 5511704"/>
              <a:gd name="connsiteY28" fmla="*/ 1214438 h 6886576"/>
              <a:gd name="connsiteX29" fmla="*/ 1005692 w 5511704"/>
              <a:gd name="connsiteY29" fmla="*/ 1235869 h 6886576"/>
              <a:gd name="connsiteX30" fmla="*/ 1031858 w 5511704"/>
              <a:gd name="connsiteY30" fmla="*/ 1371600 h 6886576"/>
              <a:gd name="connsiteX31" fmla="*/ 1366216 w 5511704"/>
              <a:gd name="connsiteY31" fmla="*/ 1546622 h 6886576"/>
              <a:gd name="connsiteX32" fmla="*/ 1395290 w 5511704"/>
              <a:gd name="connsiteY32" fmla="*/ 1603772 h 6886576"/>
              <a:gd name="connsiteX33" fmla="*/ 1354586 w 5511704"/>
              <a:gd name="connsiteY33" fmla="*/ 1643063 h 6886576"/>
              <a:gd name="connsiteX34" fmla="*/ 1247011 w 5511704"/>
              <a:gd name="connsiteY34" fmla="*/ 1664494 h 6886576"/>
              <a:gd name="connsiteX35" fmla="*/ 1398198 w 5511704"/>
              <a:gd name="connsiteY35" fmla="*/ 1857375 h 6886576"/>
              <a:gd name="connsiteX36" fmla="*/ 1453440 w 5511704"/>
              <a:gd name="connsiteY36" fmla="*/ 1910954 h 6886576"/>
              <a:gd name="connsiteX37" fmla="*/ 1549386 w 5511704"/>
              <a:gd name="connsiteY37" fmla="*/ 1993106 h 6886576"/>
              <a:gd name="connsiteX38" fmla="*/ 1549386 w 5511704"/>
              <a:gd name="connsiteY38" fmla="*/ 2021681 h 6886576"/>
              <a:gd name="connsiteX39" fmla="*/ 1421458 w 5511704"/>
              <a:gd name="connsiteY39" fmla="*/ 2110978 h 6886576"/>
              <a:gd name="connsiteX40" fmla="*/ 1188861 w 5511704"/>
              <a:gd name="connsiteY40" fmla="*/ 2085976 h 6886576"/>
              <a:gd name="connsiteX41" fmla="*/ 1531941 w 5511704"/>
              <a:gd name="connsiteY41" fmla="*/ 2218135 h 6886576"/>
              <a:gd name="connsiteX42" fmla="*/ 421293 w 5511704"/>
              <a:gd name="connsiteY42" fmla="*/ 1900238 h 6886576"/>
              <a:gd name="connsiteX43" fmla="*/ 491072 w 5511704"/>
              <a:gd name="connsiteY43" fmla="*/ 1982391 h 6886576"/>
              <a:gd name="connsiteX44" fmla="*/ 880671 w 5511704"/>
              <a:gd name="connsiteY44" fmla="*/ 2200276 h 6886576"/>
              <a:gd name="connsiteX45" fmla="*/ 991154 w 5511704"/>
              <a:gd name="connsiteY45" fmla="*/ 2336007 h 6886576"/>
              <a:gd name="connsiteX46" fmla="*/ 1107453 w 5511704"/>
              <a:gd name="connsiteY46" fmla="*/ 2411016 h 6886576"/>
              <a:gd name="connsiteX47" fmla="*/ 1270270 w 5511704"/>
              <a:gd name="connsiteY47" fmla="*/ 2411016 h 6886576"/>
              <a:gd name="connsiteX48" fmla="*/ 1386568 w 5511704"/>
              <a:gd name="connsiteY48" fmla="*/ 2528889 h 6886576"/>
              <a:gd name="connsiteX49" fmla="*/ 1267362 w 5511704"/>
              <a:gd name="connsiteY49" fmla="*/ 2553891 h 6886576"/>
              <a:gd name="connsiteX50" fmla="*/ 1127805 w 5511704"/>
              <a:gd name="connsiteY50" fmla="*/ 2536032 h 6886576"/>
              <a:gd name="connsiteX51" fmla="*/ 970802 w 5511704"/>
              <a:gd name="connsiteY51" fmla="*/ 2575322 h 6886576"/>
              <a:gd name="connsiteX52" fmla="*/ 825429 w 5511704"/>
              <a:gd name="connsiteY52" fmla="*/ 2543176 h 6886576"/>
              <a:gd name="connsiteX53" fmla="*/ 650982 w 5511704"/>
              <a:gd name="connsiteY53" fmla="*/ 2564607 h 6886576"/>
              <a:gd name="connsiteX54" fmla="*/ 595740 w 5511704"/>
              <a:gd name="connsiteY54" fmla="*/ 2703909 h 6886576"/>
              <a:gd name="connsiteX55" fmla="*/ 578296 w 5511704"/>
              <a:gd name="connsiteY55" fmla="*/ 2714626 h 6886576"/>
              <a:gd name="connsiteX56" fmla="*/ 255568 w 5511704"/>
              <a:gd name="connsiteY56" fmla="*/ 2936081 h 6886576"/>
              <a:gd name="connsiteX57" fmla="*/ 165437 w 5511704"/>
              <a:gd name="connsiteY57" fmla="*/ 2953941 h 6886576"/>
              <a:gd name="connsiteX58" fmla="*/ 697501 w 5511704"/>
              <a:gd name="connsiteY58" fmla="*/ 3343275 h 6886576"/>
              <a:gd name="connsiteX59" fmla="*/ 339884 w 5511704"/>
              <a:gd name="connsiteY59" fmla="*/ 3243263 h 6886576"/>
              <a:gd name="connsiteX60" fmla="*/ 290458 w 5511704"/>
              <a:gd name="connsiteY60" fmla="*/ 3407569 h 6886576"/>
              <a:gd name="connsiteX61" fmla="*/ 459090 w 5511704"/>
              <a:gd name="connsiteY61" fmla="*/ 3554016 h 6886576"/>
              <a:gd name="connsiteX62" fmla="*/ 520147 w 5511704"/>
              <a:gd name="connsiteY62" fmla="*/ 3843338 h 6886576"/>
              <a:gd name="connsiteX63" fmla="*/ 491072 w 5511704"/>
              <a:gd name="connsiteY63" fmla="*/ 4107657 h 6886576"/>
              <a:gd name="connsiteX64" fmla="*/ 418386 w 5511704"/>
              <a:gd name="connsiteY64" fmla="*/ 4189810 h 6886576"/>
              <a:gd name="connsiteX65" fmla="*/ 313718 w 5511704"/>
              <a:gd name="connsiteY65" fmla="*/ 4339829 h 6886576"/>
              <a:gd name="connsiteX66" fmla="*/ 249753 w 5511704"/>
              <a:gd name="connsiteY66" fmla="*/ 4432698 h 6886576"/>
              <a:gd name="connsiteX67" fmla="*/ 25879 w 5511704"/>
              <a:gd name="connsiteY67" fmla="*/ 4396979 h 6886576"/>
              <a:gd name="connsiteX68" fmla="*/ 325347 w 5511704"/>
              <a:gd name="connsiteY68" fmla="*/ 4632722 h 6886576"/>
              <a:gd name="connsiteX69" fmla="*/ 84029 w 5511704"/>
              <a:gd name="connsiteY69" fmla="*/ 4604147 h 6886576"/>
              <a:gd name="connsiteX70" fmla="*/ 5527 w 5511704"/>
              <a:gd name="connsiteY70" fmla="*/ 4622007 h 6886576"/>
              <a:gd name="connsiteX71" fmla="*/ 49139 w 5511704"/>
              <a:gd name="connsiteY71" fmla="*/ 4697016 h 6886576"/>
              <a:gd name="connsiteX72" fmla="*/ 226494 w 5511704"/>
              <a:gd name="connsiteY72" fmla="*/ 4825604 h 6886576"/>
              <a:gd name="connsiteX73" fmla="*/ 592833 w 5511704"/>
              <a:gd name="connsiteY73" fmla="*/ 5175647 h 6886576"/>
              <a:gd name="connsiteX74" fmla="*/ 238123 w 5511704"/>
              <a:gd name="connsiteY74" fmla="*/ 5014913 h 6886576"/>
              <a:gd name="connsiteX75" fmla="*/ 610278 w 5511704"/>
              <a:gd name="connsiteY75" fmla="*/ 5375673 h 6886576"/>
              <a:gd name="connsiteX76" fmla="*/ 691686 w 5511704"/>
              <a:gd name="connsiteY76" fmla="*/ 5497116 h 6886576"/>
              <a:gd name="connsiteX77" fmla="*/ 860319 w 5511704"/>
              <a:gd name="connsiteY77" fmla="*/ 5793582 h 6886576"/>
              <a:gd name="connsiteX78" fmla="*/ 851597 w 5511704"/>
              <a:gd name="connsiteY78" fmla="*/ 5825729 h 6886576"/>
              <a:gd name="connsiteX79" fmla="*/ 659704 w 5511704"/>
              <a:gd name="connsiteY79" fmla="*/ 5779295 h 6886576"/>
              <a:gd name="connsiteX80" fmla="*/ 909746 w 5511704"/>
              <a:gd name="connsiteY80" fmla="*/ 6029326 h 6886576"/>
              <a:gd name="connsiteX81" fmla="*/ 1168509 w 5511704"/>
              <a:gd name="connsiteY81" fmla="*/ 6222207 h 6886576"/>
              <a:gd name="connsiteX82" fmla="*/ 985339 w 5511704"/>
              <a:gd name="connsiteY82" fmla="*/ 6193632 h 6886576"/>
              <a:gd name="connsiteX83" fmla="*/ 732391 w 5511704"/>
              <a:gd name="connsiteY83" fmla="*/ 6082904 h 6886576"/>
              <a:gd name="connsiteX84" fmla="*/ 645167 w 5511704"/>
              <a:gd name="connsiteY84" fmla="*/ 6125766 h 6886576"/>
              <a:gd name="connsiteX85" fmla="*/ 883579 w 5511704"/>
              <a:gd name="connsiteY85" fmla="*/ 6307932 h 6886576"/>
              <a:gd name="connsiteX86" fmla="*/ 1020229 w 5511704"/>
              <a:gd name="connsiteY86" fmla="*/ 6393657 h 6886576"/>
              <a:gd name="connsiteX87" fmla="*/ 1075471 w 5511704"/>
              <a:gd name="connsiteY87" fmla="*/ 6457950 h 6886576"/>
              <a:gd name="connsiteX88" fmla="*/ 1232473 w 5511704"/>
              <a:gd name="connsiteY88" fmla="*/ 6686551 h 6886576"/>
              <a:gd name="connsiteX89" fmla="*/ 1592997 w 5511704"/>
              <a:gd name="connsiteY89" fmla="*/ 6886576 h 6886576"/>
              <a:gd name="connsiteX90" fmla="*/ 5511704 w 5511704"/>
              <a:gd name="connsiteY90" fmla="*/ 6886576 h 6886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5511704" h="6886576">
                <a:moveTo>
                  <a:pt x="5511704" y="0"/>
                </a:moveTo>
                <a:lnTo>
                  <a:pt x="1008599" y="0"/>
                </a:lnTo>
                <a:cubicBezTo>
                  <a:pt x="1110360" y="35719"/>
                  <a:pt x="1209214" y="78581"/>
                  <a:pt x="1310975" y="110728"/>
                </a:cubicBezTo>
                <a:cubicBezTo>
                  <a:pt x="1296437" y="146447"/>
                  <a:pt x="1281900" y="139303"/>
                  <a:pt x="1267362" y="135731"/>
                </a:cubicBezTo>
                <a:cubicBezTo>
                  <a:pt x="1180139" y="121445"/>
                  <a:pt x="1090008" y="110728"/>
                  <a:pt x="1005692" y="71437"/>
                </a:cubicBezTo>
                <a:cubicBezTo>
                  <a:pt x="985339" y="64294"/>
                  <a:pt x="962080" y="64294"/>
                  <a:pt x="953358" y="89297"/>
                </a:cubicBezTo>
                <a:cubicBezTo>
                  <a:pt x="938820" y="125016"/>
                  <a:pt x="959172" y="146447"/>
                  <a:pt x="979525" y="164307"/>
                </a:cubicBezTo>
                <a:cubicBezTo>
                  <a:pt x="1014414" y="196453"/>
                  <a:pt x="1055118" y="189310"/>
                  <a:pt x="1092915" y="192882"/>
                </a:cubicBezTo>
                <a:cubicBezTo>
                  <a:pt x="1197583" y="210741"/>
                  <a:pt x="1247011" y="260747"/>
                  <a:pt x="1270270" y="375047"/>
                </a:cubicBezTo>
                <a:cubicBezTo>
                  <a:pt x="1180139" y="328613"/>
                  <a:pt x="1090008" y="385763"/>
                  <a:pt x="1002784" y="353615"/>
                </a:cubicBezTo>
                <a:cubicBezTo>
                  <a:pt x="979525" y="346472"/>
                  <a:pt x="944635" y="357188"/>
                  <a:pt x="956265" y="396479"/>
                </a:cubicBezTo>
                <a:cubicBezTo>
                  <a:pt x="967894" y="432198"/>
                  <a:pt x="1005692" y="460772"/>
                  <a:pt x="938820" y="453629"/>
                </a:cubicBezTo>
                <a:cubicBezTo>
                  <a:pt x="889393" y="450056"/>
                  <a:pt x="874856" y="407194"/>
                  <a:pt x="860319" y="360759"/>
                </a:cubicBezTo>
                <a:cubicBezTo>
                  <a:pt x="848689" y="335757"/>
                  <a:pt x="816707" y="321469"/>
                  <a:pt x="793447" y="335757"/>
                </a:cubicBezTo>
                <a:cubicBezTo>
                  <a:pt x="764373" y="350044"/>
                  <a:pt x="773095" y="389335"/>
                  <a:pt x="773095" y="417910"/>
                </a:cubicBezTo>
                <a:cubicBezTo>
                  <a:pt x="770187" y="471488"/>
                  <a:pt x="793447" y="496491"/>
                  <a:pt x="834151" y="507206"/>
                </a:cubicBezTo>
                <a:cubicBezTo>
                  <a:pt x="883579" y="521494"/>
                  <a:pt x="933005" y="539354"/>
                  <a:pt x="996969" y="560785"/>
                </a:cubicBezTo>
                <a:cubicBezTo>
                  <a:pt x="927190" y="596503"/>
                  <a:pt x="874856" y="589360"/>
                  <a:pt x="822522" y="560785"/>
                </a:cubicBezTo>
                <a:cubicBezTo>
                  <a:pt x="758558" y="528637"/>
                  <a:pt x="674242" y="485775"/>
                  <a:pt x="621908" y="525066"/>
                </a:cubicBezTo>
                <a:cubicBezTo>
                  <a:pt x="543407" y="582216"/>
                  <a:pt x="479443" y="546497"/>
                  <a:pt x="409664" y="535781"/>
                </a:cubicBezTo>
                <a:cubicBezTo>
                  <a:pt x="264290" y="514350"/>
                  <a:pt x="354422" y="482204"/>
                  <a:pt x="209049" y="464344"/>
                </a:cubicBezTo>
                <a:cubicBezTo>
                  <a:pt x="150900" y="457200"/>
                  <a:pt x="89843" y="428625"/>
                  <a:pt x="5527" y="467916"/>
                </a:cubicBezTo>
                <a:cubicBezTo>
                  <a:pt x="386404" y="675085"/>
                  <a:pt x="566666" y="660797"/>
                  <a:pt x="906838" y="914400"/>
                </a:cubicBezTo>
                <a:cubicBezTo>
                  <a:pt x="892301" y="939404"/>
                  <a:pt x="877764" y="928688"/>
                  <a:pt x="863226" y="925116"/>
                </a:cubicBezTo>
                <a:cubicBezTo>
                  <a:pt x="839967" y="921544"/>
                  <a:pt x="810892" y="907256"/>
                  <a:pt x="805077" y="953691"/>
                </a:cubicBezTo>
                <a:cubicBezTo>
                  <a:pt x="802169" y="989410"/>
                  <a:pt x="819615" y="1007269"/>
                  <a:pt x="848689" y="1010841"/>
                </a:cubicBezTo>
                <a:cubicBezTo>
                  <a:pt x="933005" y="1025129"/>
                  <a:pt x="1008599" y="1075135"/>
                  <a:pt x="1084193" y="1117997"/>
                </a:cubicBezTo>
                <a:cubicBezTo>
                  <a:pt x="1119082" y="1135857"/>
                  <a:pt x="1156879" y="1160860"/>
                  <a:pt x="1142342" y="1225153"/>
                </a:cubicBezTo>
                <a:cubicBezTo>
                  <a:pt x="1113268" y="1243013"/>
                  <a:pt x="1092915" y="1218009"/>
                  <a:pt x="1069655" y="1214438"/>
                </a:cubicBezTo>
                <a:cubicBezTo>
                  <a:pt x="1046396" y="1210866"/>
                  <a:pt x="991154" y="1225153"/>
                  <a:pt x="1005692" y="1235869"/>
                </a:cubicBezTo>
                <a:cubicBezTo>
                  <a:pt x="1072563" y="1275159"/>
                  <a:pt x="950450" y="1371600"/>
                  <a:pt x="1031858" y="1371600"/>
                </a:cubicBezTo>
                <a:cubicBezTo>
                  <a:pt x="1165601" y="1371600"/>
                  <a:pt x="1238288" y="1543050"/>
                  <a:pt x="1366216" y="1546622"/>
                </a:cubicBezTo>
                <a:cubicBezTo>
                  <a:pt x="1386568" y="1546622"/>
                  <a:pt x="1395290" y="1578770"/>
                  <a:pt x="1395290" y="1603772"/>
                </a:cubicBezTo>
                <a:cubicBezTo>
                  <a:pt x="1395290" y="1635920"/>
                  <a:pt x="1374939" y="1639491"/>
                  <a:pt x="1354586" y="1643063"/>
                </a:cubicBezTo>
                <a:cubicBezTo>
                  <a:pt x="1322604" y="1646635"/>
                  <a:pt x="1287715" y="1603772"/>
                  <a:pt x="1247011" y="1664494"/>
                </a:cubicBezTo>
                <a:cubicBezTo>
                  <a:pt x="1322604" y="1700213"/>
                  <a:pt x="1401105" y="1735932"/>
                  <a:pt x="1398198" y="1857375"/>
                </a:cubicBezTo>
                <a:cubicBezTo>
                  <a:pt x="1398198" y="1889523"/>
                  <a:pt x="1430180" y="1903810"/>
                  <a:pt x="1453440" y="1910954"/>
                </a:cubicBezTo>
                <a:cubicBezTo>
                  <a:pt x="1494144" y="1925241"/>
                  <a:pt x="1526126" y="1946673"/>
                  <a:pt x="1549386" y="1993106"/>
                </a:cubicBezTo>
                <a:cubicBezTo>
                  <a:pt x="1549386" y="2003822"/>
                  <a:pt x="1549386" y="2010966"/>
                  <a:pt x="1549386" y="2021681"/>
                </a:cubicBezTo>
                <a:cubicBezTo>
                  <a:pt x="1543571" y="2132410"/>
                  <a:pt x="1485422" y="2128838"/>
                  <a:pt x="1421458" y="2110978"/>
                </a:cubicBezTo>
                <a:cubicBezTo>
                  <a:pt x="1345864" y="2089547"/>
                  <a:pt x="1270270" y="2046685"/>
                  <a:pt x="1188861" y="2085976"/>
                </a:cubicBezTo>
                <a:cubicBezTo>
                  <a:pt x="1302252" y="2139554"/>
                  <a:pt x="1427272" y="2143126"/>
                  <a:pt x="1531941" y="2218135"/>
                </a:cubicBezTo>
                <a:cubicBezTo>
                  <a:pt x="1142342" y="2232422"/>
                  <a:pt x="799262" y="1993106"/>
                  <a:pt x="421293" y="1900238"/>
                </a:cubicBezTo>
                <a:cubicBezTo>
                  <a:pt x="432923" y="1960960"/>
                  <a:pt x="464905" y="1975247"/>
                  <a:pt x="491072" y="1982391"/>
                </a:cubicBezTo>
                <a:cubicBezTo>
                  <a:pt x="630630" y="2028825"/>
                  <a:pt x="752743" y="2121695"/>
                  <a:pt x="880671" y="2200276"/>
                </a:cubicBezTo>
                <a:cubicBezTo>
                  <a:pt x="933005" y="2232422"/>
                  <a:pt x="970802" y="2268142"/>
                  <a:pt x="991154" y="2336007"/>
                </a:cubicBezTo>
                <a:cubicBezTo>
                  <a:pt x="1008599" y="2400300"/>
                  <a:pt x="1043489" y="2428875"/>
                  <a:pt x="1107453" y="2411016"/>
                </a:cubicBezTo>
                <a:cubicBezTo>
                  <a:pt x="1159787" y="2396729"/>
                  <a:pt x="1215029" y="2403873"/>
                  <a:pt x="1270270" y="2411016"/>
                </a:cubicBezTo>
                <a:cubicBezTo>
                  <a:pt x="1331326" y="2418160"/>
                  <a:pt x="1401105" y="2489597"/>
                  <a:pt x="1386568" y="2528889"/>
                </a:cubicBezTo>
                <a:cubicBezTo>
                  <a:pt x="1357494" y="2593182"/>
                  <a:pt x="1308067" y="2561035"/>
                  <a:pt x="1267362" y="2553891"/>
                </a:cubicBezTo>
                <a:cubicBezTo>
                  <a:pt x="1217936" y="2546748"/>
                  <a:pt x="1127805" y="2528889"/>
                  <a:pt x="1127805" y="2536032"/>
                </a:cubicBezTo>
                <a:cubicBezTo>
                  <a:pt x="1095822" y="2696766"/>
                  <a:pt x="1023136" y="2575322"/>
                  <a:pt x="970802" y="2575322"/>
                </a:cubicBezTo>
                <a:cubicBezTo>
                  <a:pt x="921375" y="2575322"/>
                  <a:pt x="871949" y="2557463"/>
                  <a:pt x="825429" y="2543176"/>
                </a:cubicBezTo>
                <a:cubicBezTo>
                  <a:pt x="764373" y="2525316"/>
                  <a:pt x="709132" y="2557463"/>
                  <a:pt x="650982" y="2564607"/>
                </a:cubicBezTo>
                <a:cubicBezTo>
                  <a:pt x="598648" y="2571751"/>
                  <a:pt x="627722" y="2664620"/>
                  <a:pt x="595740" y="2703909"/>
                </a:cubicBezTo>
                <a:cubicBezTo>
                  <a:pt x="589926" y="2714626"/>
                  <a:pt x="584111" y="2714626"/>
                  <a:pt x="578296" y="2714626"/>
                </a:cubicBezTo>
                <a:cubicBezTo>
                  <a:pt x="560851" y="2993232"/>
                  <a:pt x="255568" y="2925366"/>
                  <a:pt x="255568" y="2936081"/>
                </a:cubicBezTo>
                <a:cubicBezTo>
                  <a:pt x="229401" y="2953941"/>
                  <a:pt x="197419" y="2911079"/>
                  <a:pt x="165437" y="2953941"/>
                </a:cubicBezTo>
                <a:cubicBezTo>
                  <a:pt x="302087" y="3150394"/>
                  <a:pt x="511425" y="3196828"/>
                  <a:pt x="697501" y="3343275"/>
                </a:cubicBezTo>
                <a:cubicBezTo>
                  <a:pt x="543407" y="3393282"/>
                  <a:pt x="453275" y="3221832"/>
                  <a:pt x="339884" y="3243263"/>
                </a:cubicBezTo>
                <a:cubicBezTo>
                  <a:pt x="284643" y="3296842"/>
                  <a:pt x="450368" y="3382566"/>
                  <a:pt x="290458" y="3407569"/>
                </a:cubicBezTo>
                <a:cubicBezTo>
                  <a:pt x="360236" y="3454004"/>
                  <a:pt x="409664" y="3500439"/>
                  <a:pt x="459090" y="3554016"/>
                </a:cubicBezTo>
                <a:cubicBezTo>
                  <a:pt x="543407" y="3650457"/>
                  <a:pt x="560851" y="3714751"/>
                  <a:pt x="520147" y="3843338"/>
                </a:cubicBezTo>
                <a:cubicBezTo>
                  <a:pt x="493979" y="3929063"/>
                  <a:pt x="456183" y="4007645"/>
                  <a:pt x="491072" y="4107657"/>
                </a:cubicBezTo>
                <a:cubicBezTo>
                  <a:pt x="514332" y="4175522"/>
                  <a:pt x="505609" y="4221957"/>
                  <a:pt x="418386" y="4189810"/>
                </a:cubicBezTo>
                <a:cubicBezTo>
                  <a:pt x="325347" y="4157663"/>
                  <a:pt x="290458" y="4218386"/>
                  <a:pt x="313718" y="4339829"/>
                </a:cubicBezTo>
                <a:cubicBezTo>
                  <a:pt x="328254" y="4418410"/>
                  <a:pt x="313718" y="4443413"/>
                  <a:pt x="249753" y="4432698"/>
                </a:cubicBezTo>
                <a:cubicBezTo>
                  <a:pt x="179975" y="4421982"/>
                  <a:pt x="113103" y="4371976"/>
                  <a:pt x="25879" y="4396979"/>
                </a:cubicBezTo>
                <a:cubicBezTo>
                  <a:pt x="95658" y="4539854"/>
                  <a:pt x="243939" y="4496991"/>
                  <a:pt x="325347" y="4632722"/>
                </a:cubicBezTo>
                <a:cubicBezTo>
                  <a:pt x="229401" y="4632722"/>
                  <a:pt x="153807" y="4632722"/>
                  <a:pt x="84029" y="4604147"/>
                </a:cubicBezTo>
                <a:cubicBezTo>
                  <a:pt x="54954" y="4593433"/>
                  <a:pt x="22972" y="4579145"/>
                  <a:pt x="5527" y="4622007"/>
                </a:cubicBezTo>
                <a:cubicBezTo>
                  <a:pt x="-14826" y="4672014"/>
                  <a:pt x="25879" y="4689872"/>
                  <a:pt x="49139" y="4697016"/>
                </a:cubicBezTo>
                <a:cubicBezTo>
                  <a:pt x="116011" y="4722019"/>
                  <a:pt x="168344" y="4779170"/>
                  <a:pt x="226494" y="4825604"/>
                </a:cubicBezTo>
                <a:cubicBezTo>
                  <a:pt x="351514" y="4925616"/>
                  <a:pt x="488165" y="5011341"/>
                  <a:pt x="592833" y="5175647"/>
                </a:cubicBezTo>
                <a:cubicBezTo>
                  <a:pt x="461997" y="5132785"/>
                  <a:pt x="363144" y="5032772"/>
                  <a:pt x="238123" y="5014913"/>
                </a:cubicBezTo>
                <a:cubicBezTo>
                  <a:pt x="345700" y="5164932"/>
                  <a:pt x="482350" y="5264944"/>
                  <a:pt x="610278" y="5375673"/>
                </a:cubicBezTo>
                <a:cubicBezTo>
                  <a:pt x="648075" y="5407819"/>
                  <a:pt x="685872" y="5429250"/>
                  <a:pt x="691686" y="5497116"/>
                </a:cubicBezTo>
                <a:cubicBezTo>
                  <a:pt x="709132" y="5629276"/>
                  <a:pt x="755650" y="5736432"/>
                  <a:pt x="860319" y="5793582"/>
                </a:cubicBezTo>
                <a:cubicBezTo>
                  <a:pt x="860319" y="5793582"/>
                  <a:pt x="854504" y="5815013"/>
                  <a:pt x="851597" y="5825729"/>
                </a:cubicBezTo>
                <a:cubicBezTo>
                  <a:pt x="787632" y="5829301"/>
                  <a:pt x="738206" y="5750720"/>
                  <a:pt x="659704" y="5779295"/>
                </a:cubicBezTo>
                <a:cubicBezTo>
                  <a:pt x="738206" y="5886451"/>
                  <a:pt x="802169" y="5979319"/>
                  <a:pt x="909746" y="6029326"/>
                </a:cubicBezTo>
                <a:cubicBezTo>
                  <a:pt x="996969" y="6068616"/>
                  <a:pt x="1104545" y="6093620"/>
                  <a:pt x="1168509" y="6222207"/>
                </a:cubicBezTo>
                <a:cubicBezTo>
                  <a:pt x="1095822" y="6247210"/>
                  <a:pt x="1040581" y="6215063"/>
                  <a:pt x="985339" y="6193632"/>
                </a:cubicBezTo>
                <a:cubicBezTo>
                  <a:pt x="901023" y="6157913"/>
                  <a:pt x="816707" y="6118623"/>
                  <a:pt x="732391" y="6082904"/>
                </a:cubicBezTo>
                <a:cubicBezTo>
                  <a:pt x="700408" y="6068616"/>
                  <a:pt x="665519" y="6061472"/>
                  <a:pt x="645167" y="6125766"/>
                </a:cubicBezTo>
                <a:cubicBezTo>
                  <a:pt x="752743" y="6140053"/>
                  <a:pt x="816707" y="6225779"/>
                  <a:pt x="883579" y="6307932"/>
                </a:cubicBezTo>
                <a:cubicBezTo>
                  <a:pt x="921375" y="6354366"/>
                  <a:pt x="953358" y="6415088"/>
                  <a:pt x="1020229" y="6393657"/>
                </a:cubicBezTo>
                <a:cubicBezTo>
                  <a:pt x="1055118" y="6382942"/>
                  <a:pt x="1078378" y="6415088"/>
                  <a:pt x="1075471" y="6457950"/>
                </a:cubicBezTo>
                <a:cubicBezTo>
                  <a:pt x="1060933" y="6607970"/>
                  <a:pt x="1145250" y="6657976"/>
                  <a:pt x="1232473" y="6686551"/>
                </a:cubicBezTo>
                <a:cubicBezTo>
                  <a:pt x="1360401" y="6729413"/>
                  <a:pt x="1473792" y="6815138"/>
                  <a:pt x="1592997" y="6886576"/>
                </a:cubicBezTo>
                <a:lnTo>
                  <a:pt x="5511704" y="6886576"/>
                </a:lnTo>
                <a:close/>
              </a:path>
            </a:pathLst>
          </a:custGeom>
          <a:solidFill>
            <a:schemeClr val="bg2">
              <a:alpha val="50000"/>
            </a:schemeClr>
          </a:solidFill>
          <a:ln w="32707"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516DECD6-7E9F-F54A-9627-9C5D911F2C79}"/>
              </a:ext>
            </a:extLst>
          </p:cNvPr>
          <p:cNvSpPr>
            <a:spLocks noGrp="1"/>
          </p:cNvSpPr>
          <p:nvPr>
            <p:ph type="title"/>
          </p:nvPr>
        </p:nvSpPr>
        <p:spPr>
          <a:xfrm>
            <a:off x="838200" y="713312"/>
            <a:ext cx="4038600" cy="5431376"/>
          </a:xfrm>
        </p:spPr>
        <p:txBody>
          <a:bodyPr>
            <a:normAutofit/>
          </a:bodyPr>
          <a:lstStyle/>
          <a:p>
            <a:r>
              <a:rPr lang="en-US" b="1" dirty="0"/>
              <a:t>Presentation Outline</a:t>
            </a:r>
            <a:br>
              <a:rPr lang="en-US" b="1" dirty="0"/>
            </a:br>
            <a:endParaRPr lang="en-US" b="1" dirty="0"/>
          </a:p>
        </p:txBody>
      </p:sp>
      <p:sp>
        <p:nvSpPr>
          <p:cNvPr id="140" name="Content Placeholder 2">
            <a:extLst>
              <a:ext uri="{FF2B5EF4-FFF2-40B4-BE49-F238E27FC236}">
                <a16:creationId xmlns:a16="http://schemas.microsoft.com/office/drawing/2014/main" id="{FDEAEA03-F0CE-7D4C-84BD-CE6ECD8E3075}"/>
              </a:ext>
            </a:extLst>
          </p:cNvPr>
          <p:cNvSpPr>
            <a:spLocks noGrp="1"/>
          </p:cNvSpPr>
          <p:nvPr>
            <p:ph idx="1"/>
          </p:nvPr>
        </p:nvSpPr>
        <p:spPr>
          <a:xfrm>
            <a:off x="4876800" y="713313"/>
            <a:ext cx="7010400" cy="6019996"/>
          </a:xfrm>
        </p:spPr>
        <p:txBody>
          <a:bodyPr anchor="ctr">
            <a:normAutofit/>
          </a:bodyPr>
          <a:lstStyle/>
          <a:p>
            <a:r>
              <a:rPr lang="en-US" sz="2400" b="1" dirty="0"/>
              <a:t>Healthcare Showdown: Congress versus Congress</a:t>
            </a:r>
          </a:p>
          <a:p>
            <a:r>
              <a:rPr lang="en-US" sz="2400" b="1" dirty="0"/>
              <a:t>Looks What’s in the Rearview Window:              Public Health Emergency</a:t>
            </a:r>
          </a:p>
          <a:p>
            <a:r>
              <a:rPr lang="en-US" sz="2400" b="1" dirty="0"/>
              <a:t>Telehealth Post-COVID: Expanding Access but Exploding Fraud</a:t>
            </a:r>
          </a:p>
          <a:p>
            <a:r>
              <a:rPr lang="en-US" sz="2400" b="1" dirty="0"/>
              <a:t>Transparency in Healthcare: No More Surprises</a:t>
            </a:r>
          </a:p>
          <a:p>
            <a:r>
              <a:rPr lang="en-US" sz="2400" b="1" dirty="0"/>
              <a:t>HHS-OIG on Steroids</a:t>
            </a:r>
          </a:p>
          <a:p>
            <a:r>
              <a:rPr lang="en-US" sz="2400" b="1" dirty="0"/>
              <a:t>Down Memory Lane: Knowing Compliance Basics</a:t>
            </a:r>
          </a:p>
          <a:p>
            <a:pPr marL="0" indent="0">
              <a:buNone/>
            </a:pPr>
            <a:endParaRPr lang="en-US" sz="2400" dirty="0"/>
          </a:p>
          <a:p>
            <a:pPr marL="0" indent="0">
              <a:buNone/>
            </a:pPr>
            <a:endParaRPr lang="en-US" sz="2000" dirty="0"/>
          </a:p>
        </p:txBody>
      </p:sp>
    </p:spTree>
    <p:extLst>
      <p:ext uri="{BB962C8B-B14F-4D97-AF65-F5344CB8AC3E}">
        <p14:creationId xmlns:p14="http://schemas.microsoft.com/office/powerpoint/2010/main" val="22265752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30">
            <a:extLst>
              <a:ext uri="{FF2B5EF4-FFF2-40B4-BE49-F238E27FC236}">
                <a16:creationId xmlns:a16="http://schemas.microsoft.com/office/drawing/2014/main" id="{F541DB91-0B10-46D9-B34B-7BFF960260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Freeform: Shape 32">
            <a:extLst>
              <a:ext uri="{FF2B5EF4-FFF2-40B4-BE49-F238E27FC236}">
                <a16:creationId xmlns:a16="http://schemas.microsoft.com/office/drawing/2014/main" id="{9CF7FE1C-8BC5-4B0C-A2BC-93AB72C90F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68100" y="-1"/>
            <a:ext cx="10423900" cy="5920155"/>
          </a:xfrm>
          <a:custGeom>
            <a:avLst/>
            <a:gdLst>
              <a:gd name="connsiteX0" fmla="*/ 10423900 w 10423900"/>
              <a:gd name="connsiteY0" fmla="*/ 0 h 5491534"/>
              <a:gd name="connsiteX1" fmla="*/ 3493157 w 10423900"/>
              <a:gd name="connsiteY1" fmla="*/ 0 h 5491534"/>
              <a:gd name="connsiteX2" fmla="*/ 3493018 w 10423900"/>
              <a:gd name="connsiteY2" fmla="*/ 31 h 5491534"/>
              <a:gd name="connsiteX3" fmla="*/ 3245493 w 10423900"/>
              <a:gd name="connsiteY3" fmla="*/ 104839 h 5491534"/>
              <a:gd name="connsiteX4" fmla="*/ 4434802 w 10423900"/>
              <a:gd name="connsiteY4" fmla="*/ 284558 h 5491534"/>
              <a:gd name="connsiteX5" fmla="*/ 4011937 w 10423900"/>
              <a:gd name="connsiteY5" fmla="*/ 395559 h 5491534"/>
              <a:gd name="connsiteX6" fmla="*/ 3573213 w 10423900"/>
              <a:gd name="connsiteY6" fmla="*/ 474847 h 5491534"/>
              <a:gd name="connsiteX7" fmla="*/ 3097489 w 10423900"/>
              <a:gd name="connsiteY7" fmla="*/ 532990 h 5491534"/>
              <a:gd name="connsiteX8" fmla="*/ 2664052 w 10423900"/>
              <a:gd name="connsiteY8" fmla="*/ 649279 h 5491534"/>
              <a:gd name="connsiteX9" fmla="*/ 3795218 w 10423900"/>
              <a:gd name="connsiteY9" fmla="*/ 696852 h 5491534"/>
              <a:gd name="connsiteX10" fmla="*/ 3208492 w 10423900"/>
              <a:gd name="connsiteY10" fmla="*/ 802568 h 5491534"/>
              <a:gd name="connsiteX11" fmla="*/ 2727483 w 10423900"/>
              <a:gd name="connsiteY11" fmla="*/ 939999 h 5491534"/>
              <a:gd name="connsiteX12" fmla="*/ 2389190 w 10423900"/>
              <a:gd name="connsiteY12" fmla="*/ 1003429 h 5491534"/>
              <a:gd name="connsiteX13" fmla="*/ 2029754 w 10423900"/>
              <a:gd name="connsiteY13" fmla="*/ 1019287 h 5491534"/>
              <a:gd name="connsiteX14" fmla="*/ 1945181 w 10423900"/>
              <a:gd name="connsiteY14" fmla="*/ 1119716 h 5491534"/>
              <a:gd name="connsiteX15" fmla="*/ 2056184 w 10423900"/>
              <a:gd name="connsiteY15" fmla="*/ 1225434 h 5491534"/>
              <a:gd name="connsiteX16" fmla="*/ 2225329 w 10423900"/>
              <a:gd name="connsiteY16" fmla="*/ 1236004 h 5491534"/>
              <a:gd name="connsiteX17" fmla="*/ 3234920 w 10423900"/>
              <a:gd name="connsiteY17" fmla="*/ 1262435 h 5491534"/>
              <a:gd name="connsiteX18" fmla="*/ 0 w 10423900"/>
              <a:gd name="connsiteY18" fmla="*/ 1495009 h 5491534"/>
              <a:gd name="connsiteX19" fmla="*/ 438724 w 10423900"/>
              <a:gd name="connsiteY19" fmla="*/ 1637728 h 5491534"/>
              <a:gd name="connsiteX20" fmla="*/ 586726 w 10423900"/>
              <a:gd name="connsiteY20" fmla="*/ 2028877 h 5491534"/>
              <a:gd name="connsiteX21" fmla="*/ 1125878 w 10423900"/>
              <a:gd name="connsiteY21" fmla="*/ 2250882 h 5491534"/>
              <a:gd name="connsiteX22" fmla="*/ 1474744 w 10423900"/>
              <a:gd name="connsiteY22" fmla="*/ 2330169 h 5491534"/>
              <a:gd name="connsiteX23" fmla="*/ 2272901 w 10423900"/>
              <a:gd name="connsiteY23" fmla="*/ 2446458 h 5491534"/>
              <a:gd name="connsiteX24" fmla="*/ 2389190 w 10423900"/>
              <a:gd name="connsiteY24" fmla="*/ 2636747 h 5491534"/>
              <a:gd name="connsiteX25" fmla="*/ 2489621 w 10423900"/>
              <a:gd name="connsiteY25" fmla="*/ 2848179 h 5491534"/>
              <a:gd name="connsiteX26" fmla="*/ 2701053 w 10423900"/>
              <a:gd name="connsiteY26" fmla="*/ 2985611 h 5491534"/>
              <a:gd name="connsiteX27" fmla="*/ 1057165 w 10423900"/>
              <a:gd name="connsiteY27" fmla="*/ 2964468 h 5491534"/>
              <a:gd name="connsiteX28" fmla="*/ 2912485 w 10423900"/>
              <a:gd name="connsiteY28" fmla="*/ 3408477 h 5491534"/>
              <a:gd name="connsiteX29" fmla="*/ 2748626 w 10423900"/>
              <a:gd name="connsiteY29" fmla="*/ 3582909 h 5491534"/>
              <a:gd name="connsiteX30" fmla="*/ 3763503 w 10423900"/>
              <a:gd name="connsiteY30" fmla="*/ 3820771 h 5491534"/>
              <a:gd name="connsiteX31" fmla="*/ 3219063 w 10423900"/>
              <a:gd name="connsiteY31" fmla="*/ 3847199 h 5491534"/>
              <a:gd name="connsiteX32" fmla="*/ 6385269 w 10423900"/>
              <a:gd name="connsiteY32" fmla="*/ 4840933 h 5491534"/>
              <a:gd name="connsiteX33" fmla="*/ 10285854 w 10423900"/>
              <a:gd name="connsiteY33" fmla="*/ 5471118 h 5491534"/>
              <a:gd name="connsiteX34" fmla="*/ 10423900 w 10423900"/>
              <a:gd name="connsiteY34" fmla="*/ 5491534 h 5491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423900" h="5491534">
                <a:moveTo>
                  <a:pt x="10423900" y="0"/>
                </a:moveTo>
                <a:lnTo>
                  <a:pt x="3493157" y="0"/>
                </a:lnTo>
                <a:lnTo>
                  <a:pt x="3493018" y="31"/>
                </a:lnTo>
                <a:cubicBezTo>
                  <a:pt x="3414969" y="12668"/>
                  <a:pt x="3328744" y="21588"/>
                  <a:pt x="3245493" y="104839"/>
                </a:cubicBezTo>
                <a:cubicBezTo>
                  <a:pt x="3668357" y="162984"/>
                  <a:pt x="4075366" y="51981"/>
                  <a:pt x="4434802" y="284558"/>
                </a:cubicBezTo>
                <a:cubicBezTo>
                  <a:pt x="4302656" y="400846"/>
                  <a:pt x="4154654" y="374416"/>
                  <a:pt x="4011937" y="395559"/>
                </a:cubicBezTo>
                <a:cubicBezTo>
                  <a:pt x="3863934" y="416704"/>
                  <a:pt x="3721217" y="453704"/>
                  <a:pt x="3573213" y="474847"/>
                </a:cubicBezTo>
                <a:cubicBezTo>
                  <a:pt x="3414639" y="501275"/>
                  <a:pt x="3256063" y="506562"/>
                  <a:pt x="3097489" y="532990"/>
                </a:cubicBezTo>
                <a:cubicBezTo>
                  <a:pt x="2965345" y="554135"/>
                  <a:pt x="2822627" y="517133"/>
                  <a:pt x="2664052" y="649279"/>
                </a:cubicBezTo>
                <a:cubicBezTo>
                  <a:pt x="3055203" y="744424"/>
                  <a:pt x="3409352" y="601706"/>
                  <a:pt x="3795218" y="696852"/>
                </a:cubicBezTo>
                <a:cubicBezTo>
                  <a:pt x="3567928" y="781425"/>
                  <a:pt x="3382924" y="754995"/>
                  <a:pt x="3208492" y="802568"/>
                </a:cubicBezTo>
                <a:cubicBezTo>
                  <a:pt x="3049916" y="850140"/>
                  <a:pt x="2859627" y="797282"/>
                  <a:pt x="2727483" y="939999"/>
                </a:cubicBezTo>
                <a:cubicBezTo>
                  <a:pt x="2627052" y="1051000"/>
                  <a:pt x="2521336" y="1066858"/>
                  <a:pt x="2389190" y="1003429"/>
                </a:cubicBezTo>
                <a:cubicBezTo>
                  <a:pt x="2272901" y="945284"/>
                  <a:pt x="2146043" y="961142"/>
                  <a:pt x="2029754" y="1019287"/>
                </a:cubicBezTo>
                <a:cubicBezTo>
                  <a:pt x="1987468" y="1040430"/>
                  <a:pt x="1945181" y="1066858"/>
                  <a:pt x="1945181" y="1119716"/>
                </a:cubicBezTo>
                <a:cubicBezTo>
                  <a:pt x="1945181" y="1193719"/>
                  <a:pt x="1998039" y="1214862"/>
                  <a:pt x="2056184" y="1225434"/>
                </a:cubicBezTo>
                <a:cubicBezTo>
                  <a:pt x="2109042" y="1236004"/>
                  <a:pt x="2172471" y="1246577"/>
                  <a:pt x="2225329" y="1236004"/>
                </a:cubicBezTo>
                <a:cubicBezTo>
                  <a:pt x="2563622" y="1177861"/>
                  <a:pt x="2896629" y="1273005"/>
                  <a:pt x="3234920" y="1262435"/>
                </a:cubicBezTo>
                <a:cubicBezTo>
                  <a:pt x="2172471" y="1489724"/>
                  <a:pt x="1099450" y="1415723"/>
                  <a:pt x="0" y="1495009"/>
                </a:cubicBezTo>
                <a:cubicBezTo>
                  <a:pt x="142717" y="1653583"/>
                  <a:pt x="327721" y="1521439"/>
                  <a:pt x="438724" y="1637728"/>
                </a:cubicBezTo>
                <a:cubicBezTo>
                  <a:pt x="333006" y="1880875"/>
                  <a:pt x="375293" y="2013020"/>
                  <a:pt x="586726" y="2028877"/>
                </a:cubicBezTo>
                <a:cubicBezTo>
                  <a:pt x="792873" y="2044734"/>
                  <a:pt x="1014877" y="1960161"/>
                  <a:pt x="1125878" y="2250882"/>
                </a:cubicBezTo>
                <a:cubicBezTo>
                  <a:pt x="1157593" y="2340740"/>
                  <a:pt x="1353170" y="2314312"/>
                  <a:pt x="1474744" y="2330169"/>
                </a:cubicBezTo>
                <a:cubicBezTo>
                  <a:pt x="1739034" y="2367170"/>
                  <a:pt x="2019183" y="2330169"/>
                  <a:pt x="2272901" y="2446458"/>
                </a:cubicBezTo>
                <a:cubicBezTo>
                  <a:pt x="2373332" y="2488744"/>
                  <a:pt x="2442048" y="2520459"/>
                  <a:pt x="2389190" y="2636747"/>
                </a:cubicBezTo>
                <a:cubicBezTo>
                  <a:pt x="2336332" y="2758321"/>
                  <a:pt x="2405048" y="2800607"/>
                  <a:pt x="2489621" y="2848179"/>
                </a:cubicBezTo>
                <a:cubicBezTo>
                  <a:pt x="2553051" y="2885180"/>
                  <a:pt x="2648195" y="2874609"/>
                  <a:pt x="2701053" y="2985611"/>
                </a:cubicBezTo>
                <a:cubicBezTo>
                  <a:pt x="2146043" y="2969753"/>
                  <a:pt x="1606888" y="2879895"/>
                  <a:pt x="1057165" y="2964468"/>
                </a:cubicBezTo>
                <a:cubicBezTo>
                  <a:pt x="1659748" y="3175900"/>
                  <a:pt x="2320474" y="3165328"/>
                  <a:pt x="2912485" y="3408477"/>
                </a:cubicBezTo>
                <a:cubicBezTo>
                  <a:pt x="2891342" y="3493050"/>
                  <a:pt x="2753911" y="3456048"/>
                  <a:pt x="2748626" y="3582909"/>
                </a:cubicBezTo>
                <a:cubicBezTo>
                  <a:pt x="3060489" y="3715055"/>
                  <a:pt x="3435782" y="3625195"/>
                  <a:pt x="3763503" y="3820771"/>
                </a:cubicBezTo>
                <a:cubicBezTo>
                  <a:pt x="3573213" y="3910629"/>
                  <a:pt x="3398782" y="3762626"/>
                  <a:pt x="3219063" y="3847199"/>
                </a:cubicBezTo>
                <a:cubicBezTo>
                  <a:pt x="3277208" y="3974060"/>
                  <a:pt x="5909545" y="4756360"/>
                  <a:pt x="6385269" y="4840933"/>
                </a:cubicBezTo>
                <a:cubicBezTo>
                  <a:pt x="7171204" y="4982659"/>
                  <a:pt x="9157515" y="5302348"/>
                  <a:pt x="10285854" y="5471118"/>
                </a:cubicBezTo>
                <a:lnTo>
                  <a:pt x="10423900" y="5491534"/>
                </a:lnTo>
                <a:close/>
              </a:path>
            </a:pathLst>
          </a:custGeom>
          <a:solidFill>
            <a:schemeClr val="bg2">
              <a:alpha val="50000"/>
            </a:schemeClr>
          </a:solidFill>
          <a:ln w="32707" cap="flat">
            <a:noFill/>
            <a:prstDash val="solid"/>
            <a:miter/>
          </a:ln>
        </p:spPr>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3F88CE30-1586-B1C9-5478-654A20CE6F89}"/>
              </a:ext>
            </a:extLst>
          </p:cNvPr>
          <p:cNvSpPr>
            <a:spLocks noGrp="1"/>
          </p:cNvSpPr>
          <p:nvPr>
            <p:ph type="title"/>
          </p:nvPr>
        </p:nvSpPr>
        <p:spPr>
          <a:xfrm>
            <a:off x="0" y="486287"/>
            <a:ext cx="9318521" cy="888488"/>
          </a:xfrm>
        </p:spPr>
        <p:txBody>
          <a:bodyPr anchor="b">
            <a:normAutofit fontScale="90000"/>
          </a:bodyPr>
          <a:lstStyle/>
          <a:p>
            <a:br>
              <a:rPr lang="en-US" b="1" dirty="0"/>
            </a:br>
            <a:br>
              <a:rPr lang="en-US" b="1" dirty="0"/>
            </a:br>
            <a:r>
              <a:rPr lang="en-US" sz="4900" b="1" i="1" dirty="0"/>
              <a:t>Consumer Driven</a:t>
            </a:r>
            <a:endParaRPr lang="en-US" sz="4900" b="1" i="1" dirty="0">
              <a:highlight>
                <a:srgbClr val="FFFF00"/>
              </a:highlight>
            </a:endParaRPr>
          </a:p>
        </p:txBody>
      </p:sp>
      <p:pic>
        <p:nvPicPr>
          <p:cNvPr id="5" name="Picture 4" descr="A picture containing logo&#10;&#10;Description automatically generated">
            <a:extLst>
              <a:ext uri="{FF2B5EF4-FFF2-40B4-BE49-F238E27FC236}">
                <a16:creationId xmlns:a16="http://schemas.microsoft.com/office/drawing/2014/main" id="{9A8E4F2B-430E-5E2F-CA37-32B2428EC582}"/>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989301" y="2782956"/>
            <a:ext cx="3617863" cy="3449030"/>
          </a:xfrm>
          <a:prstGeom prst="rect">
            <a:avLst/>
          </a:prstGeom>
        </p:spPr>
      </p:pic>
      <p:sp>
        <p:nvSpPr>
          <p:cNvPr id="3" name="Content Placeholder 2">
            <a:extLst>
              <a:ext uri="{FF2B5EF4-FFF2-40B4-BE49-F238E27FC236}">
                <a16:creationId xmlns:a16="http://schemas.microsoft.com/office/drawing/2014/main" id="{0EE0D575-CF9D-5112-2129-A6094FF53586}"/>
              </a:ext>
            </a:extLst>
          </p:cNvPr>
          <p:cNvSpPr>
            <a:spLocks noGrp="1"/>
          </p:cNvSpPr>
          <p:nvPr>
            <p:ph idx="1"/>
          </p:nvPr>
        </p:nvSpPr>
        <p:spPr>
          <a:xfrm>
            <a:off x="5526156" y="937847"/>
            <a:ext cx="5827644" cy="5617936"/>
          </a:xfrm>
        </p:spPr>
        <p:txBody>
          <a:bodyPr anchor="t">
            <a:normAutofit lnSpcReduction="10000"/>
          </a:bodyPr>
          <a:lstStyle/>
          <a:p>
            <a:pPr marL="0" indent="0">
              <a:buNone/>
            </a:pPr>
            <a:r>
              <a:rPr lang="en-US" sz="2400" b="1" i="1" dirty="0"/>
              <a:t>PREMISE:</a:t>
            </a:r>
            <a:br>
              <a:rPr lang="en-US" sz="2400" dirty="0"/>
            </a:br>
            <a:r>
              <a:rPr lang="en-US" sz="2400" dirty="0"/>
              <a:t>Consumers are </a:t>
            </a:r>
            <a:r>
              <a:rPr lang="en-US" sz="2400" i="1" dirty="0"/>
              <a:t>rarely</a:t>
            </a:r>
            <a:r>
              <a:rPr lang="en-US" sz="2400" dirty="0"/>
              <a:t> informed of the costs of medical treatment in advance </a:t>
            </a:r>
            <a:endParaRPr lang="en-US" sz="2400" dirty="0">
              <a:highlight>
                <a:srgbClr val="FFFF00"/>
              </a:highlight>
            </a:endParaRPr>
          </a:p>
          <a:p>
            <a:pPr marL="0" indent="0">
              <a:buNone/>
            </a:pPr>
            <a:r>
              <a:rPr lang="en-US" sz="2400" dirty="0"/>
              <a:t>When a consumer gets a medical bill, they usually don’t know</a:t>
            </a:r>
          </a:p>
          <a:p>
            <a:pPr lvl="1"/>
            <a:r>
              <a:rPr lang="en-US" dirty="0"/>
              <a:t>If they actually received said services they were billed for</a:t>
            </a:r>
          </a:p>
          <a:p>
            <a:pPr lvl="1"/>
            <a:r>
              <a:rPr lang="en-US" dirty="0"/>
              <a:t>If the correct amount was billed </a:t>
            </a:r>
          </a:p>
          <a:p>
            <a:pPr lvl="1"/>
            <a:r>
              <a:rPr lang="en-US" dirty="0"/>
              <a:t>If the amount was covered by their insurance</a:t>
            </a:r>
          </a:p>
          <a:p>
            <a:pPr lvl="1"/>
            <a:r>
              <a:rPr lang="en-US" dirty="0"/>
              <a:t>If the amount was already paid or,  </a:t>
            </a:r>
          </a:p>
          <a:p>
            <a:pPr lvl="1"/>
            <a:r>
              <a:rPr lang="en-US" dirty="0"/>
              <a:t>If the amount was partially paid</a:t>
            </a:r>
          </a:p>
          <a:p>
            <a:pPr lvl="1"/>
            <a:r>
              <a:rPr lang="en-US" dirty="0"/>
              <a:t>If they are going to receive a bill</a:t>
            </a:r>
          </a:p>
          <a:p>
            <a:pPr lvl="1"/>
            <a:r>
              <a:rPr lang="en-US" dirty="0"/>
              <a:t>If they have recourse to dispute bill</a:t>
            </a:r>
          </a:p>
          <a:p>
            <a:pPr lvl="1"/>
            <a:r>
              <a:rPr lang="en-US" dirty="0"/>
              <a:t>If they have questions or concerns </a:t>
            </a:r>
          </a:p>
          <a:p>
            <a:pPr marL="457200" lvl="1" indent="0">
              <a:buNone/>
            </a:pPr>
            <a:endParaRPr lang="en-US" sz="1700" dirty="0"/>
          </a:p>
        </p:txBody>
      </p:sp>
    </p:spTree>
    <p:extLst>
      <p:ext uri="{BB962C8B-B14F-4D97-AF65-F5344CB8AC3E}">
        <p14:creationId xmlns:p14="http://schemas.microsoft.com/office/powerpoint/2010/main" val="13674698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F6684B8-7799-0695-4655-240A03DEBF37}"/>
              </a:ext>
            </a:extLst>
          </p:cNvPr>
          <p:cNvSpPr>
            <a:spLocks noGrp="1"/>
          </p:cNvSpPr>
          <p:nvPr>
            <p:ph type="title"/>
          </p:nvPr>
        </p:nvSpPr>
        <p:spPr/>
        <p:txBody>
          <a:bodyPr/>
          <a:lstStyle/>
          <a:p>
            <a:pPr algn="ctr"/>
            <a:r>
              <a:rPr lang="en-US" b="1" dirty="0"/>
              <a:t>Surprise Billing Act Protects Consumers</a:t>
            </a:r>
          </a:p>
        </p:txBody>
      </p:sp>
      <p:graphicFrame>
        <p:nvGraphicFramePr>
          <p:cNvPr id="10" name="Content Placeholder 9">
            <a:extLst>
              <a:ext uri="{FF2B5EF4-FFF2-40B4-BE49-F238E27FC236}">
                <a16:creationId xmlns:a16="http://schemas.microsoft.com/office/drawing/2014/main" id="{5245BBD2-8FF8-864E-243D-A62552F1D679}"/>
              </a:ext>
            </a:extLst>
          </p:cNvPr>
          <p:cNvGraphicFramePr>
            <a:graphicFrameLocks noGrp="1"/>
          </p:cNvGraphicFramePr>
          <p:nvPr>
            <p:ph idx="1"/>
            <p:extLst>
              <p:ext uri="{D42A27DB-BD31-4B8C-83A1-F6EECF244321}">
                <p14:modId xmlns:p14="http://schemas.microsoft.com/office/powerpoint/2010/main" val="1262078571"/>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8" name="Picture 17" descr="Icon&#10;&#10;Description automatically generated">
            <a:extLst>
              <a:ext uri="{FF2B5EF4-FFF2-40B4-BE49-F238E27FC236}">
                <a16:creationId xmlns:a16="http://schemas.microsoft.com/office/drawing/2014/main" id="{84985A1F-323E-4D69-2C01-4E6444DA3B8A}"/>
              </a:ext>
            </a:extLst>
          </p:cNvPr>
          <p:cNvPicPr>
            <a:picLocks noChangeAspect="1"/>
          </p:cNvPicPr>
          <p:nvPr/>
        </p:nvPicPr>
        <p:blipFill>
          <a:blip r:embed="rId7">
            <a:extLst>
              <a:ext uri="{837473B0-CC2E-450A-ABE3-18F120FF3D39}">
                <a1611:picAttrSrcUrl xmlns:a1611="http://schemas.microsoft.com/office/drawing/2016/11/main" r:id="rId8"/>
              </a:ext>
            </a:extLst>
          </a:blip>
          <a:stretch>
            <a:fillRect/>
          </a:stretch>
        </p:blipFill>
        <p:spPr>
          <a:xfrm>
            <a:off x="838200" y="1629099"/>
            <a:ext cx="3425352" cy="2028501"/>
          </a:xfrm>
          <a:prstGeom prst="rect">
            <a:avLst/>
          </a:prstGeom>
        </p:spPr>
      </p:pic>
      <p:pic>
        <p:nvPicPr>
          <p:cNvPr id="20" name="Picture 19" descr="Diagram, text&#10;&#10;Description automatically generated">
            <a:extLst>
              <a:ext uri="{FF2B5EF4-FFF2-40B4-BE49-F238E27FC236}">
                <a16:creationId xmlns:a16="http://schemas.microsoft.com/office/drawing/2014/main" id="{85C47706-F0AC-5B07-E9A7-80A3334AE7A4}"/>
              </a:ext>
            </a:extLst>
          </p:cNvPr>
          <p:cNvPicPr>
            <a:picLocks noChangeAspect="1"/>
          </p:cNvPicPr>
          <p:nvPr/>
        </p:nvPicPr>
        <p:blipFill>
          <a:blip r:embed="rId9">
            <a:extLst>
              <a:ext uri="{837473B0-CC2E-450A-ABE3-18F120FF3D39}">
                <a1611:picAttrSrcUrl xmlns:a1611="http://schemas.microsoft.com/office/drawing/2016/11/main" r:id="rId10"/>
              </a:ext>
            </a:extLst>
          </a:blip>
          <a:stretch>
            <a:fillRect/>
          </a:stretch>
        </p:blipFill>
        <p:spPr>
          <a:xfrm>
            <a:off x="4827639" y="1825626"/>
            <a:ext cx="2566219" cy="2028502"/>
          </a:xfrm>
          <a:prstGeom prst="rect">
            <a:avLst/>
          </a:prstGeom>
        </p:spPr>
      </p:pic>
      <p:pic>
        <p:nvPicPr>
          <p:cNvPr id="23" name="Picture 22" descr="A picture containing text, sign, clipart&#10;&#10;Description automatically generated">
            <a:extLst>
              <a:ext uri="{FF2B5EF4-FFF2-40B4-BE49-F238E27FC236}">
                <a16:creationId xmlns:a16="http://schemas.microsoft.com/office/drawing/2014/main" id="{A725C81D-9830-E3BF-522A-6DE73504E6D5}"/>
              </a:ext>
            </a:extLst>
          </p:cNvPr>
          <p:cNvPicPr>
            <a:picLocks noChangeAspect="1"/>
          </p:cNvPicPr>
          <p:nvPr/>
        </p:nvPicPr>
        <p:blipFill>
          <a:blip r:embed="rId11">
            <a:extLst>
              <a:ext uri="{837473B0-CC2E-450A-ABE3-18F120FF3D39}">
                <a1611:picAttrSrcUrl xmlns:a1611="http://schemas.microsoft.com/office/drawing/2016/11/main" r:id="rId12"/>
              </a:ext>
            </a:extLst>
          </a:blip>
          <a:stretch>
            <a:fillRect/>
          </a:stretch>
        </p:blipFill>
        <p:spPr>
          <a:xfrm>
            <a:off x="8252991" y="1727362"/>
            <a:ext cx="2783085" cy="2225029"/>
          </a:xfrm>
          <a:prstGeom prst="rect">
            <a:avLst/>
          </a:prstGeom>
        </p:spPr>
      </p:pic>
    </p:spTree>
    <p:extLst>
      <p:ext uri="{BB962C8B-B14F-4D97-AF65-F5344CB8AC3E}">
        <p14:creationId xmlns:p14="http://schemas.microsoft.com/office/powerpoint/2010/main" val="18262846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84333-5FF8-248A-151C-91A6EDA50965}"/>
              </a:ext>
            </a:extLst>
          </p:cNvPr>
          <p:cNvSpPr>
            <a:spLocks noGrp="1"/>
          </p:cNvSpPr>
          <p:nvPr>
            <p:ph type="title"/>
          </p:nvPr>
        </p:nvSpPr>
        <p:spPr/>
        <p:txBody>
          <a:bodyPr/>
          <a:lstStyle/>
          <a:p>
            <a:pPr algn="ctr"/>
            <a:r>
              <a:rPr lang="en-US" b="1" dirty="0"/>
              <a:t>Surprise Billing Act Impacts</a:t>
            </a:r>
          </a:p>
        </p:txBody>
      </p:sp>
      <p:graphicFrame>
        <p:nvGraphicFramePr>
          <p:cNvPr id="4" name="Content Placeholder 3">
            <a:extLst>
              <a:ext uri="{FF2B5EF4-FFF2-40B4-BE49-F238E27FC236}">
                <a16:creationId xmlns:a16="http://schemas.microsoft.com/office/drawing/2014/main" id="{06635021-847A-94E1-7BC3-F8894E09ECD7}"/>
              </a:ext>
            </a:extLst>
          </p:cNvPr>
          <p:cNvGraphicFramePr>
            <a:graphicFrameLocks noGrp="1"/>
          </p:cNvGraphicFramePr>
          <p:nvPr>
            <p:ph idx="1"/>
            <p:extLst>
              <p:ext uri="{D42A27DB-BD31-4B8C-83A1-F6EECF244321}">
                <p14:modId xmlns:p14="http://schemas.microsoft.com/office/powerpoint/2010/main" val="428450289"/>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874220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5BC6E1-2FF1-4E9E-0F47-B87A25341134}"/>
              </a:ext>
            </a:extLst>
          </p:cNvPr>
          <p:cNvSpPr>
            <a:spLocks noGrp="1"/>
          </p:cNvSpPr>
          <p:nvPr>
            <p:ph type="title"/>
          </p:nvPr>
        </p:nvSpPr>
        <p:spPr>
          <a:xfrm>
            <a:off x="412955" y="4291780"/>
            <a:ext cx="11297263" cy="1946787"/>
          </a:xfrm>
        </p:spPr>
        <p:txBody>
          <a:bodyPr>
            <a:normAutofit/>
          </a:bodyPr>
          <a:lstStyle/>
          <a:p>
            <a:r>
              <a:rPr lang="en-US" sz="2700" b="0" i="0" u="none" strike="noStrike" dirty="0">
                <a:solidFill>
                  <a:srgbClr val="4D4D4D"/>
                </a:solidFill>
                <a:effectLst/>
                <a:highlight>
                  <a:srgbClr val="FFFF00"/>
                </a:highlight>
                <a:latin typeface="acumin-pro"/>
              </a:rPr>
              <a:t>Part I of the NSA does </a:t>
            </a:r>
            <a:r>
              <a:rPr lang="en-US" sz="2700" i="1" dirty="0">
                <a:solidFill>
                  <a:srgbClr val="4D4D4D"/>
                </a:solidFill>
                <a:highlight>
                  <a:srgbClr val="FFFF00"/>
                </a:highlight>
                <a:latin typeface="acumin-pro"/>
              </a:rPr>
              <a:t>NOT</a:t>
            </a:r>
            <a:r>
              <a:rPr lang="en-US" sz="2700" b="0" i="0" u="none" strike="noStrike" dirty="0">
                <a:solidFill>
                  <a:srgbClr val="4D4D4D"/>
                </a:solidFill>
                <a:effectLst/>
                <a:highlight>
                  <a:srgbClr val="FFFF00"/>
                </a:highlight>
                <a:latin typeface="acumin-pro"/>
              </a:rPr>
              <a:t> apply to traditional private physician practices</a:t>
            </a:r>
            <a:br>
              <a:rPr lang="en-US" sz="2700" b="0" i="0" u="none" strike="noStrike" dirty="0">
                <a:solidFill>
                  <a:srgbClr val="4D4D4D"/>
                </a:solidFill>
                <a:effectLst/>
                <a:latin typeface="acumin-pro"/>
              </a:rPr>
            </a:br>
            <a:r>
              <a:rPr lang="en-US" sz="1800" b="0" i="1" u="none" strike="noStrike" dirty="0">
                <a:solidFill>
                  <a:srgbClr val="4D4D4D"/>
                </a:solidFill>
                <a:effectLst/>
                <a:latin typeface="acumin-pro"/>
              </a:rPr>
              <a:t>https://www.federalregister.gov/documents/2021/07/13/2021-14379/requirements-related-to-surprise-billing-part-i</a:t>
            </a:r>
            <a:br>
              <a:rPr lang="en-US" sz="2200" b="0" i="0" u="none" strike="noStrike" dirty="0">
                <a:solidFill>
                  <a:srgbClr val="4D4D4D"/>
                </a:solidFill>
                <a:effectLst/>
                <a:latin typeface="acumin-pro"/>
              </a:rPr>
            </a:br>
            <a:br>
              <a:rPr lang="en-US" sz="2200" b="0" i="0" u="none" strike="noStrike" dirty="0">
                <a:solidFill>
                  <a:srgbClr val="4D4D4D"/>
                </a:solidFill>
                <a:effectLst/>
                <a:latin typeface="acumin-pro"/>
              </a:rPr>
            </a:br>
            <a:r>
              <a:rPr lang="en-US" sz="2700" dirty="0">
                <a:solidFill>
                  <a:srgbClr val="4D4D4D"/>
                </a:solidFill>
                <a:highlight>
                  <a:srgbClr val="FFFF00"/>
                </a:highlight>
                <a:latin typeface="acumin-pro"/>
              </a:rPr>
              <a:t>Part II of the NSA </a:t>
            </a:r>
            <a:r>
              <a:rPr lang="en-US" sz="2700" i="1" dirty="0">
                <a:solidFill>
                  <a:srgbClr val="4D4D4D"/>
                </a:solidFill>
                <a:highlight>
                  <a:srgbClr val="FFFF00"/>
                </a:highlight>
                <a:latin typeface="acumin-pro"/>
              </a:rPr>
              <a:t>DOES</a:t>
            </a:r>
            <a:r>
              <a:rPr lang="en-US" sz="2700" dirty="0">
                <a:solidFill>
                  <a:srgbClr val="4D4D4D"/>
                </a:solidFill>
                <a:highlight>
                  <a:srgbClr val="FFFF00"/>
                </a:highlight>
                <a:latin typeface="acumin-pro"/>
              </a:rPr>
              <a:t> apply to traditional private physician practices </a:t>
            </a:r>
            <a:br>
              <a:rPr lang="en-US" sz="2200" dirty="0">
                <a:highlight>
                  <a:srgbClr val="FFFF00"/>
                </a:highlight>
              </a:rPr>
            </a:br>
            <a:r>
              <a:rPr lang="en-US" sz="2000" i="1" dirty="0"/>
              <a:t>https://www.federalregister.gov/documents/2021/10/07/2021-21441/requirements-related-to-surprise-billing-part-ii</a:t>
            </a:r>
          </a:p>
        </p:txBody>
      </p:sp>
      <p:pic>
        <p:nvPicPr>
          <p:cNvPr id="5" name="Content Placeholder 4" descr="Graphical user interface, text, application, website&#10;&#10;Description automatically generated">
            <a:extLst>
              <a:ext uri="{FF2B5EF4-FFF2-40B4-BE49-F238E27FC236}">
                <a16:creationId xmlns:a16="http://schemas.microsoft.com/office/drawing/2014/main" id="{7EA9C0A4-9C28-D37E-9F9C-48D783DB7A98}"/>
              </a:ext>
            </a:extLst>
          </p:cNvPr>
          <p:cNvPicPr>
            <a:picLocks noGrp="1" noChangeAspect="1"/>
          </p:cNvPicPr>
          <p:nvPr>
            <p:ph sz="half" idx="1"/>
          </p:nvPr>
        </p:nvPicPr>
        <p:blipFill>
          <a:blip r:embed="rId2"/>
          <a:stretch>
            <a:fillRect/>
          </a:stretch>
        </p:blipFill>
        <p:spPr>
          <a:xfrm>
            <a:off x="818536" y="1117702"/>
            <a:ext cx="5181600" cy="2747716"/>
          </a:xfrm>
        </p:spPr>
      </p:pic>
      <p:pic>
        <p:nvPicPr>
          <p:cNvPr id="6" name="Content Placeholder 8" descr="Graphical user interface, text, application, email, website&#10;&#10;Description automatically generated">
            <a:extLst>
              <a:ext uri="{FF2B5EF4-FFF2-40B4-BE49-F238E27FC236}">
                <a16:creationId xmlns:a16="http://schemas.microsoft.com/office/drawing/2014/main" id="{8BE9E6A4-FAA3-FA10-03C2-9526FB60B644}"/>
              </a:ext>
            </a:extLst>
          </p:cNvPr>
          <p:cNvPicPr>
            <a:picLocks noGrp="1" noChangeAspect="1"/>
          </p:cNvPicPr>
          <p:nvPr>
            <p:ph sz="half" idx="2"/>
          </p:nvPr>
        </p:nvPicPr>
        <p:blipFill>
          <a:blip r:embed="rId3"/>
          <a:stretch>
            <a:fillRect/>
          </a:stretch>
        </p:blipFill>
        <p:spPr>
          <a:xfrm>
            <a:off x="6172200" y="1117702"/>
            <a:ext cx="5181600" cy="2747716"/>
          </a:xfrm>
        </p:spPr>
      </p:pic>
    </p:spTree>
    <p:extLst>
      <p:ext uri="{BB962C8B-B14F-4D97-AF65-F5344CB8AC3E}">
        <p14:creationId xmlns:p14="http://schemas.microsoft.com/office/powerpoint/2010/main" val="37208174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2EC0FD-CC7D-8AF3-E66B-C6BCBF0180CF}"/>
              </a:ext>
            </a:extLst>
          </p:cNvPr>
          <p:cNvSpPr>
            <a:spLocks noGrp="1"/>
          </p:cNvSpPr>
          <p:nvPr>
            <p:ph type="title"/>
          </p:nvPr>
        </p:nvSpPr>
        <p:spPr>
          <a:xfrm>
            <a:off x="838200" y="365125"/>
            <a:ext cx="10515600" cy="673261"/>
          </a:xfrm>
        </p:spPr>
        <p:txBody>
          <a:bodyPr>
            <a:normAutofit/>
          </a:bodyPr>
          <a:lstStyle/>
          <a:p>
            <a:r>
              <a:rPr lang="en-US" sz="4000" b="1" dirty="0">
                <a:highlight>
                  <a:srgbClr val="C0C0C0"/>
                </a:highlight>
              </a:rPr>
              <a:t>(10) Primary Highlights for Providers and Facilities</a:t>
            </a:r>
          </a:p>
        </p:txBody>
      </p:sp>
      <p:sp>
        <p:nvSpPr>
          <p:cNvPr id="3" name="Content Placeholder 2">
            <a:extLst>
              <a:ext uri="{FF2B5EF4-FFF2-40B4-BE49-F238E27FC236}">
                <a16:creationId xmlns:a16="http://schemas.microsoft.com/office/drawing/2014/main" id="{5CABBE8B-C3B2-7E80-03EE-E77AE91118DB}"/>
              </a:ext>
            </a:extLst>
          </p:cNvPr>
          <p:cNvSpPr>
            <a:spLocks noGrp="1"/>
          </p:cNvSpPr>
          <p:nvPr>
            <p:ph idx="1"/>
          </p:nvPr>
        </p:nvSpPr>
        <p:spPr>
          <a:xfrm>
            <a:off x="838200" y="1534332"/>
            <a:ext cx="10515600" cy="4642631"/>
          </a:xfrm>
        </p:spPr>
        <p:txBody>
          <a:bodyPr>
            <a:normAutofit lnSpcReduction="10000"/>
          </a:bodyPr>
          <a:lstStyle/>
          <a:p>
            <a:pPr marL="514350" indent="-514350">
              <a:buAutoNum type="arabicPeriod"/>
            </a:pPr>
            <a:r>
              <a:rPr lang="en-US" dirty="0"/>
              <a:t>No balance billing for out-of-network emergency services</a:t>
            </a:r>
          </a:p>
          <a:p>
            <a:pPr marL="514350" indent="-514350">
              <a:buAutoNum type="arabicPeriod"/>
            </a:pPr>
            <a:r>
              <a:rPr lang="en-US" dirty="0"/>
              <a:t>No balance billing for air ambulance services by nonparticipating providers</a:t>
            </a:r>
          </a:p>
          <a:p>
            <a:pPr marL="514350" indent="-514350">
              <a:buAutoNum type="arabicPeriod"/>
            </a:pPr>
            <a:r>
              <a:rPr lang="en-US" dirty="0"/>
              <a:t>Providers and facilities must publicly disclose patient protections against balance billing</a:t>
            </a:r>
          </a:p>
          <a:p>
            <a:pPr marL="514350" indent="-514350">
              <a:buAutoNum type="arabicPeriod"/>
            </a:pPr>
            <a:r>
              <a:rPr lang="en-US" dirty="0"/>
              <a:t>Providers must give a good faith estimate (GFE) of expected charges to the uninsured and self-pay patients at least (3) days before a scheduled service or upon request</a:t>
            </a:r>
          </a:p>
          <a:p>
            <a:pPr marL="514350" indent="-514350">
              <a:buAutoNum type="arabicPeriod"/>
            </a:pPr>
            <a:r>
              <a:rPr lang="en-US" i="0" dirty="0">
                <a:solidFill>
                  <a:srgbClr val="000000"/>
                </a:solidFill>
                <a:effectLst/>
                <a:latin typeface="public_sans"/>
              </a:rPr>
              <a:t>Establishing a “patient-provider dispute resolution” process for uninsured (or self-paying) individuals to determine payment amounts due to a provider or facility under certain circumstances</a:t>
            </a:r>
          </a:p>
          <a:p>
            <a:pPr marL="0" indent="0">
              <a:buNone/>
            </a:pPr>
            <a:endParaRPr lang="en-US" dirty="0"/>
          </a:p>
        </p:txBody>
      </p:sp>
    </p:spTree>
    <p:extLst>
      <p:ext uri="{BB962C8B-B14F-4D97-AF65-F5344CB8AC3E}">
        <p14:creationId xmlns:p14="http://schemas.microsoft.com/office/powerpoint/2010/main" val="34969608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9CDFD7-6B75-124C-15C1-89DB862DAB08}"/>
              </a:ext>
            </a:extLst>
          </p:cNvPr>
          <p:cNvSpPr>
            <a:spLocks noGrp="1"/>
          </p:cNvSpPr>
          <p:nvPr>
            <p:ph type="title"/>
          </p:nvPr>
        </p:nvSpPr>
        <p:spPr>
          <a:xfrm>
            <a:off x="402956" y="402956"/>
            <a:ext cx="11608230" cy="1177871"/>
          </a:xfrm>
        </p:spPr>
        <p:txBody>
          <a:bodyPr/>
          <a:lstStyle/>
          <a:p>
            <a:r>
              <a:rPr lang="en-US" sz="4400" b="1" dirty="0">
                <a:highlight>
                  <a:srgbClr val="C0C0C0"/>
                </a:highlight>
              </a:rPr>
              <a:t>(10) Primary Highlights for Providers and Facilities</a:t>
            </a:r>
            <a:endParaRPr lang="en-US" dirty="0"/>
          </a:p>
        </p:txBody>
      </p:sp>
      <p:sp>
        <p:nvSpPr>
          <p:cNvPr id="3" name="Content Placeholder 2">
            <a:extLst>
              <a:ext uri="{FF2B5EF4-FFF2-40B4-BE49-F238E27FC236}">
                <a16:creationId xmlns:a16="http://schemas.microsoft.com/office/drawing/2014/main" id="{94AD340C-9E2D-175B-B0F5-BFA9648D94F8}"/>
              </a:ext>
            </a:extLst>
          </p:cNvPr>
          <p:cNvSpPr>
            <a:spLocks noGrp="1"/>
          </p:cNvSpPr>
          <p:nvPr>
            <p:ph idx="1"/>
          </p:nvPr>
        </p:nvSpPr>
        <p:spPr/>
        <p:txBody>
          <a:bodyPr>
            <a:normAutofit fontScale="92500"/>
          </a:bodyPr>
          <a:lstStyle/>
          <a:p>
            <a:pPr marL="0" indent="0">
              <a:buNone/>
            </a:pPr>
            <a:r>
              <a:rPr lang="en-US" dirty="0">
                <a:solidFill>
                  <a:srgbClr val="333333"/>
                </a:solidFill>
              </a:rPr>
              <a:t>6.</a:t>
            </a:r>
            <a:r>
              <a:rPr lang="en-US" b="0" i="0" dirty="0">
                <a:solidFill>
                  <a:srgbClr val="333333"/>
                </a:solidFill>
                <a:effectLst/>
              </a:rPr>
              <a:t> Holds patients liable only for their in-network cost-sharing amount, while giving providers and insurers an opportunity to negotiate reimbursement</a:t>
            </a:r>
          </a:p>
          <a:p>
            <a:pPr marL="0" indent="0">
              <a:buNone/>
            </a:pPr>
            <a:r>
              <a:rPr lang="en-US" dirty="0">
                <a:solidFill>
                  <a:srgbClr val="333333"/>
                </a:solidFill>
              </a:rPr>
              <a:t>7. </a:t>
            </a:r>
            <a:r>
              <a:rPr lang="en-US" b="0" i="0" dirty="0">
                <a:solidFill>
                  <a:srgbClr val="333333"/>
                </a:solidFill>
                <a:effectLst/>
              </a:rPr>
              <a:t>Allows providers and insurers to access an” independent dispute resolution” (IDR) process in the event disputes arise around reimbursement</a:t>
            </a:r>
          </a:p>
          <a:p>
            <a:pPr marL="0" indent="0">
              <a:buNone/>
            </a:pPr>
            <a:r>
              <a:rPr lang="en-US" dirty="0"/>
              <a:t>8. Plans, issuers, facilities and providers must ensure “continuity of care” when a provider’s network status changes</a:t>
            </a:r>
          </a:p>
          <a:p>
            <a:pPr marL="0" indent="0">
              <a:buNone/>
            </a:pPr>
            <a:r>
              <a:rPr lang="en-US" dirty="0"/>
              <a:t>9. Plans, issuers, facilities, providers must implement certain measures to improve accuracy of provider directory information</a:t>
            </a:r>
          </a:p>
          <a:p>
            <a:pPr marL="0" indent="0">
              <a:buNone/>
            </a:pPr>
            <a:r>
              <a:rPr lang="en-US" b="0" i="0" dirty="0">
                <a:solidFill>
                  <a:srgbClr val="000000"/>
                </a:solidFill>
                <a:effectLst/>
                <a:latin typeface="public_sans"/>
              </a:rPr>
              <a:t>10. Providing consumers with information to appeal certain health plan decisions</a:t>
            </a:r>
            <a:endParaRPr lang="en-US" dirty="0"/>
          </a:p>
          <a:p>
            <a:endParaRPr lang="en-US" dirty="0"/>
          </a:p>
        </p:txBody>
      </p:sp>
    </p:spTree>
    <p:extLst>
      <p:ext uri="{BB962C8B-B14F-4D97-AF65-F5344CB8AC3E}">
        <p14:creationId xmlns:p14="http://schemas.microsoft.com/office/powerpoint/2010/main" val="26257871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erial view of forest road">
            <a:extLst>
              <a:ext uri="{FF2B5EF4-FFF2-40B4-BE49-F238E27FC236}">
                <a16:creationId xmlns:a16="http://schemas.microsoft.com/office/drawing/2014/main" id="{CFCCC95A-941F-C66C-E69D-1C5140710433}"/>
              </a:ext>
            </a:extLst>
          </p:cNvPr>
          <p:cNvPicPr>
            <a:picLocks noChangeAspect="1"/>
          </p:cNvPicPr>
          <p:nvPr/>
        </p:nvPicPr>
        <p:blipFill rotWithShape="1">
          <a:blip r:embed="rId2"/>
          <a:srcRect t="9091" r="15830" b="1"/>
          <a:stretch/>
        </p:blipFill>
        <p:spPr>
          <a:xfrm>
            <a:off x="3523488" y="10"/>
            <a:ext cx="8668512" cy="6857990"/>
          </a:xfrm>
          <a:prstGeom prst="rect">
            <a:avLst/>
          </a:prstGeom>
        </p:spPr>
      </p:pic>
      <p:sp>
        <p:nvSpPr>
          <p:cNvPr id="4" name="Title 3">
            <a:extLst>
              <a:ext uri="{FF2B5EF4-FFF2-40B4-BE49-F238E27FC236}">
                <a16:creationId xmlns:a16="http://schemas.microsoft.com/office/drawing/2014/main" id="{4D1E145E-9AA1-FF28-DACF-ECDD9CF506BA}"/>
              </a:ext>
            </a:extLst>
          </p:cNvPr>
          <p:cNvSpPr>
            <a:spLocks noGrp="1"/>
          </p:cNvSpPr>
          <p:nvPr>
            <p:ph type="ctrTitle"/>
          </p:nvPr>
        </p:nvSpPr>
        <p:spPr>
          <a:xfrm>
            <a:off x="125506" y="342900"/>
            <a:ext cx="3247281" cy="3510643"/>
          </a:xfrm>
        </p:spPr>
        <p:txBody>
          <a:bodyPr anchor="b">
            <a:normAutofit/>
          </a:bodyPr>
          <a:lstStyle/>
          <a:p>
            <a:pPr algn="l"/>
            <a:r>
              <a:rPr lang="en-US" sz="4000" dirty="0"/>
              <a:t>Roadmap to understanding the ACT is NOT a straight line</a:t>
            </a:r>
          </a:p>
        </p:txBody>
      </p:sp>
      <p:sp>
        <p:nvSpPr>
          <p:cNvPr id="5" name="Subtitle 4">
            <a:extLst>
              <a:ext uri="{FF2B5EF4-FFF2-40B4-BE49-F238E27FC236}">
                <a16:creationId xmlns:a16="http://schemas.microsoft.com/office/drawing/2014/main" id="{5A21ABB2-38BA-6E1C-0212-EB7668B3AADD}"/>
              </a:ext>
            </a:extLst>
          </p:cNvPr>
          <p:cNvSpPr>
            <a:spLocks noGrp="1"/>
          </p:cNvSpPr>
          <p:nvPr>
            <p:ph type="subTitle" idx="1"/>
          </p:nvPr>
        </p:nvSpPr>
        <p:spPr>
          <a:xfrm>
            <a:off x="477980" y="6035344"/>
            <a:ext cx="4023359" cy="45719"/>
          </a:xfrm>
        </p:spPr>
        <p:txBody>
          <a:bodyPr>
            <a:normAutofit fontScale="25000" lnSpcReduction="20000"/>
          </a:bodyPr>
          <a:lstStyle/>
          <a:p>
            <a:pPr algn="l"/>
            <a:endParaRPr lang="en-US" sz="2000" dirty="0"/>
          </a:p>
        </p:txBody>
      </p:sp>
    </p:spTree>
    <p:extLst>
      <p:ext uri="{BB962C8B-B14F-4D97-AF65-F5344CB8AC3E}">
        <p14:creationId xmlns:p14="http://schemas.microsoft.com/office/powerpoint/2010/main" val="30086102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BCD939-9E76-FF89-009F-81A4661D6D5B}"/>
              </a:ext>
            </a:extLst>
          </p:cNvPr>
          <p:cNvSpPr>
            <a:spLocks noGrp="1"/>
          </p:cNvSpPr>
          <p:nvPr>
            <p:ph type="title"/>
          </p:nvPr>
        </p:nvSpPr>
        <p:spPr>
          <a:xfrm>
            <a:off x="812369" y="-363296"/>
            <a:ext cx="10515600" cy="1325563"/>
          </a:xfrm>
        </p:spPr>
        <p:txBody>
          <a:bodyPr/>
          <a:lstStyle/>
          <a:p>
            <a:endParaRPr lang="en-US" dirty="0"/>
          </a:p>
        </p:txBody>
      </p:sp>
      <p:sp>
        <p:nvSpPr>
          <p:cNvPr id="3" name="Content Placeholder 2">
            <a:extLst>
              <a:ext uri="{FF2B5EF4-FFF2-40B4-BE49-F238E27FC236}">
                <a16:creationId xmlns:a16="http://schemas.microsoft.com/office/drawing/2014/main" id="{21CC1598-52A6-B562-5B21-3C1DBC1B5967}"/>
              </a:ext>
            </a:extLst>
          </p:cNvPr>
          <p:cNvSpPr>
            <a:spLocks noGrp="1"/>
          </p:cNvSpPr>
          <p:nvPr>
            <p:ph idx="1"/>
          </p:nvPr>
        </p:nvSpPr>
        <p:spPr>
          <a:xfrm>
            <a:off x="812369" y="2355742"/>
            <a:ext cx="10515600" cy="4246535"/>
          </a:xfrm>
        </p:spPr>
        <p:txBody>
          <a:bodyPr/>
          <a:lstStyle/>
          <a:p>
            <a:pPr marL="0" indent="0">
              <a:buNone/>
            </a:pPr>
            <a:r>
              <a:rPr lang="en-US" i="1" dirty="0"/>
              <a:t>“…. implementing the No Surprises Act (and its vast regulatory framework) is daunting at best and is causing confusion to the private practice community. As time passes, it appears there are financial difficulties for some physicians especially if they are a part of a smaller practice – as they do not have the necessary resources to meet the requirements nor fully understand the laws implications </a:t>
            </a:r>
          </a:p>
          <a:p>
            <a:pPr marL="0" indent="0">
              <a:buNone/>
            </a:pPr>
            <a:r>
              <a:rPr lang="en-US" i="1" dirty="0"/>
              <a:t>							</a:t>
            </a:r>
            <a:r>
              <a:rPr lang="en-US" dirty="0"/>
              <a:t>	</a:t>
            </a:r>
          </a:p>
          <a:p>
            <a:pPr marL="0" indent="0">
              <a:buNone/>
            </a:pPr>
            <a:endParaRPr lang="en-US" i="1" dirty="0"/>
          </a:p>
          <a:p>
            <a:pPr marL="0" indent="0">
              <a:buNone/>
            </a:pPr>
            <a:r>
              <a:rPr lang="en-US" i="1" dirty="0"/>
              <a:t>								</a:t>
            </a:r>
            <a:r>
              <a:rPr lang="en-US" sz="2400" i="1" dirty="0"/>
              <a:t>-- Leigh D</a:t>
            </a:r>
          </a:p>
        </p:txBody>
      </p:sp>
    </p:spTree>
    <p:extLst>
      <p:ext uri="{BB962C8B-B14F-4D97-AF65-F5344CB8AC3E}">
        <p14:creationId xmlns:p14="http://schemas.microsoft.com/office/powerpoint/2010/main" val="3047997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pic>
        <p:nvPicPr>
          <p:cNvPr id="5" name="Content Placeholder 4" descr="A red and white logo&#10;&#10;Description automatically generated with low confidence">
            <a:extLst>
              <a:ext uri="{FF2B5EF4-FFF2-40B4-BE49-F238E27FC236}">
                <a16:creationId xmlns:a16="http://schemas.microsoft.com/office/drawing/2014/main" id="{89B87326-1739-5EA7-D0C4-0CF43616BACA}"/>
              </a:ext>
            </a:extLst>
          </p:cNvPr>
          <p:cNvPicPr>
            <a:picLocks noGrp="1" noChangeAspect="1"/>
          </p:cNvPicPr>
          <p:nvPr>
            <p:ph idx="1"/>
          </p:nvPr>
        </p:nvPicPr>
        <p:blipFill rotWithShape="1">
          <a:blip r:embed="rId2">
            <a:extLst>
              <a:ext uri="{837473B0-CC2E-450A-ABE3-18F120FF3D39}">
                <a1611:picAttrSrcUrl xmlns:a1611="http://schemas.microsoft.com/office/drawing/2016/11/main" r:id="rId3"/>
              </a:ext>
            </a:extLst>
          </a:blip>
          <a:srcRect t="6927" b="8503"/>
          <a:stretch/>
        </p:blipFill>
        <p:spPr>
          <a:xfrm>
            <a:off x="20" y="1282"/>
            <a:ext cx="12191980" cy="6856718"/>
          </a:xfrm>
          <a:prstGeom prst="rect">
            <a:avLst/>
          </a:prstGeom>
        </p:spPr>
      </p:pic>
      <p:sp>
        <p:nvSpPr>
          <p:cNvPr id="6" name="TextBox 5">
            <a:extLst>
              <a:ext uri="{FF2B5EF4-FFF2-40B4-BE49-F238E27FC236}">
                <a16:creationId xmlns:a16="http://schemas.microsoft.com/office/drawing/2014/main" id="{49656FE4-3E57-349E-F36F-90992C369060}"/>
              </a:ext>
            </a:extLst>
          </p:cNvPr>
          <p:cNvSpPr txBox="1"/>
          <p:nvPr/>
        </p:nvSpPr>
        <p:spPr>
          <a:xfrm>
            <a:off x="10005183" y="6657945"/>
            <a:ext cx="2186817" cy="200055"/>
          </a:xfrm>
          <a:prstGeom prst="rect">
            <a:avLst/>
          </a:prstGeom>
          <a:solidFill>
            <a:srgbClr val="000000"/>
          </a:solidFill>
        </p:spPr>
        <p:txBody>
          <a:bodyPr wrap="none" rtlCol="0">
            <a:spAutoFit/>
          </a:bodyPr>
          <a:lstStyle/>
          <a:p>
            <a:pPr algn="r">
              <a:spcAft>
                <a:spcPts val="600"/>
              </a:spcAft>
            </a:pPr>
            <a:r>
              <a:rPr lang="en-US" sz="700" dirty="0">
                <a:solidFill>
                  <a:srgbClr val="FFFFFF"/>
                </a:solidFill>
                <a:hlinkClick r:id="rId3" tooltip="https://freebie.photography/concept/slides/random_pieces.htm">
                  <a:extLst>
                    <a:ext uri="{A12FA001-AC4F-418D-AE19-62706E023703}">
                      <ahyp:hlinkClr xmlns:ahyp="http://schemas.microsoft.com/office/drawing/2018/hyperlinkcolor" val="tx"/>
                    </a:ext>
                  </a:extLst>
                </a:hlinkClick>
              </a:rPr>
              <a:t>This Photo</a:t>
            </a:r>
            <a:r>
              <a:rPr lang="en-US" sz="700" dirty="0">
                <a:solidFill>
                  <a:srgbClr val="FFFFFF"/>
                </a:solidFill>
              </a:rPr>
              <a:t> by Unknown Author is licensed under </a:t>
            </a:r>
            <a:r>
              <a:rPr lang="en-US" sz="700" dirty="0">
                <a:solidFill>
                  <a:srgbClr val="FFFFFF"/>
                </a:solidFill>
                <a:hlinkClick r:id="rId4" tooltip="https://creativecommons.org/licenses/by/3.0/">
                  <a:extLst>
                    <a:ext uri="{A12FA001-AC4F-418D-AE19-62706E023703}">
                      <ahyp:hlinkClr xmlns:ahyp="http://schemas.microsoft.com/office/drawing/2018/hyperlinkcolor" val="tx"/>
                    </a:ext>
                  </a:extLst>
                </a:hlinkClick>
              </a:rPr>
              <a:t>CC BY</a:t>
            </a:r>
            <a:endParaRPr lang="en-US" sz="700" dirty="0">
              <a:solidFill>
                <a:srgbClr val="FFFFFF"/>
              </a:solidFill>
            </a:endParaRPr>
          </a:p>
        </p:txBody>
      </p:sp>
    </p:spTree>
    <p:extLst>
      <p:ext uri="{BB962C8B-B14F-4D97-AF65-F5344CB8AC3E}">
        <p14:creationId xmlns:p14="http://schemas.microsoft.com/office/powerpoint/2010/main" val="23625218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C82C2-3D15-D105-E5C5-922DE43AEAB9}"/>
              </a:ext>
            </a:extLst>
          </p:cNvPr>
          <p:cNvSpPr>
            <a:spLocks noGrp="1"/>
          </p:cNvSpPr>
          <p:nvPr>
            <p:ph type="title"/>
          </p:nvPr>
        </p:nvSpPr>
        <p:spPr>
          <a:xfrm>
            <a:off x="293914" y="365125"/>
            <a:ext cx="11059886" cy="1325563"/>
          </a:xfrm>
        </p:spPr>
        <p:txBody>
          <a:bodyPr/>
          <a:lstStyle/>
          <a:p>
            <a:r>
              <a:rPr lang="en-US" b="1" dirty="0">
                <a:highlight>
                  <a:srgbClr val="C0C0C0"/>
                </a:highlight>
              </a:rPr>
              <a:t>Private Practice Physicians: It’s All a Puzzle</a:t>
            </a:r>
          </a:p>
        </p:txBody>
      </p:sp>
      <p:sp>
        <p:nvSpPr>
          <p:cNvPr id="3" name="Content Placeholder 2">
            <a:extLst>
              <a:ext uri="{FF2B5EF4-FFF2-40B4-BE49-F238E27FC236}">
                <a16:creationId xmlns:a16="http://schemas.microsoft.com/office/drawing/2014/main" id="{D01FB25A-67AA-7723-5650-9A46A5F6FFE6}"/>
              </a:ext>
            </a:extLst>
          </p:cNvPr>
          <p:cNvSpPr>
            <a:spLocks noGrp="1"/>
          </p:cNvSpPr>
          <p:nvPr>
            <p:ph idx="1"/>
          </p:nvPr>
        </p:nvSpPr>
        <p:spPr/>
        <p:txBody>
          <a:bodyPr>
            <a:normAutofit fontScale="92500" lnSpcReduction="10000"/>
          </a:bodyPr>
          <a:lstStyle/>
          <a:p>
            <a:r>
              <a:rPr lang="en-US" dirty="0"/>
              <a:t>No Surprises Act has a lot of provisions and requirements that are NOT applicable to private practice physicians</a:t>
            </a:r>
          </a:p>
          <a:p>
            <a:r>
              <a:rPr lang="en-US" dirty="0"/>
              <a:t>These non-applicable provisions are changing</a:t>
            </a:r>
          </a:p>
          <a:p>
            <a:r>
              <a:rPr lang="en-US" dirty="0"/>
              <a:t>Different rules for insured patients and uninsured patients</a:t>
            </a:r>
          </a:p>
          <a:p>
            <a:pPr lvl="1"/>
            <a:r>
              <a:rPr lang="en-US" dirty="0"/>
              <a:t>Good Faith Estimates versus Advanced EOB?</a:t>
            </a:r>
          </a:p>
          <a:p>
            <a:pPr lvl="1"/>
            <a:r>
              <a:rPr lang="en-US" dirty="0"/>
              <a:t>Good Faith Estimates have to be given to uninsured (3) days in advance</a:t>
            </a:r>
          </a:p>
          <a:p>
            <a:r>
              <a:rPr lang="en-US" dirty="0"/>
              <a:t>Certain providers are allowed to ask patients in advance to waive protections from surprise medical bills by signing a consent waiver under strict limitations that disallow requests at the time of service</a:t>
            </a:r>
          </a:p>
          <a:p>
            <a:r>
              <a:rPr lang="en-US" dirty="0"/>
              <a:t>Private practice physicians can use resources to assist with the IDR process to ensure they receive fair compensation</a:t>
            </a:r>
          </a:p>
        </p:txBody>
      </p:sp>
    </p:spTree>
    <p:extLst>
      <p:ext uri="{BB962C8B-B14F-4D97-AF65-F5344CB8AC3E}">
        <p14:creationId xmlns:p14="http://schemas.microsoft.com/office/powerpoint/2010/main" val="21874340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9C867835-A917-4A2B-8424-3AFAF74363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reeform: Shape 15">
            <a:extLst>
              <a:ext uri="{FF2B5EF4-FFF2-40B4-BE49-F238E27FC236}">
                <a16:creationId xmlns:a16="http://schemas.microsoft.com/office/drawing/2014/main" id="{EED8D03E-F375-4E67-B932-FF9B007BB4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344152" y="387180"/>
            <a:ext cx="3850317" cy="6538623"/>
          </a:xfrm>
          <a:custGeom>
            <a:avLst/>
            <a:gdLst>
              <a:gd name="connsiteX0" fmla="*/ 0 w 3850317"/>
              <a:gd name="connsiteY0" fmla="*/ 0 h 5978116"/>
              <a:gd name="connsiteX1" fmla="*/ 3850317 w 3850317"/>
              <a:gd name="connsiteY1" fmla="*/ 0 h 5978116"/>
              <a:gd name="connsiteX2" fmla="*/ 3840373 w 3850317"/>
              <a:gd name="connsiteY2" fmla="*/ 258313 h 5978116"/>
              <a:gd name="connsiteX3" fmla="*/ 3755448 w 3850317"/>
              <a:gd name="connsiteY3" fmla="*/ 1537847 h 5978116"/>
              <a:gd name="connsiteX4" fmla="*/ 3150490 w 3850317"/>
              <a:gd name="connsiteY4" fmla="*/ 3989537 h 5978116"/>
              <a:gd name="connsiteX5" fmla="*/ 3089544 w 3850317"/>
              <a:gd name="connsiteY5" fmla="*/ 3606200 h 5978116"/>
              <a:gd name="connsiteX6" fmla="*/ 2922635 w 3850317"/>
              <a:gd name="connsiteY6" fmla="*/ 4519351 h 5978116"/>
              <a:gd name="connsiteX7" fmla="*/ 2904628 w 3850317"/>
              <a:gd name="connsiteY7" fmla="*/ 4466023 h 5978116"/>
              <a:gd name="connsiteX8" fmla="*/ 2825329 w 3850317"/>
              <a:gd name="connsiteY8" fmla="*/ 4562983 h 5978116"/>
              <a:gd name="connsiteX9" fmla="*/ 2695127 w 3850317"/>
              <a:gd name="connsiteY9" fmla="*/ 4973329 h 5978116"/>
              <a:gd name="connsiteX10" fmla="*/ 2501208 w 3850317"/>
              <a:gd name="connsiteY10" fmla="*/ 4457366 h 5978116"/>
              <a:gd name="connsiteX11" fmla="*/ 2209291 w 3850317"/>
              <a:gd name="connsiteY11" fmla="*/ 5028388 h 5978116"/>
              <a:gd name="connsiteX12" fmla="*/ 2135532 w 3850317"/>
              <a:gd name="connsiteY12" fmla="*/ 5321344 h 5978116"/>
              <a:gd name="connsiteX13" fmla="*/ 2009139 w 3850317"/>
              <a:gd name="connsiteY13" fmla="*/ 4714655 h 5978116"/>
              <a:gd name="connsiteX14" fmla="*/ 1918759 w 3850317"/>
              <a:gd name="connsiteY14" fmla="*/ 4486454 h 5978116"/>
              <a:gd name="connsiteX15" fmla="*/ 1800676 w 3850317"/>
              <a:gd name="connsiteY15" fmla="*/ 4608346 h 5978116"/>
              <a:gd name="connsiteX16" fmla="*/ 1614721 w 3850317"/>
              <a:gd name="connsiteY16" fmla="*/ 5319612 h 5978116"/>
              <a:gd name="connsiteX17" fmla="*/ 1530921 w 3850317"/>
              <a:gd name="connsiteY17" fmla="*/ 5433540 h 5978116"/>
              <a:gd name="connsiteX18" fmla="*/ 1569705 w 3850317"/>
              <a:gd name="connsiteY18" fmla="*/ 4803650 h 5978116"/>
              <a:gd name="connsiteX19" fmla="*/ 1517416 w 3850317"/>
              <a:gd name="connsiteY19" fmla="*/ 4640204 h 5978116"/>
              <a:gd name="connsiteX20" fmla="*/ 1425997 w 3850317"/>
              <a:gd name="connsiteY20" fmla="*/ 4800187 h 5978116"/>
              <a:gd name="connsiteX21" fmla="*/ 1348083 w 3850317"/>
              <a:gd name="connsiteY21" fmla="*/ 5363245 h 5978116"/>
              <a:gd name="connsiteX22" fmla="*/ 1200566 w 3850317"/>
              <a:gd name="connsiteY22" fmla="*/ 5526691 h 5978116"/>
              <a:gd name="connsiteX23" fmla="*/ 1027770 w 3850317"/>
              <a:gd name="connsiteY23" fmla="*/ 5803718 h 5978116"/>
              <a:gd name="connsiteX24" fmla="*/ 892373 w 3850317"/>
              <a:gd name="connsiteY24" fmla="*/ 5604950 h 5978116"/>
              <a:gd name="connsiteX25" fmla="*/ 681487 w 3850317"/>
              <a:gd name="connsiteY25" fmla="*/ 5914528 h 5978116"/>
              <a:gd name="connsiteX26" fmla="*/ 414155 w 3850317"/>
              <a:gd name="connsiteY26" fmla="*/ 5817569 h 5978116"/>
              <a:gd name="connsiteX27" fmla="*/ 360135 w 3850317"/>
              <a:gd name="connsiteY27" fmla="*/ 5287062 h 5978116"/>
              <a:gd name="connsiteX28" fmla="*/ 281875 w 3850317"/>
              <a:gd name="connsiteY28" fmla="*/ 4677256 h 5978116"/>
              <a:gd name="connsiteX29" fmla="*/ 237897 w 3850317"/>
              <a:gd name="connsiteY29" fmla="*/ 4207696 h 5978116"/>
              <a:gd name="connsiteX30" fmla="*/ 145093 w 3850317"/>
              <a:gd name="connsiteY30" fmla="*/ 3878379 h 5978116"/>
              <a:gd name="connsiteX31" fmla="*/ 72373 w 3850317"/>
              <a:gd name="connsiteY31" fmla="*/ 2447189 h 5978116"/>
              <a:gd name="connsiteX32" fmla="*/ 0 w 3850317"/>
              <a:gd name="connsiteY32" fmla="*/ 0 h 597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0317" h="5978116">
                <a:moveTo>
                  <a:pt x="0" y="0"/>
                </a:moveTo>
                <a:lnTo>
                  <a:pt x="3850317" y="0"/>
                </a:lnTo>
                <a:lnTo>
                  <a:pt x="3840373" y="258313"/>
                </a:lnTo>
                <a:cubicBezTo>
                  <a:pt x="3816350" y="852957"/>
                  <a:pt x="3786959" y="1372106"/>
                  <a:pt x="3755448" y="1537847"/>
                </a:cubicBezTo>
                <a:cubicBezTo>
                  <a:pt x="3300085" y="3936555"/>
                  <a:pt x="3150490" y="3989537"/>
                  <a:pt x="3150490" y="3989537"/>
                </a:cubicBezTo>
                <a:cubicBezTo>
                  <a:pt x="3150490" y="3989537"/>
                  <a:pt x="3124172" y="3732940"/>
                  <a:pt x="3089544" y="3606200"/>
                </a:cubicBezTo>
                <a:cubicBezTo>
                  <a:pt x="3082618" y="3784537"/>
                  <a:pt x="2946529" y="4491302"/>
                  <a:pt x="2922635" y="4519351"/>
                </a:cubicBezTo>
                <a:cubicBezTo>
                  <a:pt x="2916749" y="4502729"/>
                  <a:pt x="2910515" y="4484030"/>
                  <a:pt x="2904628" y="4466023"/>
                </a:cubicBezTo>
                <a:cubicBezTo>
                  <a:pt x="2884890" y="4501344"/>
                  <a:pt x="2859958" y="4534241"/>
                  <a:pt x="2825329" y="4562983"/>
                </a:cubicBezTo>
                <a:cubicBezTo>
                  <a:pt x="2706208" y="4662020"/>
                  <a:pt x="2743260" y="4833430"/>
                  <a:pt x="2695127" y="4973329"/>
                </a:cubicBezTo>
                <a:cubicBezTo>
                  <a:pt x="2446495" y="4877408"/>
                  <a:pt x="2545186" y="4641589"/>
                  <a:pt x="2501208" y="4457366"/>
                </a:cubicBezTo>
                <a:cubicBezTo>
                  <a:pt x="2341225" y="4936277"/>
                  <a:pt x="2267120" y="4837932"/>
                  <a:pt x="2209291" y="5028388"/>
                </a:cubicBezTo>
                <a:cubicBezTo>
                  <a:pt x="2137610" y="5264900"/>
                  <a:pt x="2135532" y="5321344"/>
                  <a:pt x="2135532" y="5321344"/>
                </a:cubicBezTo>
                <a:cubicBezTo>
                  <a:pt x="2004983" y="5137467"/>
                  <a:pt x="2054502" y="4933506"/>
                  <a:pt x="2009139" y="4714655"/>
                </a:cubicBezTo>
                <a:cubicBezTo>
                  <a:pt x="1956503" y="4642281"/>
                  <a:pt x="1932264" y="4565753"/>
                  <a:pt x="1918759" y="4486454"/>
                </a:cubicBezTo>
                <a:cubicBezTo>
                  <a:pt x="1889671" y="4439359"/>
                  <a:pt x="1848463" y="4656479"/>
                  <a:pt x="1800676" y="4608346"/>
                </a:cubicBezTo>
                <a:cubicBezTo>
                  <a:pt x="1760507" y="4832391"/>
                  <a:pt x="1681208" y="5047087"/>
                  <a:pt x="1614721" y="5319612"/>
                </a:cubicBezTo>
                <a:cubicBezTo>
                  <a:pt x="1580786" y="5457780"/>
                  <a:pt x="1530574" y="5446352"/>
                  <a:pt x="1530921" y="5433540"/>
                </a:cubicBezTo>
                <a:cubicBezTo>
                  <a:pt x="1532998" y="5109418"/>
                  <a:pt x="1600177" y="5128464"/>
                  <a:pt x="1569705" y="4803650"/>
                </a:cubicBezTo>
                <a:cubicBezTo>
                  <a:pt x="1566242" y="4746167"/>
                  <a:pt x="1596022" y="4651631"/>
                  <a:pt x="1517416" y="4640204"/>
                </a:cubicBezTo>
                <a:cubicBezTo>
                  <a:pt x="1415608" y="4628430"/>
                  <a:pt x="1436385" y="4747898"/>
                  <a:pt x="1425997" y="4800187"/>
                </a:cubicBezTo>
                <a:cubicBezTo>
                  <a:pt x="1389291" y="5009342"/>
                  <a:pt x="1370938" y="5149241"/>
                  <a:pt x="1348083" y="5363245"/>
                </a:cubicBezTo>
                <a:cubicBezTo>
                  <a:pt x="1336655" y="5453625"/>
                  <a:pt x="1352931" y="5563743"/>
                  <a:pt x="1200566" y="5526691"/>
                </a:cubicBezTo>
                <a:cubicBezTo>
                  <a:pt x="1051664" y="5551623"/>
                  <a:pt x="1099105" y="5719570"/>
                  <a:pt x="1027770" y="5803718"/>
                </a:cubicBezTo>
                <a:cubicBezTo>
                  <a:pt x="945009" y="5758701"/>
                  <a:pt x="1003184" y="5640964"/>
                  <a:pt x="892373" y="5604950"/>
                </a:cubicBezTo>
                <a:cubicBezTo>
                  <a:pt x="925963" y="5772552"/>
                  <a:pt x="680448" y="5747619"/>
                  <a:pt x="681487" y="5914528"/>
                </a:cubicBezTo>
                <a:cubicBezTo>
                  <a:pt x="534662" y="6049233"/>
                  <a:pt x="467137" y="5947425"/>
                  <a:pt x="414155" y="5817569"/>
                </a:cubicBezTo>
                <a:cubicBezTo>
                  <a:pt x="348015" y="5648929"/>
                  <a:pt x="370177" y="5468515"/>
                  <a:pt x="360135" y="5287062"/>
                </a:cubicBezTo>
                <a:cubicBezTo>
                  <a:pt x="338319" y="5059207"/>
                  <a:pt x="278758" y="4907881"/>
                  <a:pt x="281875" y="4677256"/>
                </a:cubicBezTo>
                <a:cubicBezTo>
                  <a:pt x="237204" y="4527316"/>
                  <a:pt x="250017" y="4367332"/>
                  <a:pt x="237897" y="4207696"/>
                </a:cubicBezTo>
                <a:cubicBezTo>
                  <a:pt x="210194" y="3969452"/>
                  <a:pt x="176258" y="4119047"/>
                  <a:pt x="145093" y="3878379"/>
                </a:cubicBezTo>
                <a:cubicBezTo>
                  <a:pt x="114274" y="3641175"/>
                  <a:pt x="72720" y="2448920"/>
                  <a:pt x="72373" y="2447189"/>
                </a:cubicBezTo>
                <a:cubicBezTo>
                  <a:pt x="72720" y="2447189"/>
                  <a:pt x="12120" y="1233809"/>
                  <a:pt x="0" y="0"/>
                </a:cubicBezTo>
                <a:close/>
              </a:path>
            </a:pathLst>
          </a:custGeom>
          <a:solidFill>
            <a:schemeClr val="bg2">
              <a:alpha val="50000"/>
            </a:schemeClr>
          </a:solidFill>
          <a:ln w="32707" cap="flat">
            <a:noFill/>
            <a:prstDash val="solid"/>
            <a:miter/>
          </a:ln>
        </p:spPr>
        <p:txBody>
          <a:bodyPr wrap="square" rtlCol="0" anchor="ctr">
            <a:noAutofit/>
          </a:bodyPr>
          <a:lstStyle/>
          <a:p>
            <a:pPr algn="ctr"/>
            <a:endParaRPr lang="en-US" dirty="0"/>
          </a:p>
        </p:txBody>
      </p:sp>
      <p:sp>
        <p:nvSpPr>
          <p:cNvPr id="4" name="Title 3">
            <a:extLst>
              <a:ext uri="{FF2B5EF4-FFF2-40B4-BE49-F238E27FC236}">
                <a16:creationId xmlns:a16="http://schemas.microsoft.com/office/drawing/2014/main" id="{C0267D1D-FEAC-4942-B536-6A809F760203}"/>
              </a:ext>
            </a:extLst>
          </p:cNvPr>
          <p:cNvSpPr>
            <a:spLocks noGrp="1"/>
          </p:cNvSpPr>
          <p:nvPr>
            <p:ph type="ctrTitle"/>
          </p:nvPr>
        </p:nvSpPr>
        <p:spPr>
          <a:xfrm>
            <a:off x="535387" y="753035"/>
            <a:ext cx="5448554" cy="4828615"/>
          </a:xfrm>
        </p:spPr>
        <p:txBody>
          <a:bodyPr>
            <a:normAutofit/>
          </a:bodyPr>
          <a:lstStyle/>
          <a:p>
            <a:pPr algn="l"/>
            <a:r>
              <a:rPr lang="en-US" sz="3200" dirty="0">
                <a:latin typeface="+mn-lt"/>
              </a:rPr>
              <a:t>Disclaimer:</a:t>
            </a:r>
            <a:br>
              <a:rPr lang="en-US" sz="2400" dirty="0">
                <a:latin typeface="+mn-lt"/>
              </a:rPr>
            </a:br>
            <a:br>
              <a:rPr lang="en-US" sz="2400" dirty="0">
                <a:latin typeface="+mn-lt"/>
              </a:rPr>
            </a:br>
            <a:r>
              <a:rPr lang="en-US" sz="2400" dirty="0">
                <a:latin typeface="+mn-lt"/>
              </a:rPr>
              <a:t>Not Rendering Legal Advice</a:t>
            </a:r>
            <a:br>
              <a:rPr lang="en-US" sz="2400" dirty="0">
                <a:latin typeface="+mn-lt"/>
              </a:rPr>
            </a:br>
            <a:br>
              <a:rPr lang="en-US" sz="2400" dirty="0">
                <a:latin typeface="+mn-lt"/>
              </a:rPr>
            </a:br>
            <a:r>
              <a:rPr lang="en-US" sz="2400" dirty="0">
                <a:latin typeface="+mn-lt"/>
              </a:rPr>
              <a:t>Strictly Non-partisan</a:t>
            </a:r>
            <a:br>
              <a:rPr lang="en-US" sz="2400" dirty="0">
                <a:latin typeface="+mn-lt"/>
              </a:rPr>
            </a:br>
            <a:br>
              <a:rPr lang="en-US" sz="2400" dirty="0">
                <a:latin typeface="+mn-lt"/>
              </a:rPr>
            </a:br>
            <a:r>
              <a:rPr lang="en-US" sz="2400" dirty="0">
                <a:latin typeface="+mn-lt"/>
              </a:rPr>
              <a:t>No commercial endorsements</a:t>
            </a:r>
            <a:br>
              <a:rPr lang="en-US" sz="2400" dirty="0">
                <a:latin typeface="+mn-lt"/>
              </a:rPr>
            </a:br>
            <a:br>
              <a:rPr lang="en-US" sz="2400" dirty="0">
                <a:latin typeface="+mn-lt"/>
              </a:rPr>
            </a:br>
            <a:r>
              <a:rPr lang="en-US" sz="2400" dirty="0">
                <a:latin typeface="+mn-lt"/>
              </a:rPr>
              <a:t>Accepts Interruptions</a:t>
            </a:r>
            <a:br>
              <a:rPr lang="en-US" sz="2400" dirty="0">
                <a:latin typeface="+mn-lt"/>
              </a:rPr>
            </a:br>
            <a:br>
              <a:rPr lang="en-US" sz="2400" dirty="0">
                <a:latin typeface="+mn-lt"/>
              </a:rPr>
            </a:br>
            <a:endParaRPr lang="en-US" sz="2400" dirty="0">
              <a:latin typeface="+mn-lt"/>
            </a:endParaRPr>
          </a:p>
        </p:txBody>
      </p:sp>
      <p:sp>
        <p:nvSpPr>
          <p:cNvPr id="5" name="Subtitle 4">
            <a:extLst>
              <a:ext uri="{FF2B5EF4-FFF2-40B4-BE49-F238E27FC236}">
                <a16:creationId xmlns:a16="http://schemas.microsoft.com/office/drawing/2014/main" id="{4E0C911C-1B69-B942-816A-8F4555912313}"/>
              </a:ext>
            </a:extLst>
          </p:cNvPr>
          <p:cNvSpPr>
            <a:spLocks noGrp="1"/>
          </p:cNvSpPr>
          <p:nvPr>
            <p:ph type="subTitle" idx="1"/>
          </p:nvPr>
        </p:nvSpPr>
        <p:spPr>
          <a:xfrm flipV="1">
            <a:off x="535387" y="4691301"/>
            <a:ext cx="3665550" cy="360383"/>
          </a:xfrm>
        </p:spPr>
        <p:txBody>
          <a:bodyPr>
            <a:normAutofit fontScale="70000" lnSpcReduction="20000"/>
          </a:bodyPr>
          <a:lstStyle/>
          <a:p>
            <a:pPr algn="l">
              <a:spcAft>
                <a:spcPts val="600"/>
              </a:spcAft>
            </a:pPr>
            <a:endParaRPr lang="en-US" dirty="0"/>
          </a:p>
          <a:p>
            <a:pPr algn="l">
              <a:spcAft>
                <a:spcPts val="600"/>
              </a:spcAft>
            </a:pPr>
            <a:endParaRPr lang="en-US" dirty="0"/>
          </a:p>
        </p:txBody>
      </p:sp>
      <p:pic>
        <p:nvPicPr>
          <p:cNvPr id="9" name="Graphic 8" descr="No sign">
            <a:extLst>
              <a:ext uri="{FF2B5EF4-FFF2-40B4-BE49-F238E27FC236}">
                <a16:creationId xmlns:a16="http://schemas.microsoft.com/office/drawing/2014/main" id="{518816BE-A1B0-0B25-774A-EE0654AB693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182091" y="1243422"/>
            <a:ext cx="4371155" cy="4371155"/>
          </a:xfrm>
          <a:prstGeom prst="rect">
            <a:avLst/>
          </a:prstGeom>
        </p:spPr>
      </p:pic>
    </p:spTree>
    <p:extLst>
      <p:ext uri="{BB962C8B-B14F-4D97-AF65-F5344CB8AC3E}">
        <p14:creationId xmlns:p14="http://schemas.microsoft.com/office/powerpoint/2010/main" val="21944314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EA14E40-9B82-0EF8-899C-75CFE95439BF}"/>
              </a:ext>
            </a:extLst>
          </p:cNvPr>
          <p:cNvSpPr>
            <a:spLocks noGrp="1"/>
          </p:cNvSpPr>
          <p:nvPr>
            <p:ph type="ctrTitle"/>
          </p:nvPr>
        </p:nvSpPr>
        <p:spPr>
          <a:xfrm>
            <a:off x="643468" y="643467"/>
            <a:ext cx="4620584" cy="4567137"/>
          </a:xfrm>
        </p:spPr>
        <p:txBody>
          <a:bodyPr>
            <a:normAutofit/>
          </a:bodyPr>
          <a:lstStyle/>
          <a:p>
            <a:pPr algn="l"/>
            <a:r>
              <a:rPr lang="en-US" sz="3100" i="1" dirty="0"/>
              <a:t>https://www.ama-assn.org/system/files/ama-nsa-toolkit.pdf</a:t>
            </a:r>
          </a:p>
        </p:txBody>
      </p:sp>
      <p:sp>
        <p:nvSpPr>
          <p:cNvPr id="5" name="Subtitle 4">
            <a:extLst>
              <a:ext uri="{FF2B5EF4-FFF2-40B4-BE49-F238E27FC236}">
                <a16:creationId xmlns:a16="http://schemas.microsoft.com/office/drawing/2014/main" id="{48455700-1893-A937-7B30-1EE83EF1E4B6}"/>
              </a:ext>
            </a:extLst>
          </p:cNvPr>
          <p:cNvSpPr>
            <a:spLocks noGrp="1"/>
          </p:cNvSpPr>
          <p:nvPr>
            <p:ph type="subTitle" idx="1"/>
          </p:nvPr>
        </p:nvSpPr>
        <p:spPr>
          <a:xfrm>
            <a:off x="643467" y="5277684"/>
            <a:ext cx="4620584" cy="775494"/>
          </a:xfrm>
        </p:spPr>
        <p:txBody>
          <a:bodyPr>
            <a:normAutofit/>
          </a:bodyPr>
          <a:lstStyle/>
          <a:p>
            <a:pPr algn="l"/>
            <a:endParaRPr lang="en-US" dirty="0"/>
          </a:p>
        </p:txBody>
      </p:sp>
      <p:pic>
        <p:nvPicPr>
          <p:cNvPr id="7" name="Picture 6" descr="A picture containing text, businesscard&#10;&#10;Description automatically generated">
            <a:extLst>
              <a:ext uri="{FF2B5EF4-FFF2-40B4-BE49-F238E27FC236}">
                <a16:creationId xmlns:a16="http://schemas.microsoft.com/office/drawing/2014/main" id="{8E7809F8-8833-A149-C473-3987CDE84122}"/>
              </a:ext>
            </a:extLst>
          </p:cNvPr>
          <p:cNvPicPr>
            <a:picLocks noChangeAspect="1"/>
          </p:cNvPicPr>
          <p:nvPr/>
        </p:nvPicPr>
        <p:blipFill>
          <a:blip r:embed="rId2"/>
          <a:stretch>
            <a:fillRect/>
          </a:stretch>
        </p:blipFill>
        <p:spPr>
          <a:xfrm>
            <a:off x="6606253" y="820937"/>
            <a:ext cx="4942280" cy="5216126"/>
          </a:xfrm>
          <a:prstGeom prst="rect">
            <a:avLst/>
          </a:prstGeom>
        </p:spPr>
      </p:pic>
    </p:spTree>
    <p:extLst>
      <p:ext uri="{BB962C8B-B14F-4D97-AF65-F5344CB8AC3E}">
        <p14:creationId xmlns:p14="http://schemas.microsoft.com/office/powerpoint/2010/main" val="181287469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3C54F4CE-85F0-46ED-80DA-9518C9251A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Freeform: Shape 29">
            <a:extLst>
              <a:ext uri="{FF2B5EF4-FFF2-40B4-BE49-F238E27FC236}">
                <a16:creationId xmlns:a16="http://schemas.microsoft.com/office/drawing/2014/main" id="{DADD1FCA-8ACB-4958-81DD-4CDD6D3E19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802086" cy="6858000"/>
          </a:xfrm>
          <a:custGeom>
            <a:avLst/>
            <a:gdLst>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6695 w 5734864"/>
              <a:gd name="connsiteY13" fmla="*/ 1035077 h 6858000"/>
              <a:gd name="connsiteX14" fmla="*/ 847865 w 5734864"/>
              <a:gd name="connsiteY14" fmla="*/ 1070795 h 6858000"/>
              <a:gd name="connsiteX15" fmla="*/ 862786 w 5734864"/>
              <a:gd name="connsiteY15" fmla="*/ 1238994 h 6858000"/>
              <a:gd name="connsiteX16" fmla="*/ 859345 w 5734864"/>
              <a:gd name="connsiteY16" fmla="*/ 1380427 h 6858000"/>
              <a:gd name="connsiteX17" fmla="*/ 855172 w 5734864"/>
              <a:gd name="connsiteY17" fmla="*/ 1435262 h 6858000"/>
              <a:gd name="connsiteX18" fmla="*/ 860494 w 5734864"/>
              <a:gd name="connsiteY18" fmla="*/ 1453861 h 6858000"/>
              <a:gd name="connsiteX19" fmla="*/ 853731 w 5734864"/>
              <a:gd name="connsiteY19" fmla="*/ 1467047 h 6858000"/>
              <a:gd name="connsiteX20" fmla="*/ 845847 w 5734864"/>
              <a:gd name="connsiteY20" fmla="*/ 1502307 h 6858000"/>
              <a:gd name="connsiteX21" fmla="*/ 817613 w 5734864"/>
              <a:gd name="connsiteY21" fmla="*/ 1565166 h 6858000"/>
              <a:gd name="connsiteX22" fmla="*/ 804223 w 5734864"/>
              <a:gd name="connsiteY22" fmla="*/ 1601941 h 6858000"/>
              <a:gd name="connsiteX23" fmla="*/ 791773 w 5734864"/>
              <a:gd name="connsiteY23" fmla="*/ 1627005 h 6858000"/>
              <a:gd name="connsiteX24" fmla="*/ 774645 w 5734864"/>
              <a:gd name="connsiteY24" fmla="*/ 1699922 h 6858000"/>
              <a:gd name="connsiteX25" fmla="*/ 752343 w 5734864"/>
              <a:gd name="connsiteY25" fmla="*/ 1824604 h 6858000"/>
              <a:gd name="connsiteX26" fmla="*/ 746254 w 5734864"/>
              <a:gd name="connsiteY26" fmla="*/ 1850222 h 6858000"/>
              <a:gd name="connsiteX27" fmla="*/ 728600 w 5734864"/>
              <a:gd name="connsiteY27" fmla="*/ 1869603 h 6858000"/>
              <a:gd name="connsiteX28" fmla="*/ 724396 w 5734864"/>
              <a:gd name="connsiteY28" fmla="*/ 1883104 h 6858000"/>
              <a:gd name="connsiteX29" fmla="*/ 722165 w 5734864"/>
              <a:gd name="connsiteY29" fmla="*/ 1885924 h 6858000"/>
              <a:gd name="connsiteX30" fmla="*/ 721338 w 5734864"/>
              <a:gd name="connsiteY30" fmla="*/ 1887123 h 6858000"/>
              <a:gd name="connsiteX31" fmla="*/ 714840 w 5734864"/>
              <a:gd name="connsiteY31" fmla="*/ 1902274 h 6858000"/>
              <a:gd name="connsiteX32" fmla="*/ 722847 w 5734864"/>
              <a:gd name="connsiteY32" fmla="*/ 1929891 h 6858000"/>
              <a:gd name="connsiteX33" fmla="*/ 719647 w 5734864"/>
              <a:gd name="connsiteY33" fmla="*/ 1936120 h 6858000"/>
              <a:gd name="connsiteX34" fmla="*/ 714660 w 5734864"/>
              <a:gd name="connsiteY34" fmla="*/ 1982709 h 6858000"/>
              <a:gd name="connsiteX35" fmla="*/ 710759 w 5734864"/>
              <a:gd name="connsiteY35" fmla="*/ 2013010 h 6858000"/>
              <a:gd name="connsiteX36" fmla="*/ 697927 w 5734864"/>
              <a:gd name="connsiteY36" fmla="*/ 2069833 h 6858000"/>
              <a:gd name="connsiteX37" fmla="*/ 693594 w 5734864"/>
              <a:gd name="connsiteY37" fmla="*/ 2103731 h 6858000"/>
              <a:gd name="connsiteX38" fmla="*/ 691109 w 5734864"/>
              <a:gd name="connsiteY38" fmla="*/ 2124027 h 6858000"/>
              <a:gd name="connsiteX39" fmla="*/ 676593 w 5734864"/>
              <a:gd name="connsiteY39" fmla="*/ 2176182 h 6858000"/>
              <a:gd name="connsiteX40" fmla="*/ 633227 w 5734864"/>
              <a:gd name="connsiteY40" fmla="*/ 2258036 h 6858000"/>
              <a:gd name="connsiteX41" fmla="*/ 625564 w 5734864"/>
              <a:gd name="connsiteY41" fmla="*/ 2284567 h 6858000"/>
              <a:gd name="connsiteX42" fmla="*/ 627074 w 5734864"/>
              <a:gd name="connsiteY42" fmla="*/ 2289605 h 6858000"/>
              <a:gd name="connsiteX43" fmla="*/ 614574 w 5734864"/>
              <a:gd name="connsiteY43" fmla="*/ 2308717 h 6858000"/>
              <a:gd name="connsiteX44" fmla="*/ 606890 w 5734864"/>
              <a:gd name="connsiteY44" fmla="*/ 2320662 h 6858000"/>
              <a:gd name="connsiteX45" fmla="*/ 605558 w 5734864"/>
              <a:gd name="connsiteY45" fmla="*/ 2327897 h 6858000"/>
              <a:gd name="connsiteX46" fmla="*/ 602202 w 5734864"/>
              <a:gd name="connsiteY46" fmla="*/ 2357749 h 6858000"/>
              <a:gd name="connsiteX47" fmla="*/ 600213 w 5734864"/>
              <a:gd name="connsiteY47" fmla="*/ 2364905 h 6858000"/>
              <a:gd name="connsiteX48" fmla="*/ 597160 w 5734864"/>
              <a:gd name="connsiteY48" fmla="*/ 2388351 h 6858000"/>
              <a:gd name="connsiteX49" fmla="*/ 597982 w 5734864"/>
              <a:gd name="connsiteY49" fmla="*/ 2402296 h 6858000"/>
              <a:gd name="connsiteX50" fmla="*/ 593150 w 5734864"/>
              <a:gd name="connsiteY50" fmla="*/ 2420015 h 6858000"/>
              <a:gd name="connsiteX51" fmla="*/ 592833 w 5734864"/>
              <a:gd name="connsiteY51" fmla="*/ 2422749 h 6858000"/>
              <a:gd name="connsiteX52" fmla="*/ 594479 w 5734864"/>
              <a:gd name="connsiteY52" fmla="*/ 2426002 h 6858000"/>
              <a:gd name="connsiteX53" fmla="*/ 591963 w 5734864"/>
              <a:gd name="connsiteY53" fmla="*/ 2431950 h 6858000"/>
              <a:gd name="connsiteX54" fmla="*/ 591544 w 5734864"/>
              <a:gd name="connsiteY54" fmla="*/ 2433897 h 6858000"/>
              <a:gd name="connsiteX55" fmla="*/ 589519 w 5734864"/>
              <a:gd name="connsiteY55" fmla="*/ 2451398 h 6858000"/>
              <a:gd name="connsiteX56" fmla="*/ 590037 w 5734864"/>
              <a:gd name="connsiteY56" fmla="*/ 2455536 h 6858000"/>
              <a:gd name="connsiteX57" fmla="*/ 588179 w 5734864"/>
              <a:gd name="connsiteY57" fmla="*/ 2462981 h 6858000"/>
              <a:gd name="connsiteX58" fmla="*/ 583434 w 5734864"/>
              <a:gd name="connsiteY58" fmla="*/ 2503991 h 6858000"/>
              <a:gd name="connsiteX59" fmla="*/ 567942 w 5734864"/>
              <a:gd name="connsiteY59" fmla="*/ 2652936 h 6858000"/>
              <a:gd name="connsiteX60" fmla="*/ 573869 w 5734864"/>
              <a:gd name="connsiteY60" fmla="*/ 2670188 h 6858000"/>
              <a:gd name="connsiteX61" fmla="*/ 575243 w 5734864"/>
              <a:gd name="connsiteY61" fmla="*/ 2688114 h 6858000"/>
              <a:gd name="connsiteX62" fmla="*/ 573824 w 5734864"/>
              <a:gd name="connsiteY62" fmla="*/ 2689856 h 6858000"/>
              <a:gd name="connsiteX63" fmla="*/ 570699 w 5734864"/>
              <a:gd name="connsiteY63" fmla="*/ 2709353 h 6858000"/>
              <a:gd name="connsiteX64" fmla="*/ 573192 w 5734864"/>
              <a:gd name="connsiteY64" fmla="*/ 2714527 h 6858000"/>
              <a:gd name="connsiteX65" fmla="*/ 572044 w 5734864"/>
              <a:gd name="connsiteY65" fmla="*/ 2728187 h 6858000"/>
              <a:gd name="connsiteX66" fmla="*/ 572465 w 5734864"/>
              <a:gd name="connsiteY66" fmla="*/ 2755863 h 6858000"/>
              <a:gd name="connsiteX67" fmla="*/ 570028 w 5734864"/>
              <a:gd name="connsiteY67" fmla="*/ 2760324 h 6858000"/>
              <a:gd name="connsiteX68" fmla="*/ 566748 w 5734864"/>
              <a:gd name="connsiteY68" fmla="*/ 2800948 h 6858000"/>
              <a:gd name="connsiteX69" fmla="*/ 565509 w 5734864"/>
              <a:gd name="connsiteY69" fmla="*/ 2801167 h 6858000"/>
              <a:gd name="connsiteX70" fmla="*/ 559367 w 5734864"/>
              <a:gd name="connsiteY70" fmla="*/ 2811129 h 6858000"/>
              <a:gd name="connsiteX71" fmla="*/ 550354 w 5734864"/>
              <a:gd name="connsiteY71" fmla="*/ 2830949 h 6858000"/>
              <a:gd name="connsiteX72" fmla="*/ 514795 w 5734864"/>
              <a:gd name="connsiteY72" fmla="*/ 2872433 h 6858000"/>
              <a:gd name="connsiteX73" fmla="*/ 509875 w 5734864"/>
              <a:gd name="connsiteY73" fmla="*/ 2923099 h 6858000"/>
              <a:gd name="connsiteX74" fmla="*/ 509577 w 5734864"/>
              <a:gd name="connsiteY74" fmla="*/ 2923197 h 6858000"/>
              <a:gd name="connsiteX75" fmla="*/ 507597 w 5734864"/>
              <a:gd name="connsiteY75" fmla="*/ 2931868 h 6858000"/>
              <a:gd name="connsiteX76" fmla="*/ 507379 w 5734864"/>
              <a:gd name="connsiteY76" fmla="*/ 2938322 h 6858000"/>
              <a:gd name="connsiteX77" fmla="*/ 504725 w 5734864"/>
              <a:gd name="connsiteY77" fmla="*/ 2954519 h 6858000"/>
              <a:gd name="connsiteX78" fmla="*/ 502018 w 5734864"/>
              <a:gd name="connsiteY78" fmla="*/ 2959643 h 6858000"/>
              <a:gd name="connsiteX79" fmla="*/ 498360 w 5734864"/>
              <a:gd name="connsiteY79" fmla="*/ 2961019 h 6858000"/>
              <a:gd name="connsiteX80" fmla="*/ 498483 w 5734864"/>
              <a:gd name="connsiteY80" fmla="*/ 2962590 h 6858000"/>
              <a:gd name="connsiteX81" fmla="*/ 484403 w 5734864"/>
              <a:gd name="connsiteY81" fmla="*/ 2990538 h 6858000"/>
              <a:gd name="connsiteX82" fmla="*/ 463075 w 5734864"/>
              <a:gd name="connsiteY82" fmla="*/ 3055956 h 6858000"/>
              <a:gd name="connsiteX83" fmla="*/ 455013 w 5734864"/>
              <a:gd name="connsiteY83" fmla="*/ 3094482 h 6858000"/>
              <a:gd name="connsiteX84" fmla="*/ 428391 w 5734864"/>
              <a:gd name="connsiteY84" fmla="*/ 3198850 h 6858000"/>
              <a:gd name="connsiteX85" fmla="*/ 401440 w 5734864"/>
              <a:gd name="connsiteY85" fmla="*/ 3307560 h 6858000"/>
              <a:gd name="connsiteX86" fmla="*/ 386076 w 5734864"/>
              <a:gd name="connsiteY86" fmla="*/ 3373943 h 6858000"/>
              <a:gd name="connsiteX87" fmla="*/ 374726 w 5734864"/>
              <a:gd name="connsiteY87" fmla="*/ 3381364 h 6858000"/>
              <a:gd name="connsiteX88" fmla="*/ 369145 w 5734864"/>
              <a:gd name="connsiteY88" fmla="*/ 3383729 h 6858000"/>
              <a:gd name="connsiteX89" fmla="*/ 364294 w 5734864"/>
              <a:gd name="connsiteY89" fmla="*/ 3414159 h 6858000"/>
              <a:gd name="connsiteX90" fmla="*/ 366450 w 5734864"/>
              <a:gd name="connsiteY90" fmla="*/ 3436925 h 6858000"/>
              <a:gd name="connsiteX91" fmla="*/ 351743 w 5734864"/>
              <a:gd name="connsiteY91" fmla="*/ 3521619 h 6858000"/>
              <a:gd name="connsiteX92" fmla="*/ 345784 w 5734864"/>
              <a:gd name="connsiteY92" fmla="*/ 3603757 h 6858000"/>
              <a:gd name="connsiteX93" fmla="*/ 344198 w 5734864"/>
              <a:gd name="connsiteY93" fmla="*/ 3652424 h 6858000"/>
              <a:gd name="connsiteX94" fmla="*/ 352450 w 5734864"/>
              <a:gd name="connsiteY94" fmla="*/ 3665222 h 6858000"/>
              <a:gd name="connsiteX95" fmla="*/ 342621 w 5734864"/>
              <a:gd name="connsiteY95" fmla="*/ 3700804 h 6858000"/>
              <a:gd name="connsiteX96" fmla="*/ 341514 w 5734864"/>
              <a:gd name="connsiteY96" fmla="*/ 3734774 h 6858000"/>
              <a:gd name="connsiteX97" fmla="*/ 340607 w 5734864"/>
              <a:gd name="connsiteY97" fmla="*/ 3785153 h 6858000"/>
              <a:gd name="connsiteX98" fmla="*/ 340707 w 5734864"/>
              <a:gd name="connsiteY98" fmla="*/ 3788177 h 6858000"/>
              <a:gd name="connsiteX99" fmla="*/ 340361 w 5734864"/>
              <a:gd name="connsiteY99" fmla="*/ 3798803 h 6858000"/>
              <a:gd name="connsiteX100" fmla="*/ 339642 w 5734864"/>
              <a:gd name="connsiteY100" fmla="*/ 3838750 h 6858000"/>
              <a:gd name="connsiteX101" fmla="*/ 360295 w 5734864"/>
              <a:gd name="connsiteY101" fmla="*/ 4015196 h 6858000"/>
              <a:gd name="connsiteX102" fmla="*/ 339043 w 5734864"/>
              <a:gd name="connsiteY102" fmla="*/ 4052778 h 6858000"/>
              <a:gd name="connsiteX103" fmla="*/ 339343 w 5734864"/>
              <a:gd name="connsiteY103" fmla="*/ 4096257 h 6858000"/>
              <a:gd name="connsiteX104" fmla="*/ 340786 w 5734864"/>
              <a:gd name="connsiteY104" fmla="*/ 4321136 h 6858000"/>
              <a:gd name="connsiteX105" fmla="*/ 343158 w 5734864"/>
              <a:gd name="connsiteY105" fmla="*/ 4429174 h 6858000"/>
              <a:gd name="connsiteX106" fmla="*/ 334599 w 5734864"/>
              <a:gd name="connsiteY106" fmla="*/ 4449938 h 6858000"/>
              <a:gd name="connsiteX107" fmla="*/ 332890 w 5734864"/>
              <a:gd name="connsiteY107" fmla="*/ 4453515 h 6858000"/>
              <a:gd name="connsiteX108" fmla="*/ 331105 w 5734864"/>
              <a:gd name="connsiteY108" fmla="*/ 4467941 h 6858000"/>
              <a:gd name="connsiteX109" fmla="*/ 324289 w 5734864"/>
              <a:gd name="connsiteY109" fmla="*/ 4471861 h 6858000"/>
              <a:gd name="connsiteX110" fmla="*/ 317079 w 5734864"/>
              <a:gd name="connsiteY110" fmla="*/ 4493468 h 6858000"/>
              <a:gd name="connsiteX111" fmla="*/ 315557 w 5734864"/>
              <a:gd name="connsiteY111" fmla="*/ 4520067 h 6858000"/>
              <a:gd name="connsiteX112" fmla="*/ 315240 w 5734864"/>
              <a:gd name="connsiteY112" fmla="*/ 4536872 h 6858000"/>
              <a:gd name="connsiteX113" fmla="*/ 316200 w 5734864"/>
              <a:gd name="connsiteY113" fmla="*/ 4538297 h 6858000"/>
              <a:gd name="connsiteX114" fmla="*/ 317507 w 5734864"/>
              <a:gd name="connsiteY114" fmla="*/ 4547582 h 6858000"/>
              <a:gd name="connsiteX115" fmla="*/ 323078 w 5734864"/>
              <a:gd name="connsiteY115" fmla="*/ 4592102 h 6858000"/>
              <a:gd name="connsiteX116" fmla="*/ 328722 w 5734864"/>
              <a:gd name="connsiteY116" fmla="*/ 4667914 h 6858000"/>
              <a:gd name="connsiteX117" fmla="*/ 335597 w 5734864"/>
              <a:gd name="connsiteY117" fmla="*/ 4695035 h 6858000"/>
              <a:gd name="connsiteX118" fmla="*/ 339485 w 5734864"/>
              <a:gd name="connsiteY118" fmla="*/ 4695979 h 6858000"/>
              <a:gd name="connsiteX119" fmla="*/ 341089 w 5734864"/>
              <a:gd name="connsiteY119" fmla="*/ 4704268 h 6858000"/>
              <a:gd name="connsiteX120" fmla="*/ 342177 w 5734864"/>
              <a:gd name="connsiteY120" fmla="*/ 4706060 h 6858000"/>
              <a:gd name="connsiteX121" fmla="*/ 347751 w 5734864"/>
              <a:gd name="connsiteY121" fmla="*/ 4716754 h 6858000"/>
              <a:gd name="connsiteX122" fmla="*/ 344125 w 5734864"/>
              <a:gd name="connsiteY122" fmla="*/ 4764669 h 6858000"/>
              <a:gd name="connsiteX123" fmla="*/ 340188 w 5734864"/>
              <a:gd name="connsiteY123" fmla="*/ 4779386 h 6858000"/>
              <a:gd name="connsiteX124" fmla="*/ 335146 w 5734864"/>
              <a:gd name="connsiteY124" fmla="*/ 4787491 h 6858000"/>
              <a:gd name="connsiteX125" fmla="*/ 319124 w 5734864"/>
              <a:gd name="connsiteY125" fmla="*/ 4843514 h 6858000"/>
              <a:gd name="connsiteX126" fmla="*/ 305956 w 5734864"/>
              <a:gd name="connsiteY126" fmla="*/ 4881505 h 6858000"/>
              <a:gd name="connsiteX127" fmla="*/ 301062 w 5734864"/>
              <a:gd name="connsiteY127" fmla="*/ 4889332 h 6858000"/>
              <a:gd name="connsiteX128" fmla="*/ 302141 w 5734864"/>
              <a:gd name="connsiteY128" fmla="*/ 4899400 h 6858000"/>
              <a:gd name="connsiteX129" fmla="*/ 304424 w 5734864"/>
              <a:gd name="connsiteY129" fmla="*/ 4902664 h 6858000"/>
              <a:gd name="connsiteX130" fmla="*/ 293123 w 5734864"/>
              <a:gd name="connsiteY130" fmla="*/ 4932769 h 6858000"/>
              <a:gd name="connsiteX131" fmla="*/ 292275 w 5734864"/>
              <a:gd name="connsiteY131" fmla="*/ 4936482 h 6858000"/>
              <a:gd name="connsiteX132" fmla="*/ 288304 w 5734864"/>
              <a:gd name="connsiteY132" fmla="*/ 4962325 h 6858000"/>
              <a:gd name="connsiteX133" fmla="*/ 287420 w 5734864"/>
              <a:gd name="connsiteY133" fmla="*/ 5042193 h 6858000"/>
              <a:gd name="connsiteX134" fmla="*/ 287020 w 5734864"/>
              <a:gd name="connsiteY134" fmla="*/ 5065655 h 6858000"/>
              <a:gd name="connsiteX135" fmla="*/ 288488 w 5734864"/>
              <a:gd name="connsiteY135" fmla="*/ 5082216 h 6858000"/>
              <a:gd name="connsiteX136" fmla="*/ 282763 w 5734864"/>
              <a:gd name="connsiteY136" fmla="*/ 5127114 h 6858000"/>
              <a:gd name="connsiteX137" fmla="*/ 269316 w 5734864"/>
              <a:gd name="connsiteY137" fmla="*/ 5202682 h 6858000"/>
              <a:gd name="connsiteX138" fmla="*/ 269174 w 5734864"/>
              <a:gd name="connsiteY138" fmla="*/ 5230835 h 6858000"/>
              <a:gd name="connsiteX139" fmla="*/ 272679 w 5734864"/>
              <a:gd name="connsiteY139" fmla="*/ 5232660 h 6858000"/>
              <a:gd name="connsiteX140" fmla="*/ 272160 w 5734864"/>
              <a:gd name="connsiteY140" fmla="*/ 5241150 h 6858000"/>
              <a:gd name="connsiteX141" fmla="*/ 272760 w 5734864"/>
              <a:gd name="connsiteY141" fmla="*/ 5243156 h 6858000"/>
              <a:gd name="connsiteX142" fmla="*/ 275462 w 5734864"/>
              <a:gd name="connsiteY142" fmla="*/ 5254919 h 6858000"/>
              <a:gd name="connsiteX143" fmla="*/ 262897 w 5734864"/>
              <a:gd name="connsiteY143" fmla="*/ 5286259 h 6858000"/>
              <a:gd name="connsiteX144" fmla="*/ 252761 w 5734864"/>
              <a:gd name="connsiteY144" fmla="*/ 5357801 h 6858000"/>
              <a:gd name="connsiteX145" fmla="*/ 242360 w 5734864"/>
              <a:gd name="connsiteY145" fmla="*/ 5460080 h 6858000"/>
              <a:gd name="connsiteX146" fmla="*/ 229880 w 5734864"/>
              <a:gd name="connsiteY146" fmla="*/ 5539714 h 6858000"/>
              <a:gd name="connsiteX147" fmla="*/ 204283 w 5734864"/>
              <a:gd name="connsiteY147" fmla="*/ 5639080 h 6858000"/>
              <a:gd name="connsiteX148" fmla="*/ 198948 w 5734864"/>
              <a:gd name="connsiteY148" fmla="*/ 5710958 h 6858000"/>
              <a:gd name="connsiteX149" fmla="*/ 192367 w 5734864"/>
              <a:gd name="connsiteY149" fmla="*/ 5719859 h 6858000"/>
              <a:gd name="connsiteX150" fmla="*/ 188035 w 5734864"/>
              <a:gd name="connsiteY150" fmla="*/ 5729935 h 6858000"/>
              <a:gd name="connsiteX151" fmla="*/ 188428 w 5734864"/>
              <a:gd name="connsiteY151" fmla="*/ 5731182 h 6858000"/>
              <a:gd name="connsiteX152" fmla="*/ 181635 w 5734864"/>
              <a:gd name="connsiteY152" fmla="*/ 5753538 h 6858000"/>
              <a:gd name="connsiteX153" fmla="*/ 169744 w 5734864"/>
              <a:gd name="connsiteY153" fmla="*/ 5796307 h 6858000"/>
              <a:gd name="connsiteX154" fmla="*/ 170351 w 5734864"/>
              <a:gd name="connsiteY154" fmla="*/ 5796644 h 6858000"/>
              <a:gd name="connsiteX155" fmla="*/ 171559 w 5734864"/>
              <a:gd name="connsiteY155" fmla="*/ 5803435 h 6858000"/>
              <a:gd name="connsiteX156" fmla="*/ 172284 w 5734864"/>
              <a:gd name="connsiteY156" fmla="*/ 5816391 h 6858000"/>
              <a:gd name="connsiteX157" fmla="*/ 182542 w 5734864"/>
              <a:gd name="connsiteY157" fmla="*/ 5846382 h 6858000"/>
              <a:gd name="connsiteX158" fmla="*/ 175877 w 5734864"/>
              <a:gd name="connsiteY158" fmla="*/ 5871336 h 6858000"/>
              <a:gd name="connsiteX159" fmla="*/ 174910 w 5734864"/>
              <a:gd name="connsiteY159" fmla="*/ 5876376 h 6858000"/>
              <a:gd name="connsiteX160" fmla="*/ 175047 w 5734864"/>
              <a:gd name="connsiteY160" fmla="*/ 5876483 h 6858000"/>
              <a:gd name="connsiteX161" fmla="*/ 174335 w 5734864"/>
              <a:gd name="connsiteY161" fmla="*/ 5881814 h 6858000"/>
              <a:gd name="connsiteX162" fmla="*/ 171273 w 5734864"/>
              <a:gd name="connsiteY162" fmla="*/ 5895339 h 6858000"/>
              <a:gd name="connsiteX163" fmla="*/ 171658 w 5734864"/>
              <a:gd name="connsiteY163" fmla="*/ 5898749 h 6858000"/>
              <a:gd name="connsiteX164" fmla="*/ 174658 w 5734864"/>
              <a:gd name="connsiteY164" fmla="*/ 5919558 h 6858000"/>
              <a:gd name="connsiteX165" fmla="*/ 169099 w 5734864"/>
              <a:gd name="connsiteY165" fmla="*/ 5984417 h 6858000"/>
              <a:gd name="connsiteX166" fmla="*/ 162007 w 5734864"/>
              <a:gd name="connsiteY166" fmla="*/ 6049043 h 6858000"/>
              <a:gd name="connsiteX167" fmla="*/ 156875 w 5734864"/>
              <a:gd name="connsiteY167" fmla="*/ 6114000 h 6858000"/>
              <a:gd name="connsiteX168" fmla="*/ 165441 w 5734864"/>
              <a:gd name="connsiteY168" fmla="*/ 6146938 h 6858000"/>
              <a:gd name="connsiteX169" fmla="*/ 165177 w 5734864"/>
              <a:gd name="connsiteY169" fmla="*/ 6150658 h 6858000"/>
              <a:gd name="connsiteX170" fmla="*/ 161772 w 5734864"/>
              <a:gd name="connsiteY170" fmla="*/ 6160011 h 6858000"/>
              <a:gd name="connsiteX171" fmla="*/ 160051 w 5734864"/>
              <a:gd name="connsiteY171" fmla="*/ 6163393 h 6858000"/>
              <a:gd name="connsiteX172" fmla="*/ 158473 w 5734864"/>
              <a:gd name="connsiteY172" fmla="*/ 6168628 h 6858000"/>
              <a:gd name="connsiteX173" fmla="*/ 158573 w 5734864"/>
              <a:gd name="connsiteY173" fmla="*/ 6168799 h 6858000"/>
              <a:gd name="connsiteX174" fmla="*/ 146463 w 5734864"/>
              <a:gd name="connsiteY174" fmla="*/ 6196671 h 6858000"/>
              <a:gd name="connsiteX175" fmla="*/ 150209 w 5734864"/>
              <a:gd name="connsiteY175" fmla="*/ 6232365 h 6858000"/>
              <a:gd name="connsiteX176" fmla="*/ 148544 w 5734864"/>
              <a:gd name="connsiteY176" fmla="*/ 6246162 h 6858000"/>
              <a:gd name="connsiteX177" fmla="*/ 148403 w 5734864"/>
              <a:gd name="connsiteY177" fmla="*/ 6253754 h 6858000"/>
              <a:gd name="connsiteX178" fmla="*/ 138880 w 5734864"/>
              <a:gd name="connsiteY178" fmla="*/ 6276449 h 6858000"/>
              <a:gd name="connsiteX179" fmla="*/ 138683 w 5734864"/>
              <a:gd name="connsiteY179" fmla="*/ 6279721 h 6858000"/>
              <a:gd name="connsiteX180" fmla="*/ 130721 w 5734864"/>
              <a:gd name="connsiteY180" fmla="*/ 6293675 h 6858000"/>
              <a:gd name="connsiteX181" fmla="*/ 120717 w 5734864"/>
              <a:gd name="connsiteY181" fmla="*/ 6313967 h 6858000"/>
              <a:gd name="connsiteX182" fmla="*/ 120841 w 5734864"/>
              <a:gd name="connsiteY182" fmla="*/ 6315437 h 6858000"/>
              <a:gd name="connsiteX183" fmla="*/ 115208 w 5734864"/>
              <a:gd name="connsiteY183" fmla="*/ 6324024 h 6858000"/>
              <a:gd name="connsiteX184" fmla="*/ 101217 w 5734864"/>
              <a:gd name="connsiteY184" fmla="*/ 6365923 h 6858000"/>
              <a:gd name="connsiteX185" fmla="*/ 74946 w 5734864"/>
              <a:gd name="connsiteY185" fmla="*/ 6556817 h 6858000"/>
              <a:gd name="connsiteX186" fmla="*/ 16001 w 5734864"/>
              <a:gd name="connsiteY186" fmla="*/ 6808678 h 6858000"/>
              <a:gd name="connsiteX187" fmla="*/ 0 w 5734864"/>
              <a:gd name="connsiteY187" fmla="*/ 6858000 h 6858000"/>
              <a:gd name="connsiteX188" fmla="*/ 5734864 w 5734864"/>
              <a:gd name="connsiteY188" fmla="*/ 6858000 h 6858000"/>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6695 w 5734864"/>
              <a:gd name="connsiteY13" fmla="*/ 1035077 h 6858000"/>
              <a:gd name="connsiteX14" fmla="*/ 847865 w 5734864"/>
              <a:gd name="connsiteY14" fmla="*/ 1070795 h 6858000"/>
              <a:gd name="connsiteX15" fmla="*/ 862786 w 5734864"/>
              <a:gd name="connsiteY15" fmla="*/ 1238994 h 6858000"/>
              <a:gd name="connsiteX16" fmla="*/ 859345 w 5734864"/>
              <a:gd name="connsiteY16" fmla="*/ 1380427 h 6858000"/>
              <a:gd name="connsiteX17" fmla="*/ 855172 w 5734864"/>
              <a:gd name="connsiteY17" fmla="*/ 1435262 h 6858000"/>
              <a:gd name="connsiteX18" fmla="*/ 860494 w 5734864"/>
              <a:gd name="connsiteY18" fmla="*/ 1453861 h 6858000"/>
              <a:gd name="connsiteX19" fmla="*/ 853731 w 5734864"/>
              <a:gd name="connsiteY19" fmla="*/ 1467047 h 6858000"/>
              <a:gd name="connsiteX20" fmla="*/ 845847 w 5734864"/>
              <a:gd name="connsiteY20" fmla="*/ 1502307 h 6858000"/>
              <a:gd name="connsiteX21" fmla="*/ 817613 w 5734864"/>
              <a:gd name="connsiteY21" fmla="*/ 1565166 h 6858000"/>
              <a:gd name="connsiteX22" fmla="*/ 804223 w 5734864"/>
              <a:gd name="connsiteY22" fmla="*/ 1601941 h 6858000"/>
              <a:gd name="connsiteX23" fmla="*/ 791773 w 5734864"/>
              <a:gd name="connsiteY23" fmla="*/ 1627005 h 6858000"/>
              <a:gd name="connsiteX24" fmla="*/ 774645 w 5734864"/>
              <a:gd name="connsiteY24" fmla="*/ 1699922 h 6858000"/>
              <a:gd name="connsiteX25" fmla="*/ 752343 w 5734864"/>
              <a:gd name="connsiteY25" fmla="*/ 1824604 h 6858000"/>
              <a:gd name="connsiteX26" fmla="*/ 746254 w 5734864"/>
              <a:gd name="connsiteY26" fmla="*/ 1850222 h 6858000"/>
              <a:gd name="connsiteX27" fmla="*/ 728600 w 5734864"/>
              <a:gd name="connsiteY27" fmla="*/ 1869603 h 6858000"/>
              <a:gd name="connsiteX28" fmla="*/ 724396 w 5734864"/>
              <a:gd name="connsiteY28" fmla="*/ 1883104 h 6858000"/>
              <a:gd name="connsiteX29" fmla="*/ 722165 w 5734864"/>
              <a:gd name="connsiteY29" fmla="*/ 1885924 h 6858000"/>
              <a:gd name="connsiteX30" fmla="*/ 721338 w 5734864"/>
              <a:gd name="connsiteY30" fmla="*/ 1887123 h 6858000"/>
              <a:gd name="connsiteX31" fmla="*/ 714840 w 5734864"/>
              <a:gd name="connsiteY31" fmla="*/ 1902274 h 6858000"/>
              <a:gd name="connsiteX32" fmla="*/ 722847 w 5734864"/>
              <a:gd name="connsiteY32" fmla="*/ 1929891 h 6858000"/>
              <a:gd name="connsiteX33" fmla="*/ 714660 w 5734864"/>
              <a:gd name="connsiteY33" fmla="*/ 1982709 h 6858000"/>
              <a:gd name="connsiteX34" fmla="*/ 710759 w 5734864"/>
              <a:gd name="connsiteY34" fmla="*/ 2013010 h 6858000"/>
              <a:gd name="connsiteX35" fmla="*/ 697927 w 5734864"/>
              <a:gd name="connsiteY35" fmla="*/ 2069833 h 6858000"/>
              <a:gd name="connsiteX36" fmla="*/ 693594 w 5734864"/>
              <a:gd name="connsiteY36" fmla="*/ 2103731 h 6858000"/>
              <a:gd name="connsiteX37" fmla="*/ 691109 w 5734864"/>
              <a:gd name="connsiteY37" fmla="*/ 2124027 h 6858000"/>
              <a:gd name="connsiteX38" fmla="*/ 676593 w 5734864"/>
              <a:gd name="connsiteY38" fmla="*/ 2176182 h 6858000"/>
              <a:gd name="connsiteX39" fmla="*/ 633227 w 5734864"/>
              <a:gd name="connsiteY39" fmla="*/ 2258036 h 6858000"/>
              <a:gd name="connsiteX40" fmla="*/ 625564 w 5734864"/>
              <a:gd name="connsiteY40" fmla="*/ 2284567 h 6858000"/>
              <a:gd name="connsiteX41" fmla="*/ 627074 w 5734864"/>
              <a:gd name="connsiteY41" fmla="*/ 2289605 h 6858000"/>
              <a:gd name="connsiteX42" fmla="*/ 614574 w 5734864"/>
              <a:gd name="connsiteY42" fmla="*/ 2308717 h 6858000"/>
              <a:gd name="connsiteX43" fmla="*/ 606890 w 5734864"/>
              <a:gd name="connsiteY43" fmla="*/ 2320662 h 6858000"/>
              <a:gd name="connsiteX44" fmla="*/ 605558 w 5734864"/>
              <a:gd name="connsiteY44" fmla="*/ 2327897 h 6858000"/>
              <a:gd name="connsiteX45" fmla="*/ 602202 w 5734864"/>
              <a:gd name="connsiteY45" fmla="*/ 2357749 h 6858000"/>
              <a:gd name="connsiteX46" fmla="*/ 600213 w 5734864"/>
              <a:gd name="connsiteY46" fmla="*/ 2364905 h 6858000"/>
              <a:gd name="connsiteX47" fmla="*/ 597160 w 5734864"/>
              <a:gd name="connsiteY47" fmla="*/ 2388351 h 6858000"/>
              <a:gd name="connsiteX48" fmla="*/ 597982 w 5734864"/>
              <a:gd name="connsiteY48" fmla="*/ 2402296 h 6858000"/>
              <a:gd name="connsiteX49" fmla="*/ 593150 w 5734864"/>
              <a:gd name="connsiteY49" fmla="*/ 2420015 h 6858000"/>
              <a:gd name="connsiteX50" fmla="*/ 592833 w 5734864"/>
              <a:gd name="connsiteY50" fmla="*/ 2422749 h 6858000"/>
              <a:gd name="connsiteX51" fmla="*/ 594479 w 5734864"/>
              <a:gd name="connsiteY51" fmla="*/ 2426002 h 6858000"/>
              <a:gd name="connsiteX52" fmla="*/ 591963 w 5734864"/>
              <a:gd name="connsiteY52" fmla="*/ 2431950 h 6858000"/>
              <a:gd name="connsiteX53" fmla="*/ 591544 w 5734864"/>
              <a:gd name="connsiteY53" fmla="*/ 2433897 h 6858000"/>
              <a:gd name="connsiteX54" fmla="*/ 589519 w 5734864"/>
              <a:gd name="connsiteY54" fmla="*/ 2451398 h 6858000"/>
              <a:gd name="connsiteX55" fmla="*/ 590037 w 5734864"/>
              <a:gd name="connsiteY55" fmla="*/ 2455536 h 6858000"/>
              <a:gd name="connsiteX56" fmla="*/ 588179 w 5734864"/>
              <a:gd name="connsiteY56" fmla="*/ 2462981 h 6858000"/>
              <a:gd name="connsiteX57" fmla="*/ 583434 w 5734864"/>
              <a:gd name="connsiteY57" fmla="*/ 2503991 h 6858000"/>
              <a:gd name="connsiteX58" fmla="*/ 567942 w 5734864"/>
              <a:gd name="connsiteY58" fmla="*/ 2652936 h 6858000"/>
              <a:gd name="connsiteX59" fmla="*/ 573869 w 5734864"/>
              <a:gd name="connsiteY59" fmla="*/ 2670188 h 6858000"/>
              <a:gd name="connsiteX60" fmla="*/ 575243 w 5734864"/>
              <a:gd name="connsiteY60" fmla="*/ 2688114 h 6858000"/>
              <a:gd name="connsiteX61" fmla="*/ 573824 w 5734864"/>
              <a:gd name="connsiteY61" fmla="*/ 2689856 h 6858000"/>
              <a:gd name="connsiteX62" fmla="*/ 570699 w 5734864"/>
              <a:gd name="connsiteY62" fmla="*/ 2709353 h 6858000"/>
              <a:gd name="connsiteX63" fmla="*/ 573192 w 5734864"/>
              <a:gd name="connsiteY63" fmla="*/ 2714527 h 6858000"/>
              <a:gd name="connsiteX64" fmla="*/ 572044 w 5734864"/>
              <a:gd name="connsiteY64" fmla="*/ 2728187 h 6858000"/>
              <a:gd name="connsiteX65" fmla="*/ 572465 w 5734864"/>
              <a:gd name="connsiteY65" fmla="*/ 2755863 h 6858000"/>
              <a:gd name="connsiteX66" fmla="*/ 570028 w 5734864"/>
              <a:gd name="connsiteY66" fmla="*/ 2760324 h 6858000"/>
              <a:gd name="connsiteX67" fmla="*/ 566748 w 5734864"/>
              <a:gd name="connsiteY67" fmla="*/ 2800948 h 6858000"/>
              <a:gd name="connsiteX68" fmla="*/ 565509 w 5734864"/>
              <a:gd name="connsiteY68" fmla="*/ 2801167 h 6858000"/>
              <a:gd name="connsiteX69" fmla="*/ 559367 w 5734864"/>
              <a:gd name="connsiteY69" fmla="*/ 2811129 h 6858000"/>
              <a:gd name="connsiteX70" fmla="*/ 550354 w 5734864"/>
              <a:gd name="connsiteY70" fmla="*/ 2830949 h 6858000"/>
              <a:gd name="connsiteX71" fmla="*/ 514795 w 5734864"/>
              <a:gd name="connsiteY71" fmla="*/ 2872433 h 6858000"/>
              <a:gd name="connsiteX72" fmla="*/ 509875 w 5734864"/>
              <a:gd name="connsiteY72" fmla="*/ 2923099 h 6858000"/>
              <a:gd name="connsiteX73" fmla="*/ 509577 w 5734864"/>
              <a:gd name="connsiteY73" fmla="*/ 2923197 h 6858000"/>
              <a:gd name="connsiteX74" fmla="*/ 507597 w 5734864"/>
              <a:gd name="connsiteY74" fmla="*/ 2931868 h 6858000"/>
              <a:gd name="connsiteX75" fmla="*/ 507379 w 5734864"/>
              <a:gd name="connsiteY75" fmla="*/ 2938322 h 6858000"/>
              <a:gd name="connsiteX76" fmla="*/ 504725 w 5734864"/>
              <a:gd name="connsiteY76" fmla="*/ 2954519 h 6858000"/>
              <a:gd name="connsiteX77" fmla="*/ 502018 w 5734864"/>
              <a:gd name="connsiteY77" fmla="*/ 2959643 h 6858000"/>
              <a:gd name="connsiteX78" fmla="*/ 498360 w 5734864"/>
              <a:gd name="connsiteY78" fmla="*/ 2961019 h 6858000"/>
              <a:gd name="connsiteX79" fmla="*/ 498483 w 5734864"/>
              <a:gd name="connsiteY79" fmla="*/ 2962590 h 6858000"/>
              <a:gd name="connsiteX80" fmla="*/ 484403 w 5734864"/>
              <a:gd name="connsiteY80" fmla="*/ 2990538 h 6858000"/>
              <a:gd name="connsiteX81" fmla="*/ 463075 w 5734864"/>
              <a:gd name="connsiteY81" fmla="*/ 3055956 h 6858000"/>
              <a:gd name="connsiteX82" fmla="*/ 455013 w 5734864"/>
              <a:gd name="connsiteY82" fmla="*/ 3094482 h 6858000"/>
              <a:gd name="connsiteX83" fmla="*/ 428391 w 5734864"/>
              <a:gd name="connsiteY83" fmla="*/ 3198850 h 6858000"/>
              <a:gd name="connsiteX84" fmla="*/ 401440 w 5734864"/>
              <a:gd name="connsiteY84" fmla="*/ 3307560 h 6858000"/>
              <a:gd name="connsiteX85" fmla="*/ 386076 w 5734864"/>
              <a:gd name="connsiteY85" fmla="*/ 3373943 h 6858000"/>
              <a:gd name="connsiteX86" fmla="*/ 374726 w 5734864"/>
              <a:gd name="connsiteY86" fmla="*/ 3381364 h 6858000"/>
              <a:gd name="connsiteX87" fmla="*/ 369145 w 5734864"/>
              <a:gd name="connsiteY87" fmla="*/ 3383729 h 6858000"/>
              <a:gd name="connsiteX88" fmla="*/ 364294 w 5734864"/>
              <a:gd name="connsiteY88" fmla="*/ 3414159 h 6858000"/>
              <a:gd name="connsiteX89" fmla="*/ 366450 w 5734864"/>
              <a:gd name="connsiteY89" fmla="*/ 3436925 h 6858000"/>
              <a:gd name="connsiteX90" fmla="*/ 351743 w 5734864"/>
              <a:gd name="connsiteY90" fmla="*/ 3521619 h 6858000"/>
              <a:gd name="connsiteX91" fmla="*/ 345784 w 5734864"/>
              <a:gd name="connsiteY91" fmla="*/ 3603757 h 6858000"/>
              <a:gd name="connsiteX92" fmla="*/ 344198 w 5734864"/>
              <a:gd name="connsiteY92" fmla="*/ 3652424 h 6858000"/>
              <a:gd name="connsiteX93" fmla="*/ 352450 w 5734864"/>
              <a:gd name="connsiteY93" fmla="*/ 3665222 h 6858000"/>
              <a:gd name="connsiteX94" fmla="*/ 342621 w 5734864"/>
              <a:gd name="connsiteY94" fmla="*/ 3700804 h 6858000"/>
              <a:gd name="connsiteX95" fmla="*/ 341514 w 5734864"/>
              <a:gd name="connsiteY95" fmla="*/ 3734774 h 6858000"/>
              <a:gd name="connsiteX96" fmla="*/ 340607 w 5734864"/>
              <a:gd name="connsiteY96" fmla="*/ 3785153 h 6858000"/>
              <a:gd name="connsiteX97" fmla="*/ 340707 w 5734864"/>
              <a:gd name="connsiteY97" fmla="*/ 3788177 h 6858000"/>
              <a:gd name="connsiteX98" fmla="*/ 340361 w 5734864"/>
              <a:gd name="connsiteY98" fmla="*/ 3798803 h 6858000"/>
              <a:gd name="connsiteX99" fmla="*/ 339642 w 5734864"/>
              <a:gd name="connsiteY99" fmla="*/ 3838750 h 6858000"/>
              <a:gd name="connsiteX100" fmla="*/ 360295 w 5734864"/>
              <a:gd name="connsiteY100" fmla="*/ 4015196 h 6858000"/>
              <a:gd name="connsiteX101" fmla="*/ 339043 w 5734864"/>
              <a:gd name="connsiteY101" fmla="*/ 4052778 h 6858000"/>
              <a:gd name="connsiteX102" fmla="*/ 339343 w 5734864"/>
              <a:gd name="connsiteY102" fmla="*/ 4096257 h 6858000"/>
              <a:gd name="connsiteX103" fmla="*/ 340786 w 5734864"/>
              <a:gd name="connsiteY103" fmla="*/ 4321136 h 6858000"/>
              <a:gd name="connsiteX104" fmla="*/ 343158 w 5734864"/>
              <a:gd name="connsiteY104" fmla="*/ 4429174 h 6858000"/>
              <a:gd name="connsiteX105" fmla="*/ 334599 w 5734864"/>
              <a:gd name="connsiteY105" fmla="*/ 4449938 h 6858000"/>
              <a:gd name="connsiteX106" fmla="*/ 332890 w 5734864"/>
              <a:gd name="connsiteY106" fmla="*/ 4453515 h 6858000"/>
              <a:gd name="connsiteX107" fmla="*/ 331105 w 5734864"/>
              <a:gd name="connsiteY107" fmla="*/ 4467941 h 6858000"/>
              <a:gd name="connsiteX108" fmla="*/ 324289 w 5734864"/>
              <a:gd name="connsiteY108" fmla="*/ 4471861 h 6858000"/>
              <a:gd name="connsiteX109" fmla="*/ 317079 w 5734864"/>
              <a:gd name="connsiteY109" fmla="*/ 4493468 h 6858000"/>
              <a:gd name="connsiteX110" fmla="*/ 315557 w 5734864"/>
              <a:gd name="connsiteY110" fmla="*/ 4520067 h 6858000"/>
              <a:gd name="connsiteX111" fmla="*/ 315240 w 5734864"/>
              <a:gd name="connsiteY111" fmla="*/ 4536872 h 6858000"/>
              <a:gd name="connsiteX112" fmla="*/ 316200 w 5734864"/>
              <a:gd name="connsiteY112" fmla="*/ 4538297 h 6858000"/>
              <a:gd name="connsiteX113" fmla="*/ 317507 w 5734864"/>
              <a:gd name="connsiteY113" fmla="*/ 4547582 h 6858000"/>
              <a:gd name="connsiteX114" fmla="*/ 323078 w 5734864"/>
              <a:gd name="connsiteY114" fmla="*/ 4592102 h 6858000"/>
              <a:gd name="connsiteX115" fmla="*/ 328722 w 5734864"/>
              <a:gd name="connsiteY115" fmla="*/ 4667914 h 6858000"/>
              <a:gd name="connsiteX116" fmla="*/ 335597 w 5734864"/>
              <a:gd name="connsiteY116" fmla="*/ 4695035 h 6858000"/>
              <a:gd name="connsiteX117" fmla="*/ 339485 w 5734864"/>
              <a:gd name="connsiteY117" fmla="*/ 4695979 h 6858000"/>
              <a:gd name="connsiteX118" fmla="*/ 341089 w 5734864"/>
              <a:gd name="connsiteY118" fmla="*/ 4704268 h 6858000"/>
              <a:gd name="connsiteX119" fmla="*/ 342177 w 5734864"/>
              <a:gd name="connsiteY119" fmla="*/ 4706060 h 6858000"/>
              <a:gd name="connsiteX120" fmla="*/ 347751 w 5734864"/>
              <a:gd name="connsiteY120" fmla="*/ 4716754 h 6858000"/>
              <a:gd name="connsiteX121" fmla="*/ 344125 w 5734864"/>
              <a:gd name="connsiteY121" fmla="*/ 4764669 h 6858000"/>
              <a:gd name="connsiteX122" fmla="*/ 340188 w 5734864"/>
              <a:gd name="connsiteY122" fmla="*/ 4779386 h 6858000"/>
              <a:gd name="connsiteX123" fmla="*/ 335146 w 5734864"/>
              <a:gd name="connsiteY123" fmla="*/ 4787491 h 6858000"/>
              <a:gd name="connsiteX124" fmla="*/ 319124 w 5734864"/>
              <a:gd name="connsiteY124" fmla="*/ 4843514 h 6858000"/>
              <a:gd name="connsiteX125" fmla="*/ 305956 w 5734864"/>
              <a:gd name="connsiteY125" fmla="*/ 4881505 h 6858000"/>
              <a:gd name="connsiteX126" fmla="*/ 301062 w 5734864"/>
              <a:gd name="connsiteY126" fmla="*/ 4889332 h 6858000"/>
              <a:gd name="connsiteX127" fmla="*/ 302141 w 5734864"/>
              <a:gd name="connsiteY127" fmla="*/ 4899400 h 6858000"/>
              <a:gd name="connsiteX128" fmla="*/ 304424 w 5734864"/>
              <a:gd name="connsiteY128" fmla="*/ 4902664 h 6858000"/>
              <a:gd name="connsiteX129" fmla="*/ 293123 w 5734864"/>
              <a:gd name="connsiteY129" fmla="*/ 4932769 h 6858000"/>
              <a:gd name="connsiteX130" fmla="*/ 292275 w 5734864"/>
              <a:gd name="connsiteY130" fmla="*/ 4936482 h 6858000"/>
              <a:gd name="connsiteX131" fmla="*/ 288304 w 5734864"/>
              <a:gd name="connsiteY131" fmla="*/ 4962325 h 6858000"/>
              <a:gd name="connsiteX132" fmla="*/ 287420 w 5734864"/>
              <a:gd name="connsiteY132" fmla="*/ 5042193 h 6858000"/>
              <a:gd name="connsiteX133" fmla="*/ 287020 w 5734864"/>
              <a:gd name="connsiteY133" fmla="*/ 5065655 h 6858000"/>
              <a:gd name="connsiteX134" fmla="*/ 288488 w 5734864"/>
              <a:gd name="connsiteY134" fmla="*/ 5082216 h 6858000"/>
              <a:gd name="connsiteX135" fmla="*/ 282763 w 5734864"/>
              <a:gd name="connsiteY135" fmla="*/ 5127114 h 6858000"/>
              <a:gd name="connsiteX136" fmla="*/ 269316 w 5734864"/>
              <a:gd name="connsiteY136" fmla="*/ 5202682 h 6858000"/>
              <a:gd name="connsiteX137" fmla="*/ 269174 w 5734864"/>
              <a:gd name="connsiteY137" fmla="*/ 5230835 h 6858000"/>
              <a:gd name="connsiteX138" fmla="*/ 272679 w 5734864"/>
              <a:gd name="connsiteY138" fmla="*/ 5232660 h 6858000"/>
              <a:gd name="connsiteX139" fmla="*/ 272160 w 5734864"/>
              <a:gd name="connsiteY139" fmla="*/ 5241150 h 6858000"/>
              <a:gd name="connsiteX140" fmla="*/ 272760 w 5734864"/>
              <a:gd name="connsiteY140" fmla="*/ 5243156 h 6858000"/>
              <a:gd name="connsiteX141" fmla="*/ 275462 w 5734864"/>
              <a:gd name="connsiteY141" fmla="*/ 5254919 h 6858000"/>
              <a:gd name="connsiteX142" fmla="*/ 262897 w 5734864"/>
              <a:gd name="connsiteY142" fmla="*/ 5286259 h 6858000"/>
              <a:gd name="connsiteX143" fmla="*/ 252761 w 5734864"/>
              <a:gd name="connsiteY143" fmla="*/ 5357801 h 6858000"/>
              <a:gd name="connsiteX144" fmla="*/ 242360 w 5734864"/>
              <a:gd name="connsiteY144" fmla="*/ 5460080 h 6858000"/>
              <a:gd name="connsiteX145" fmla="*/ 229880 w 5734864"/>
              <a:gd name="connsiteY145" fmla="*/ 5539714 h 6858000"/>
              <a:gd name="connsiteX146" fmla="*/ 204283 w 5734864"/>
              <a:gd name="connsiteY146" fmla="*/ 5639080 h 6858000"/>
              <a:gd name="connsiteX147" fmla="*/ 198948 w 5734864"/>
              <a:gd name="connsiteY147" fmla="*/ 5710958 h 6858000"/>
              <a:gd name="connsiteX148" fmla="*/ 192367 w 5734864"/>
              <a:gd name="connsiteY148" fmla="*/ 5719859 h 6858000"/>
              <a:gd name="connsiteX149" fmla="*/ 188035 w 5734864"/>
              <a:gd name="connsiteY149" fmla="*/ 5729935 h 6858000"/>
              <a:gd name="connsiteX150" fmla="*/ 188428 w 5734864"/>
              <a:gd name="connsiteY150" fmla="*/ 5731182 h 6858000"/>
              <a:gd name="connsiteX151" fmla="*/ 181635 w 5734864"/>
              <a:gd name="connsiteY151" fmla="*/ 5753538 h 6858000"/>
              <a:gd name="connsiteX152" fmla="*/ 169744 w 5734864"/>
              <a:gd name="connsiteY152" fmla="*/ 5796307 h 6858000"/>
              <a:gd name="connsiteX153" fmla="*/ 170351 w 5734864"/>
              <a:gd name="connsiteY153" fmla="*/ 5796644 h 6858000"/>
              <a:gd name="connsiteX154" fmla="*/ 171559 w 5734864"/>
              <a:gd name="connsiteY154" fmla="*/ 5803435 h 6858000"/>
              <a:gd name="connsiteX155" fmla="*/ 172284 w 5734864"/>
              <a:gd name="connsiteY155" fmla="*/ 5816391 h 6858000"/>
              <a:gd name="connsiteX156" fmla="*/ 182542 w 5734864"/>
              <a:gd name="connsiteY156" fmla="*/ 5846382 h 6858000"/>
              <a:gd name="connsiteX157" fmla="*/ 175877 w 5734864"/>
              <a:gd name="connsiteY157" fmla="*/ 5871336 h 6858000"/>
              <a:gd name="connsiteX158" fmla="*/ 174910 w 5734864"/>
              <a:gd name="connsiteY158" fmla="*/ 5876376 h 6858000"/>
              <a:gd name="connsiteX159" fmla="*/ 175047 w 5734864"/>
              <a:gd name="connsiteY159" fmla="*/ 5876483 h 6858000"/>
              <a:gd name="connsiteX160" fmla="*/ 174335 w 5734864"/>
              <a:gd name="connsiteY160" fmla="*/ 5881814 h 6858000"/>
              <a:gd name="connsiteX161" fmla="*/ 171273 w 5734864"/>
              <a:gd name="connsiteY161" fmla="*/ 5895339 h 6858000"/>
              <a:gd name="connsiteX162" fmla="*/ 171658 w 5734864"/>
              <a:gd name="connsiteY162" fmla="*/ 5898749 h 6858000"/>
              <a:gd name="connsiteX163" fmla="*/ 174658 w 5734864"/>
              <a:gd name="connsiteY163" fmla="*/ 5919558 h 6858000"/>
              <a:gd name="connsiteX164" fmla="*/ 169099 w 5734864"/>
              <a:gd name="connsiteY164" fmla="*/ 5984417 h 6858000"/>
              <a:gd name="connsiteX165" fmla="*/ 162007 w 5734864"/>
              <a:gd name="connsiteY165" fmla="*/ 6049043 h 6858000"/>
              <a:gd name="connsiteX166" fmla="*/ 156875 w 5734864"/>
              <a:gd name="connsiteY166" fmla="*/ 6114000 h 6858000"/>
              <a:gd name="connsiteX167" fmla="*/ 165441 w 5734864"/>
              <a:gd name="connsiteY167" fmla="*/ 6146938 h 6858000"/>
              <a:gd name="connsiteX168" fmla="*/ 165177 w 5734864"/>
              <a:gd name="connsiteY168" fmla="*/ 6150658 h 6858000"/>
              <a:gd name="connsiteX169" fmla="*/ 161772 w 5734864"/>
              <a:gd name="connsiteY169" fmla="*/ 6160011 h 6858000"/>
              <a:gd name="connsiteX170" fmla="*/ 160051 w 5734864"/>
              <a:gd name="connsiteY170" fmla="*/ 6163393 h 6858000"/>
              <a:gd name="connsiteX171" fmla="*/ 158473 w 5734864"/>
              <a:gd name="connsiteY171" fmla="*/ 6168628 h 6858000"/>
              <a:gd name="connsiteX172" fmla="*/ 158573 w 5734864"/>
              <a:gd name="connsiteY172" fmla="*/ 6168799 h 6858000"/>
              <a:gd name="connsiteX173" fmla="*/ 146463 w 5734864"/>
              <a:gd name="connsiteY173" fmla="*/ 6196671 h 6858000"/>
              <a:gd name="connsiteX174" fmla="*/ 150209 w 5734864"/>
              <a:gd name="connsiteY174" fmla="*/ 6232365 h 6858000"/>
              <a:gd name="connsiteX175" fmla="*/ 148544 w 5734864"/>
              <a:gd name="connsiteY175" fmla="*/ 6246162 h 6858000"/>
              <a:gd name="connsiteX176" fmla="*/ 148403 w 5734864"/>
              <a:gd name="connsiteY176" fmla="*/ 6253754 h 6858000"/>
              <a:gd name="connsiteX177" fmla="*/ 138880 w 5734864"/>
              <a:gd name="connsiteY177" fmla="*/ 6276449 h 6858000"/>
              <a:gd name="connsiteX178" fmla="*/ 138683 w 5734864"/>
              <a:gd name="connsiteY178" fmla="*/ 6279721 h 6858000"/>
              <a:gd name="connsiteX179" fmla="*/ 130721 w 5734864"/>
              <a:gd name="connsiteY179" fmla="*/ 6293675 h 6858000"/>
              <a:gd name="connsiteX180" fmla="*/ 120717 w 5734864"/>
              <a:gd name="connsiteY180" fmla="*/ 6313967 h 6858000"/>
              <a:gd name="connsiteX181" fmla="*/ 120841 w 5734864"/>
              <a:gd name="connsiteY181" fmla="*/ 6315437 h 6858000"/>
              <a:gd name="connsiteX182" fmla="*/ 115208 w 5734864"/>
              <a:gd name="connsiteY182" fmla="*/ 6324024 h 6858000"/>
              <a:gd name="connsiteX183" fmla="*/ 101217 w 5734864"/>
              <a:gd name="connsiteY183" fmla="*/ 6365923 h 6858000"/>
              <a:gd name="connsiteX184" fmla="*/ 74946 w 5734864"/>
              <a:gd name="connsiteY184" fmla="*/ 6556817 h 6858000"/>
              <a:gd name="connsiteX185" fmla="*/ 16001 w 5734864"/>
              <a:gd name="connsiteY185" fmla="*/ 6808678 h 6858000"/>
              <a:gd name="connsiteX186" fmla="*/ 0 w 5734864"/>
              <a:gd name="connsiteY186" fmla="*/ 6858000 h 6858000"/>
              <a:gd name="connsiteX187" fmla="*/ 5734864 w 5734864"/>
              <a:gd name="connsiteY187" fmla="*/ 6858000 h 6858000"/>
              <a:gd name="connsiteX188" fmla="*/ 5734864 w 5734864"/>
              <a:gd name="connsiteY188" fmla="*/ 0 h 6858000"/>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7865 w 5734864"/>
              <a:gd name="connsiteY13" fmla="*/ 1070795 h 6858000"/>
              <a:gd name="connsiteX14" fmla="*/ 862786 w 5734864"/>
              <a:gd name="connsiteY14" fmla="*/ 1238994 h 6858000"/>
              <a:gd name="connsiteX15" fmla="*/ 859345 w 5734864"/>
              <a:gd name="connsiteY15" fmla="*/ 1380427 h 6858000"/>
              <a:gd name="connsiteX16" fmla="*/ 855172 w 5734864"/>
              <a:gd name="connsiteY16" fmla="*/ 1435262 h 6858000"/>
              <a:gd name="connsiteX17" fmla="*/ 860494 w 5734864"/>
              <a:gd name="connsiteY17" fmla="*/ 1453861 h 6858000"/>
              <a:gd name="connsiteX18" fmla="*/ 853731 w 5734864"/>
              <a:gd name="connsiteY18" fmla="*/ 1467047 h 6858000"/>
              <a:gd name="connsiteX19" fmla="*/ 845847 w 5734864"/>
              <a:gd name="connsiteY19" fmla="*/ 1502307 h 6858000"/>
              <a:gd name="connsiteX20" fmla="*/ 817613 w 5734864"/>
              <a:gd name="connsiteY20" fmla="*/ 1565166 h 6858000"/>
              <a:gd name="connsiteX21" fmla="*/ 804223 w 5734864"/>
              <a:gd name="connsiteY21" fmla="*/ 1601941 h 6858000"/>
              <a:gd name="connsiteX22" fmla="*/ 791773 w 5734864"/>
              <a:gd name="connsiteY22" fmla="*/ 1627005 h 6858000"/>
              <a:gd name="connsiteX23" fmla="*/ 774645 w 5734864"/>
              <a:gd name="connsiteY23" fmla="*/ 1699922 h 6858000"/>
              <a:gd name="connsiteX24" fmla="*/ 752343 w 5734864"/>
              <a:gd name="connsiteY24" fmla="*/ 1824604 h 6858000"/>
              <a:gd name="connsiteX25" fmla="*/ 746254 w 5734864"/>
              <a:gd name="connsiteY25" fmla="*/ 1850222 h 6858000"/>
              <a:gd name="connsiteX26" fmla="*/ 728600 w 5734864"/>
              <a:gd name="connsiteY26" fmla="*/ 1869603 h 6858000"/>
              <a:gd name="connsiteX27" fmla="*/ 724396 w 5734864"/>
              <a:gd name="connsiteY27" fmla="*/ 1883104 h 6858000"/>
              <a:gd name="connsiteX28" fmla="*/ 722165 w 5734864"/>
              <a:gd name="connsiteY28" fmla="*/ 1885924 h 6858000"/>
              <a:gd name="connsiteX29" fmla="*/ 721338 w 5734864"/>
              <a:gd name="connsiteY29" fmla="*/ 1887123 h 6858000"/>
              <a:gd name="connsiteX30" fmla="*/ 714840 w 5734864"/>
              <a:gd name="connsiteY30" fmla="*/ 1902274 h 6858000"/>
              <a:gd name="connsiteX31" fmla="*/ 722847 w 5734864"/>
              <a:gd name="connsiteY31" fmla="*/ 1929891 h 6858000"/>
              <a:gd name="connsiteX32" fmla="*/ 714660 w 5734864"/>
              <a:gd name="connsiteY32" fmla="*/ 1982709 h 6858000"/>
              <a:gd name="connsiteX33" fmla="*/ 710759 w 5734864"/>
              <a:gd name="connsiteY33" fmla="*/ 2013010 h 6858000"/>
              <a:gd name="connsiteX34" fmla="*/ 697927 w 5734864"/>
              <a:gd name="connsiteY34" fmla="*/ 2069833 h 6858000"/>
              <a:gd name="connsiteX35" fmla="*/ 693594 w 5734864"/>
              <a:gd name="connsiteY35" fmla="*/ 2103731 h 6858000"/>
              <a:gd name="connsiteX36" fmla="*/ 691109 w 5734864"/>
              <a:gd name="connsiteY36" fmla="*/ 2124027 h 6858000"/>
              <a:gd name="connsiteX37" fmla="*/ 676593 w 5734864"/>
              <a:gd name="connsiteY37" fmla="*/ 2176182 h 6858000"/>
              <a:gd name="connsiteX38" fmla="*/ 633227 w 5734864"/>
              <a:gd name="connsiteY38" fmla="*/ 2258036 h 6858000"/>
              <a:gd name="connsiteX39" fmla="*/ 625564 w 5734864"/>
              <a:gd name="connsiteY39" fmla="*/ 2284567 h 6858000"/>
              <a:gd name="connsiteX40" fmla="*/ 627074 w 5734864"/>
              <a:gd name="connsiteY40" fmla="*/ 2289605 h 6858000"/>
              <a:gd name="connsiteX41" fmla="*/ 614574 w 5734864"/>
              <a:gd name="connsiteY41" fmla="*/ 2308717 h 6858000"/>
              <a:gd name="connsiteX42" fmla="*/ 606890 w 5734864"/>
              <a:gd name="connsiteY42" fmla="*/ 2320662 h 6858000"/>
              <a:gd name="connsiteX43" fmla="*/ 605558 w 5734864"/>
              <a:gd name="connsiteY43" fmla="*/ 2327897 h 6858000"/>
              <a:gd name="connsiteX44" fmla="*/ 602202 w 5734864"/>
              <a:gd name="connsiteY44" fmla="*/ 2357749 h 6858000"/>
              <a:gd name="connsiteX45" fmla="*/ 600213 w 5734864"/>
              <a:gd name="connsiteY45" fmla="*/ 2364905 h 6858000"/>
              <a:gd name="connsiteX46" fmla="*/ 597160 w 5734864"/>
              <a:gd name="connsiteY46" fmla="*/ 2388351 h 6858000"/>
              <a:gd name="connsiteX47" fmla="*/ 597982 w 5734864"/>
              <a:gd name="connsiteY47" fmla="*/ 2402296 h 6858000"/>
              <a:gd name="connsiteX48" fmla="*/ 593150 w 5734864"/>
              <a:gd name="connsiteY48" fmla="*/ 2420015 h 6858000"/>
              <a:gd name="connsiteX49" fmla="*/ 592833 w 5734864"/>
              <a:gd name="connsiteY49" fmla="*/ 2422749 h 6858000"/>
              <a:gd name="connsiteX50" fmla="*/ 594479 w 5734864"/>
              <a:gd name="connsiteY50" fmla="*/ 2426002 h 6858000"/>
              <a:gd name="connsiteX51" fmla="*/ 591963 w 5734864"/>
              <a:gd name="connsiteY51" fmla="*/ 2431950 h 6858000"/>
              <a:gd name="connsiteX52" fmla="*/ 591544 w 5734864"/>
              <a:gd name="connsiteY52" fmla="*/ 2433897 h 6858000"/>
              <a:gd name="connsiteX53" fmla="*/ 589519 w 5734864"/>
              <a:gd name="connsiteY53" fmla="*/ 2451398 h 6858000"/>
              <a:gd name="connsiteX54" fmla="*/ 590037 w 5734864"/>
              <a:gd name="connsiteY54" fmla="*/ 2455536 h 6858000"/>
              <a:gd name="connsiteX55" fmla="*/ 588179 w 5734864"/>
              <a:gd name="connsiteY55" fmla="*/ 2462981 h 6858000"/>
              <a:gd name="connsiteX56" fmla="*/ 583434 w 5734864"/>
              <a:gd name="connsiteY56" fmla="*/ 2503991 h 6858000"/>
              <a:gd name="connsiteX57" fmla="*/ 567942 w 5734864"/>
              <a:gd name="connsiteY57" fmla="*/ 2652936 h 6858000"/>
              <a:gd name="connsiteX58" fmla="*/ 573869 w 5734864"/>
              <a:gd name="connsiteY58" fmla="*/ 2670188 h 6858000"/>
              <a:gd name="connsiteX59" fmla="*/ 575243 w 5734864"/>
              <a:gd name="connsiteY59" fmla="*/ 2688114 h 6858000"/>
              <a:gd name="connsiteX60" fmla="*/ 573824 w 5734864"/>
              <a:gd name="connsiteY60" fmla="*/ 2689856 h 6858000"/>
              <a:gd name="connsiteX61" fmla="*/ 570699 w 5734864"/>
              <a:gd name="connsiteY61" fmla="*/ 2709353 h 6858000"/>
              <a:gd name="connsiteX62" fmla="*/ 573192 w 5734864"/>
              <a:gd name="connsiteY62" fmla="*/ 2714527 h 6858000"/>
              <a:gd name="connsiteX63" fmla="*/ 572044 w 5734864"/>
              <a:gd name="connsiteY63" fmla="*/ 2728187 h 6858000"/>
              <a:gd name="connsiteX64" fmla="*/ 572465 w 5734864"/>
              <a:gd name="connsiteY64" fmla="*/ 2755863 h 6858000"/>
              <a:gd name="connsiteX65" fmla="*/ 570028 w 5734864"/>
              <a:gd name="connsiteY65" fmla="*/ 2760324 h 6858000"/>
              <a:gd name="connsiteX66" fmla="*/ 566748 w 5734864"/>
              <a:gd name="connsiteY66" fmla="*/ 2800948 h 6858000"/>
              <a:gd name="connsiteX67" fmla="*/ 565509 w 5734864"/>
              <a:gd name="connsiteY67" fmla="*/ 2801167 h 6858000"/>
              <a:gd name="connsiteX68" fmla="*/ 559367 w 5734864"/>
              <a:gd name="connsiteY68" fmla="*/ 2811129 h 6858000"/>
              <a:gd name="connsiteX69" fmla="*/ 550354 w 5734864"/>
              <a:gd name="connsiteY69" fmla="*/ 2830949 h 6858000"/>
              <a:gd name="connsiteX70" fmla="*/ 514795 w 5734864"/>
              <a:gd name="connsiteY70" fmla="*/ 2872433 h 6858000"/>
              <a:gd name="connsiteX71" fmla="*/ 509875 w 5734864"/>
              <a:gd name="connsiteY71" fmla="*/ 2923099 h 6858000"/>
              <a:gd name="connsiteX72" fmla="*/ 509577 w 5734864"/>
              <a:gd name="connsiteY72" fmla="*/ 2923197 h 6858000"/>
              <a:gd name="connsiteX73" fmla="*/ 507597 w 5734864"/>
              <a:gd name="connsiteY73" fmla="*/ 2931868 h 6858000"/>
              <a:gd name="connsiteX74" fmla="*/ 507379 w 5734864"/>
              <a:gd name="connsiteY74" fmla="*/ 2938322 h 6858000"/>
              <a:gd name="connsiteX75" fmla="*/ 504725 w 5734864"/>
              <a:gd name="connsiteY75" fmla="*/ 2954519 h 6858000"/>
              <a:gd name="connsiteX76" fmla="*/ 502018 w 5734864"/>
              <a:gd name="connsiteY76" fmla="*/ 2959643 h 6858000"/>
              <a:gd name="connsiteX77" fmla="*/ 498360 w 5734864"/>
              <a:gd name="connsiteY77" fmla="*/ 2961019 h 6858000"/>
              <a:gd name="connsiteX78" fmla="*/ 498483 w 5734864"/>
              <a:gd name="connsiteY78" fmla="*/ 2962590 h 6858000"/>
              <a:gd name="connsiteX79" fmla="*/ 484403 w 5734864"/>
              <a:gd name="connsiteY79" fmla="*/ 2990538 h 6858000"/>
              <a:gd name="connsiteX80" fmla="*/ 463075 w 5734864"/>
              <a:gd name="connsiteY80" fmla="*/ 3055956 h 6858000"/>
              <a:gd name="connsiteX81" fmla="*/ 455013 w 5734864"/>
              <a:gd name="connsiteY81" fmla="*/ 3094482 h 6858000"/>
              <a:gd name="connsiteX82" fmla="*/ 428391 w 5734864"/>
              <a:gd name="connsiteY82" fmla="*/ 3198850 h 6858000"/>
              <a:gd name="connsiteX83" fmla="*/ 401440 w 5734864"/>
              <a:gd name="connsiteY83" fmla="*/ 3307560 h 6858000"/>
              <a:gd name="connsiteX84" fmla="*/ 386076 w 5734864"/>
              <a:gd name="connsiteY84" fmla="*/ 3373943 h 6858000"/>
              <a:gd name="connsiteX85" fmla="*/ 374726 w 5734864"/>
              <a:gd name="connsiteY85" fmla="*/ 3381364 h 6858000"/>
              <a:gd name="connsiteX86" fmla="*/ 369145 w 5734864"/>
              <a:gd name="connsiteY86" fmla="*/ 3383729 h 6858000"/>
              <a:gd name="connsiteX87" fmla="*/ 364294 w 5734864"/>
              <a:gd name="connsiteY87" fmla="*/ 3414159 h 6858000"/>
              <a:gd name="connsiteX88" fmla="*/ 366450 w 5734864"/>
              <a:gd name="connsiteY88" fmla="*/ 3436925 h 6858000"/>
              <a:gd name="connsiteX89" fmla="*/ 351743 w 5734864"/>
              <a:gd name="connsiteY89" fmla="*/ 3521619 h 6858000"/>
              <a:gd name="connsiteX90" fmla="*/ 345784 w 5734864"/>
              <a:gd name="connsiteY90" fmla="*/ 3603757 h 6858000"/>
              <a:gd name="connsiteX91" fmla="*/ 344198 w 5734864"/>
              <a:gd name="connsiteY91" fmla="*/ 3652424 h 6858000"/>
              <a:gd name="connsiteX92" fmla="*/ 352450 w 5734864"/>
              <a:gd name="connsiteY92" fmla="*/ 3665222 h 6858000"/>
              <a:gd name="connsiteX93" fmla="*/ 342621 w 5734864"/>
              <a:gd name="connsiteY93" fmla="*/ 3700804 h 6858000"/>
              <a:gd name="connsiteX94" fmla="*/ 341514 w 5734864"/>
              <a:gd name="connsiteY94" fmla="*/ 3734774 h 6858000"/>
              <a:gd name="connsiteX95" fmla="*/ 340607 w 5734864"/>
              <a:gd name="connsiteY95" fmla="*/ 3785153 h 6858000"/>
              <a:gd name="connsiteX96" fmla="*/ 340707 w 5734864"/>
              <a:gd name="connsiteY96" fmla="*/ 3788177 h 6858000"/>
              <a:gd name="connsiteX97" fmla="*/ 340361 w 5734864"/>
              <a:gd name="connsiteY97" fmla="*/ 3798803 h 6858000"/>
              <a:gd name="connsiteX98" fmla="*/ 339642 w 5734864"/>
              <a:gd name="connsiteY98" fmla="*/ 3838750 h 6858000"/>
              <a:gd name="connsiteX99" fmla="*/ 360295 w 5734864"/>
              <a:gd name="connsiteY99" fmla="*/ 4015196 h 6858000"/>
              <a:gd name="connsiteX100" fmla="*/ 339043 w 5734864"/>
              <a:gd name="connsiteY100" fmla="*/ 4052778 h 6858000"/>
              <a:gd name="connsiteX101" fmla="*/ 339343 w 5734864"/>
              <a:gd name="connsiteY101" fmla="*/ 4096257 h 6858000"/>
              <a:gd name="connsiteX102" fmla="*/ 340786 w 5734864"/>
              <a:gd name="connsiteY102" fmla="*/ 4321136 h 6858000"/>
              <a:gd name="connsiteX103" fmla="*/ 343158 w 5734864"/>
              <a:gd name="connsiteY103" fmla="*/ 4429174 h 6858000"/>
              <a:gd name="connsiteX104" fmla="*/ 334599 w 5734864"/>
              <a:gd name="connsiteY104" fmla="*/ 4449938 h 6858000"/>
              <a:gd name="connsiteX105" fmla="*/ 332890 w 5734864"/>
              <a:gd name="connsiteY105" fmla="*/ 4453515 h 6858000"/>
              <a:gd name="connsiteX106" fmla="*/ 331105 w 5734864"/>
              <a:gd name="connsiteY106" fmla="*/ 4467941 h 6858000"/>
              <a:gd name="connsiteX107" fmla="*/ 324289 w 5734864"/>
              <a:gd name="connsiteY107" fmla="*/ 4471861 h 6858000"/>
              <a:gd name="connsiteX108" fmla="*/ 317079 w 5734864"/>
              <a:gd name="connsiteY108" fmla="*/ 4493468 h 6858000"/>
              <a:gd name="connsiteX109" fmla="*/ 315557 w 5734864"/>
              <a:gd name="connsiteY109" fmla="*/ 4520067 h 6858000"/>
              <a:gd name="connsiteX110" fmla="*/ 315240 w 5734864"/>
              <a:gd name="connsiteY110" fmla="*/ 4536872 h 6858000"/>
              <a:gd name="connsiteX111" fmla="*/ 316200 w 5734864"/>
              <a:gd name="connsiteY111" fmla="*/ 4538297 h 6858000"/>
              <a:gd name="connsiteX112" fmla="*/ 317507 w 5734864"/>
              <a:gd name="connsiteY112" fmla="*/ 4547582 h 6858000"/>
              <a:gd name="connsiteX113" fmla="*/ 323078 w 5734864"/>
              <a:gd name="connsiteY113" fmla="*/ 4592102 h 6858000"/>
              <a:gd name="connsiteX114" fmla="*/ 328722 w 5734864"/>
              <a:gd name="connsiteY114" fmla="*/ 4667914 h 6858000"/>
              <a:gd name="connsiteX115" fmla="*/ 335597 w 5734864"/>
              <a:gd name="connsiteY115" fmla="*/ 4695035 h 6858000"/>
              <a:gd name="connsiteX116" fmla="*/ 339485 w 5734864"/>
              <a:gd name="connsiteY116" fmla="*/ 4695979 h 6858000"/>
              <a:gd name="connsiteX117" fmla="*/ 341089 w 5734864"/>
              <a:gd name="connsiteY117" fmla="*/ 4704268 h 6858000"/>
              <a:gd name="connsiteX118" fmla="*/ 342177 w 5734864"/>
              <a:gd name="connsiteY118" fmla="*/ 4706060 h 6858000"/>
              <a:gd name="connsiteX119" fmla="*/ 347751 w 5734864"/>
              <a:gd name="connsiteY119" fmla="*/ 4716754 h 6858000"/>
              <a:gd name="connsiteX120" fmla="*/ 344125 w 5734864"/>
              <a:gd name="connsiteY120" fmla="*/ 4764669 h 6858000"/>
              <a:gd name="connsiteX121" fmla="*/ 340188 w 5734864"/>
              <a:gd name="connsiteY121" fmla="*/ 4779386 h 6858000"/>
              <a:gd name="connsiteX122" fmla="*/ 335146 w 5734864"/>
              <a:gd name="connsiteY122" fmla="*/ 4787491 h 6858000"/>
              <a:gd name="connsiteX123" fmla="*/ 319124 w 5734864"/>
              <a:gd name="connsiteY123" fmla="*/ 4843514 h 6858000"/>
              <a:gd name="connsiteX124" fmla="*/ 305956 w 5734864"/>
              <a:gd name="connsiteY124" fmla="*/ 4881505 h 6858000"/>
              <a:gd name="connsiteX125" fmla="*/ 301062 w 5734864"/>
              <a:gd name="connsiteY125" fmla="*/ 4889332 h 6858000"/>
              <a:gd name="connsiteX126" fmla="*/ 302141 w 5734864"/>
              <a:gd name="connsiteY126" fmla="*/ 4899400 h 6858000"/>
              <a:gd name="connsiteX127" fmla="*/ 304424 w 5734864"/>
              <a:gd name="connsiteY127" fmla="*/ 4902664 h 6858000"/>
              <a:gd name="connsiteX128" fmla="*/ 293123 w 5734864"/>
              <a:gd name="connsiteY128" fmla="*/ 4932769 h 6858000"/>
              <a:gd name="connsiteX129" fmla="*/ 292275 w 5734864"/>
              <a:gd name="connsiteY129" fmla="*/ 4936482 h 6858000"/>
              <a:gd name="connsiteX130" fmla="*/ 288304 w 5734864"/>
              <a:gd name="connsiteY130" fmla="*/ 4962325 h 6858000"/>
              <a:gd name="connsiteX131" fmla="*/ 287420 w 5734864"/>
              <a:gd name="connsiteY131" fmla="*/ 5042193 h 6858000"/>
              <a:gd name="connsiteX132" fmla="*/ 287020 w 5734864"/>
              <a:gd name="connsiteY132" fmla="*/ 5065655 h 6858000"/>
              <a:gd name="connsiteX133" fmla="*/ 288488 w 5734864"/>
              <a:gd name="connsiteY133" fmla="*/ 5082216 h 6858000"/>
              <a:gd name="connsiteX134" fmla="*/ 282763 w 5734864"/>
              <a:gd name="connsiteY134" fmla="*/ 5127114 h 6858000"/>
              <a:gd name="connsiteX135" fmla="*/ 269316 w 5734864"/>
              <a:gd name="connsiteY135" fmla="*/ 5202682 h 6858000"/>
              <a:gd name="connsiteX136" fmla="*/ 269174 w 5734864"/>
              <a:gd name="connsiteY136" fmla="*/ 5230835 h 6858000"/>
              <a:gd name="connsiteX137" fmla="*/ 272679 w 5734864"/>
              <a:gd name="connsiteY137" fmla="*/ 5232660 h 6858000"/>
              <a:gd name="connsiteX138" fmla="*/ 272160 w 5734864"/>
              <a:gd name="connsiteY138" fmla="*/ 5241150 h 6858000"/>
              <a:gd name="connsiteX139" fmla="*/ 272760 w 5734864"/>
              <a:gd name="connsiteY139" fmla="*/ 5243156 h 6858000"/>
              <a:gd name="connsiteX140" fmla="*/ 275462 w 5734864"/>
              <a:gd name="connsiteY140" fmla="*/ 5254919 h 6858000"/>
              <a:gd name="connsiteX141" fmla="*/ 262897 w 5734864"/>
              <a:gd name="connsiteY141" fmla="*/ 5286259 h 6858000"/>
              <a:gd name="connsiteX142" fmla="*/ 252761 w 5734864"/>
              <a:gd name="connsiteY142" fmla="*/ 5357801 h 6858000"/>
              <a:gd name="connsiteX143" fmla="*/ 242360 w 5734864"/>
              <a:gd name="connsiteY143" fmla="*/ 5460080 h 6858000"/>
              <a:gd name="connsiteX144" fmla="*/ 229880 w 5734864"/>
              <a:gd name="connsiteY144" fmla="*/ 5539714 h 6858000"/>
              <a:gd name="connsiteX145" fmla="*/ 204283 w 5734864"/>
              <a:gd name="connsiteY145" fmla="*/ 5639080 h 6858000"/>
              <a:gd name="connsiteX146" fmla="*/ 198948 w 5734864"/>
              <a:gd name="connsiteY146" fmla="*/ 5710958 h 6858000"/>
              <a:gd name="connsiteX147" fmla="*/ 192367 w 5734864"/>
              <a:gd name="connsiteY147" fmla="*/ 5719859 h 6858000"/>
              <a:gd name="connsiteX148" fmla="*/ 188035 w 5734864"/>
              <a:gd name="connsiteY148" fmla="*/ 5729935 h 6858000"/>
              <a:gd name="connsiteX149" fmla="*/ 188428 w 5734864"/>
              <a:gd name="connsiteY149" fmla="*/ 5731182 h 6858000"/>
              <a:gd name="connsiteX150" fmla="*/ 181635 w 5734864"/>
              <a:gd name="connsiteY150" fmla="*/ 5753538 h 6858000"/>
              <a:gd name="connsiteX151" fmla="*/ 169744 w 5734864"/>
              <a:gd name="connsiteY151" fmla="*/ 5796307 h 6858000"/>
              <a:gd name="connsiteX152" fmla="*/ 170351 w 5734864"/>
              <a:gd name="connsiteY152" fmla="*/ 5796644 h 6858000"/>
              <a:gd name="connsiteX153" fmla="*/ 171559 w 5734864"/>
              <a:gd name="connsiteY153" fmla="*/ 5803435 h 6858000"/>
              <a:gd name="connsiteX154" fmla="*/ 172284 w 5734864"/>
              <a:gd name="connsiteY154" fmla="*/ 5816391 h 6858000"/>
              <a:gd name="connsiteX155" fmla="*/ 182542 w 5734864"/>
              <a:gd name="connsiteY155" fmla="*/ 5846382 h 6858000"/>
              <a:gd name="connsiteX156" fmla="*/ 175877 w 5734864"/>
              <a:gd name="connsiteY156" fmla="*/ 5871336 h 6858000"/>
              <a:gd name="connsiteX157" fmla="*/ 174910 w 5734864"/>
              <a:gd name="connsiteY157" fmla="*/ 5876376 h 6858000"/>
              <a:gd name="connsiteX158" fmla="*/ 175047 w 5734864"/>
              <a:gd name="connsiteY158" fmla="*/ 5876483 h 6858000"/>
              <a:gd name="connsiteX159" fmla="*/ 174335 w 5734864"/>
              <a:gd name="connsiteY159" fmla="*/ 5881814 h 6858000"/>
              <a:gd name="connsiteX160" fmla="*/ 171273 w 5734864"/>
              <a:gd name="connsiteY160" fmla="*/ 5895339 h 6858000"/>
              <a:gd name="connsiteX161" fmla="*/ 171658 w 5734864"/>
              <a:gd name="connsiteY161" fmla="*/ 5898749 h 6858000"/>
              <a:gd name="connsiteX162" fmla="*/ 174658 w 5734864"/>
              <a:gd name="connsiteY162" fmla="*/ 5919558 h 6858000"/>
              <a:gd name="connsiteX163" fmla="*/ 169099 w 5734864"/>
              <a:gd name="connsiteY163" fmla="*/ 5984417 h 6858000"/>
              <a:gd name="connsiteX164" fmla="*/ 162007 w 5734864"/>
              <a:gd name="connsiteY164" fmla="*/ 6049043 h 6858000"/>
              <a:gd name="connsiteX165" fmla="*/ 156875 w 5734864"/>
              <a:gd name="connsiteY165" fmla="*/ 6114000 h 6858000"/>
              <a:gd name="connsiteX166" fmla="*/ 165441 w 5734864"/>
              <a:gd name="connsiteY166" fmla="*/ 6146938 h 6858000"/>
              <a:gd name="connsiteX167" fmla="*/ 165177 w 5734864"/>
              <a:gd name="connsiteY167" fmla="*/ 6150658 h 6858000"/>
              <a:gd name="connsiteX168" fmla="*/ 161772 w 5734864"/>
              <a:gd name="connsiteY168" fmla="*/ 6160011 h 6858000"/>
              <a:gd name="connsiteX169" fmla="*/ 160051 w 5734864"/>
              <a:gd name="connsiteY169" fmla="*/ 6163393 h 6858000"/>
              <a:gd name="connsiteX170" fmla="*/ 158473 w 5734864"/>
              <a:gd name="connsiteY170" fmla="*/ 6168628 h 6858000"/>
              <a:gd name="connsiteX171" fmla="*/ 158573 w 5734864"/>
              <a:gd name="connsiteY171" fmla="*/ 6168799 h 6858000"/>
              <a:gd name="connsiteX172" fmla="*/ 146463 w 5734864"/>
              <a:gd name="connsiteY172" fmla="*/ 6196671 h 6858000"/>
              <a:gd name="connsiteX173" fmla="*/ 150209 w 5734864"/>
              <a:gd name="connsiteY173" fmla="*/ 6232365 h 6858000"/>
              <a:gd name="connsiteX174" fmla="*/ 148544 w 5734864"/>
              <a:gd name="connsiteY174" fmla="*/ 6246162 h 6858000"/>
              <a:gd name="connsiteX175" fmla="*/ 148403 w 5734864"/>
              <a:gd name="connsiteY175" fmla="*/ 6253754 h 6858000"/>
              <a:gd name="connsiteX176" fmla="*/ 138880 w 5734864"/>
              <a:gd name="connsiteY176" fmla="*/ 6276449 h 6858000"/>
              <a:gd name="connsiteX177" fmla="*/ 138683 w 5734864"/>
              <a:gd name="connsiteY177" fmla="*/ 6279721 h 6858000"/>
              <a:gd name="connsiteX178" fmla="*/ 130721 w 5734864"/>
              <a:gd name="connsiteY178" fmla="*/ 6293675 h 6858000"/>
              <a:gd name="connsiteX179" fmla="*/ 120717 w 5734864"/>
              <a:gd name="connsiteY179" fmla="*/ 6313967 h 6858000"/>
              <a:gd name="connsiteX180" fmla="*/ 120841 w 5734864"/>
              <a:gd name="connsiteY180" fmla="*/ 6315437 h 6858000"/>
              <a:gd name="connsiteX181" fmla="*/ 115208 w 5734864"/>
              <a:gd name="connsiteY181" fmla="*/ 6324024 h 6858000"/>
              <a:gd name="connsiteX182" fmla="*/ 101217 w 5734864"/>
              <a:gd name="connsiteY182" fmla="*/ 6365923 h 6858000"/>
              <a:gd name="connsiteX183" fmla="*/ 74946 w 5734864"/>
              <a:gd name="connsiteY183" fmla="*/ 6556817 h 6858000"/>
              <a:gd name="connsiteX184" fmla="*/ 16001 w 5734864"/>
              <a:gd name="connsiteY184" fmla="*/ 6808678 h 6858000"/>
              <a:gd name="connsiteX185" fmla="*/ 0 w 5734864"/>
              <a:gd name="connsiteY185" fmla="*/ 6858000 h 6858000"/>
              <a:gd name="connsiteX186" fmla="*/ 5734864 w 5734864"/>
              <a:gd name="connsiteY186" fmla="*/ 6858000 h 6858000"/>
              <a:gd name="connsiteX187" fmla="*/ 5734864 w 5734864"/>
              <a:gd name="connsiteY18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Lst>
            <a:rect l="l" t="t" r="r" b="b"/>
            <a:pathLst>
              <a:path w="5734864" h="6858000">
                <a:moveTo>
                  <a:pt x="5734864" y="0"/>
                </a:moveTo>
                <a:lnTo>
                  <a:pt x="771611" y="0"/>
                </a:lnTo>
                <a:cubicBezTo>
                  <a:pt x="771634" y="16369"/>
                  <a:pt x="771656" y="32739"/>
                  <a:pt x="771679" y="49108"/>
                </a:cubicBezTo>
                <a:cubicBezTo>
                  <a:pt x="775201" y="55622"/>
                  <a:pt x="788724" y="196721"/>
                  <a:pt x="794248" y="200968"/>
                </a:cubicBezTo>
                <a:lnTo>
                  <a:pt x="801749" y="414071"/>
                </a:lnTo>
                <a:cubicBezTo>
                  <a:pt x="807329" y="440933"/>
                  <a:pt x="835107" y="598697"/>
                  <a:pt x="818548" y="585467"/>
                </a:cubicBezTo>
                <a:cubicBezTo>
                  <a:pt x="856197" y="664140"/>
                  <a:pt x="837895" y="708473"/>
                  <a:pt x="857476" y="800623"/>
                </a:cubicBezTo>
                <a:cubicBezTo>
                  <a:pt x="822401" y="857344"/>
                  <a:pt x="855723" y="824571"/>
                  <a:pt x="851083" y="878903"/>
                </a:cubicBezTo>
                <a:cubicBezTo>
                  <a:pt x="884811" y="859448"/>
                  <a:pt x="834648" y="946397"/>
                  <a:pt x="873564" y="943826"/>
                </a:cubicBezTo>
                <a:cubicBezTo>
                  <a:pt x="871487" y="953795"/>
                  <a:pt x="868248" y="963533"/>
                  <a:pt x="864705" y="973328"/>
                </a:cubicBezTo>
                <a:lnTo>
                  <a:pt x="862869" y="978457"/>
                </a:lnTo>
                <a:lnTo>
                  <a:pt x="862233" y="998041"/>
                </a:lnTo>
                <a:lnTo>
                  <a:pt x="853665" y="1004750"/>
                </a:lnTo>
                <a:lnTo>
                  <a:pt x="847865" y="1070795"/>
                </a:lnTo>
                <a:cubicBezTo>
                  <a:pt x="870234" y="1110486"/>
                  <a:pt x="833172" y="1190441"/>
                  <a:pt x="862786" y="1238994"/>
                </a:cubicBezTo>
                <a:cubicBezTo>
                  <a:pt x="864699" y="1290599"/>
                  <a:pt x="860615" y="1347716"/>
                  <a:pt x="859345" y="1380427"/>
                </a:cubicBezTo>
                <a:cubicBezTo>
                  <a:pt x="845703" y="1396391"/>
                  <a:pt x="873184" y="1435525"/>
                  <a:pt x="855172" y="1435262"/>
                </a:cubicBezTo>
                <a:lnTo>
                  <a:pt x="860494" y="1453861"/>
                </a:lnTo>
                <a:lnTo>
                  <a:pt x="853731" y="1467047"/>
                </a:lnTo>
                <a:cubicBezTo>
                  <a:pt x="846549" y="1480528"/>
                  <a:pt x="841728" y="1491093"/>
                  <a:pt x="845847" y="1502307"/>
                </a:cubicBezTo>
                <a:lnTo>
                  <a:pt x="817613" y="1565166"/>
                </a:lnTo>
                <a:cubicBezTo>
                  <a:pt x="805468" y="1557258"/>
                  <a:pt x="816534" y="1596564"/>
                  <a:pt x="804223" y="1601941"/>
                </a:cubicBezTo>
                <a:cubicBezTo>
                  <a:pt x="794287" y="1604654"/>
                  <a:pt x="795328" y="1617209"/>
                  <a:pt x="791773" y="1627005"/>
                </a:cubicBezTo>
                <a:cubicBezTo>
                  <a:pt x="781684" y="1634393"/>
                  <a:pt x="772978" y="1683187"/>
                  <a:pt x="774645" y="1699922"/>
                </a:cubicBezTo>
                <a:cubicBezTo>
                  <a:pt x="785341" y="1746767"/>
                  <a:pt x="744845" y="1787099"/>
                  <a:pt x="752343" y="1824604"/>
                </a:cubicBezTo>
                <a:cubicBezTo>
                  <a:pt x="751502" y="1834578"/>
                  <a:pt x="749297" y="1842929"/>
                  <a:pt x="746254" y="1850222"/>
                </a:cubicBezTo>
                <a:lnTo>
                  <a:pt x="728600" y="1869603"/>
                </a:lnTo>
                <a:lnTo>
                  <a:pt x="724396" y="1883104"/>
                </a:lnTo>
                <a:lnTo>
                  <a:pt x="722165" y="1885924"/>
                </a:lnTo>
                <a:lnTo>
                  <a:pt x="721338" y="1887123"/>
                </a:lnTo>
                <a:lnTo>
                  <a:pt x="714840" y="1902274"/>
                </a:lnTo>
                <a:lnTo>
                  <a:pt x="722847" y="1929891"/>
                </a:lnTo>
                <a:lnTo>
                  <a:pt x="714660" y="1982709"/>
                </a:lnTo>
                <a:cubicBezTo>
                  <a:pt x="727725" y="2006201"/>
                  <a:pt x="714739" y="1997091"/>
                  <a:pt x="710759" y="2013010"/>
                </a:cubicBezTo>
                <a:cubicBezTo>
                  <a:pt x="707970" y="2027531"/>
                  <a:pt x="700788" y="2054714"/>
                  <a:pt x="697927" y="2069833"/>
                </a:cubicBezTo>
                <a:cubicBezTo>
                  <a:pt x="685211" y="2080229"/>
                  <a:pt x="698762" y="2088241"/>
                  <a:pt x="693594" y="2103731"/>
                </a:cubicBezTo>
                <a:cubicBezTo>
                  <a:pt x="688481" y="2110649"/>
                  <a:pt x="687183" y="2115973"/>
                  <a:pt x="691109" y="2124027"/>
                </a:cubicBezTo>
                <a:cubicBezTo>
                  <a:pt x="666413" y="2155740"/>
                  <a:pt x="688031" y="2144874"/>
                  <a:pt x="676593" y="2176182"/>
                </a:cubicBezTo>
                <a:cubicBezTo>
                  <a:pt x="665190" y="2202944"/>
                  <a:pt x="656416" y="2233857"/>
                  <a:pt x="633227" y="2258036"/>
                </a:cubicBezTo>
                <a:cubicBezTo>
                  <a:pt x="626930" y="2262191"/>
                  <a:pt x="623498" y="2274069"/>
                  <a:pt x="625564" y="2284567"/>
                </a:cubicBezTo>
                <a:cubicBezTo>
                  <a:pt x="625918" y="2286374"/>
                  <a:pt x="626427" y="2288071"/>
                  <a:pt x="627074" y="2289605"/>
                </a:cubicBezTo>
                <a:cubicBezTo>
                  <a:pt x="619029" y="2296628"/>
                  <a:pt x="616453" y="2303188"/>
                  <a:pt x="614574" y="2308717"/>
                </a:cubicBezTo>
                <a:lnTo>
                  <a:pt x="606890" y="2320662"/>
                </a:lnTo>
                <a:lnTo>
                  <a:pt x="605558" y="2327897"/>
                </a:lnTo>
                <a:lnTo>
                  <a:pt x="602202" y="2357749"/>
                </a:lnTo>
                <a:lnTo>
                  <a:pt x="600213" y="2364905"/>
                </a:lnTo>
                <a:lnTo>
                  <a:pt x="597160" y="2388351"/>
                </a:lnTo>
                <a:lnTo>
                  <a:pt x="597982" y="2402296"/>
                </a:lnTo>
                <a:lnTo>
                  <a:pt x="593150" y="2420015"/>
                </a:lnTo>
                <a:cubicBezTo>
                  <a:pt x="593044" y="2420926"/>
                  <a:pt x="592939" y="2421838"/>
                  <a:pt x="592833" y="2422749"/>
                </a:cubicBezTo>
                <a:lnTo>
                  <a:pt x="594479" y="2426002"/>
                </a:lnTo>
                <a:cubicBezTo>
                  <a:pt x="594168" y="2427683"/>
                  <a:pt x="593118" y="2429721"/>
                  <a:pt x="591963" y="2431950"/>
                </a:cubicBezTo>
                <a:cubicBezTo>
                  <a:pt x="591823" y="2432599"/>
                  <a:pt x="591684" y="2433248"/>
                  <a:pt x="591544" y="2433897"/>
                </a:cubicBezTo>
                <a:lnTo>
                  <a:pt x="589519" y="2451398"/>
                </a:lnTo>
                <a:cubicBezTo>
                  <a:pt x="589692" y="2452777"/>
                  <a:pt x="589864" y="2454157"/>
                  <a:pt x="590037" y="2455536"/>
                </a:cubicBezTo>
                <a:lnTo>
                  <a:pt x="588179" y="2462981"/>
                </a:lnTo>
                <a:lnTo>
                  <a:pt x="583434" y="2503991"/>
                </a:lnTo>
                <a:cubicBezTo>
                  <a:pt x="576530" y="2566058"/>
                  <a:pt x="570433" y="2625224"/>
                  <a:pt x="567942" y="2652936"/>
                </a:cubicBezTo>
                <a:cubicBezTo>
                  <a:pt x="570864" y="2658290"/>
                  <a:pt x="572739" y="2664095"/>
                  <a:pt x="573869" y="2670188"/>
                </a:cubicBezTo>
                <a:lnTo>
                  <a:pt x="575243" y="2688114"/>
                </a:lnTo>
                <a:lnTo>
                  <a:pt x="573824" y="2689856"/>
                </a:lnTo>
                <a:cubicBezTo>
                  <a:pt x="569972" y="2698471"/>
                  <a:pt x="569572" y="2704494"/>
                  <a:pt x="570699" y="2709353"/>
                </a:cubicBezTo>
                <a:lnTo>
                  <a:pt x="573192" y="2714527"/>
                </a:lnTo>
                <a:cubicBezTo>
                  <a:pt x="572809" y="2719080"/>
                  <a:pt x="572427" y="2723634"/>
                  <a:pt x="572044" y="2728187"/>
                </a:cubicBezTo>
                <a:cubicBezTo>
                  <a:pt x="572184" y="2737412"/>
                  <a:pt x="572325" y="2746638"/>
                  <a:pt x="572465" y="2755863"/>
                </a:cubicBezTo>
                <a:lnTo>
                  <a:pt x="570028" y="2760324"/>
                </a:lnTo>
                <a:lnTo>
                  <a:pt x="566748" y="2800948"/>
                </a:lnTo>
                <a:lnTo>
                  <a:pt x="565509" y="2801167"/>
                </a:lnTo>
                <a:cubicBezTo>
                  <a:pt x="562655" y="2802587"/>
                  <a:pt x="560408" y="2805381"/>
                  <a:pt x="559367" y="2811129"/>
                </a:cubicBezTo>
                <a:cubicBezTo>
                  <a:pt x="543471" y="2797318"/>
                  <a:pt x="552020" y="2812773"/>
                  <a:pt x="550354" y="2830949"/>
                </a:cubicBezTo>
                <a:cubicBezTo>
                  <a:pt x="525292" y="2813553"/>
                  <a:pt x="531129" y="2868192"/>
                  <a:pt x="514795" y="2872433"/>
                </a:cubicBezTo>
                <a:lnTo>
                  <a:pt x="509875" y="2923099"/>
                </a:lnTo>
                <a:lnTo>
                  <a:pt x="509577" y="2923197"/>
                </a:lnTo>
                <a:cubicBezTo>
                  <a:pt x="508704" y="2924865"/>
                  <a:pt x="508038" y="2927556"/>
                  <a:pt x="507597" y="2931868"/>
                </a:cubicBezTo>
                <a:cubicBezTo>
                  <a:pt x="507524" y="2934019"/>
                  <a:pt x="507452" y="2936171"/>
                  <a:pt x="507379" y="2938322"/>
                </a:cubicBezTo>
                <a:lnTo>
                  <a:pt x="504725" y="2954519"/>
                </a:lnTo>
                <a:lnTo>
                  <a:pt x="502018" y="2959643"/>
                </a:lnTo>
                <a:lnTo>
                  <a:pt x="498360" y="2961019"/>
                </a:lnTo>
                <a:lnTo>
                  <a:pt x="498483" y="2962590"/>
                </a:lnTo>
                <a:cubicBezTo>
                  <a:pt x="502388" y="2975027"/>
                  <a:pt x="510202" y="2980016"/>
                  <a:pt x="484403" y="2990538"/>
                </a:cubicBezTo>
                <a:cubicBezTo>
                  <a:pt x="489425" y="3018352"/>
                  <a:pt x="474337" y="3021029"/>
                  <a:pt x="463075" y="3055956"/>
                </a:cubicBezTo>
                <a:cubicBezTo>
                  <a:pt x="469487" y="3072485"/>
                  <a:pt x="464165" y="3083955"/>
                  <a:pt x="455013" y="3094482"/>
                </a:cubicBezTo>
                <a:cubicBezTo>
                  <a:pt x="453131" y="3130054"/>
                  <a:pt x="437643" y="3160106"/>
                  <a:pt x="428391" y="3198850"/>
                </a:cubicBezTo>
                <a:lnTo>
                  <a:pt x="401440" y="3307560"/>
                </a:lnTo>
                <a:lnTo>
                  <a:pt x="386076" y="3373943"/>
                </a:lnTo>
                <a:cubicBezTo>
                  <a:pt x="386236" y="3376061"/>
                  <a:pt x="380537" y="3378856"/>
                  <a:pt x="374726" y="3381364"/>
                </a:cubicBezTo>
                <a:lnTo>
                  <a:pt x="369145" y="3383729"/>
                </a:lnTo>
                <a:lnTo>
                  <a:pt x="364294" y="3414159"/>
                </a:lnTo>
                <a:lnTo>
                  <a:pt x="366450" y="3436925"/>
                </a:lnTo>
                <a:lnTo>
                  <a:pt x="351743" y="3521619"/>
                </a:lnTo>
                <a:lnTo>
                  <a:pt x="345784" y="3603757"/>
                </a:lnTo>
                <a:cubicBezTo>
                  <a:pt x="345255" y="3619979"/>
                  <a:pt x="344727" y="3636202"/>
                  <a:pt x="344198" y="3652424"/>
                </a:cubicBezTo>
                <a:lnTo>
                  <a:pt x="352450" y="3665222"/>
                </a:lnTo>
                <a:lnTo>
                  <a:pt x="342621" y="3700804"/>
                </a:lnTo>
                <a:lnTo>
                  <a:pt x="341514" y="3734774"/>
                </a:lnTo>
                <a:cubicBezTo>
                  <a:pt x="341212" y="3751567"/>
                  <a:pt x="340909" y="3768360"/>
                  <a:pt x="340607" y="3785153"/>
                </a:cubicBezTo>
                <a:cubicBezTo>
                  <a:pt x="340640" y="3786161"/>
                  <a:pt x="340674" y="3787169"/>
                  <a:pt x="340707" y="3788177"/>
                </a:cubicBezTo>
                <a:cubicBezTo>
                  <a:pt x="340592" y="3791719"/>
                  <a:pt x="340476" y="3795261"/>
                  <a:pt x="340361" y="3798803"/>
                </a:cubicBezTo>
                <a:cubicBezTo>
                  <a:pt x="340121" y="3812119"/>
                  <a:pt x="339882" y="3825434"/>
                  <a:pt x="339642" y="3838750"/>
                </a:cubicBezTo>
                <a:cubicBezTo>
                  <a:pt x="337363" y="3949044"/>
                  <a:pt x="361794" y="3960437"/>
                  <a:pt x="360295" y="4015196"/>
                </a:cubicBezTo>
                <a:lnTo>
                  <a:pt x="339043" y="4052778"/>
                </a:lnTo>
                <a:lnTo>
                  <a:pt x="339343" y="4096257"/>
                </a:lnTo>
                <a:cubicBezTo>
                  <a:pt x="362058" y="4159145"/>
                  <a:pt x="332404" y="4250479"/>
                  <a:pt x="340786" y="4321136"/>
                </a:cubicBezTo>
                <a:cubicBezTo>
                  <a:pt x="341421" y="4376624"/>
                  <a:pt x="344189" y="4407708"/>
                  <a:pt x="343158" y="4429174"/>
                </a:cubicBezTo>
                <a:cubicBezTo>
                  <a:pt x="340948" y="4436304"/>
                  <a:pt x="337887" y="4443121"/>
                  <a:pt x="334599" y="4449938"/>
                </a:cubicBezTo>
                <a:lnTo>
                  <a:pt x="332890" y="4453515"/>
                </a:lnTo>
                <a:lnTo>
                  <a:pt x="331105" y="4467941"/>
                </a:lnTo>
                <a:lnTo>
                  <a:pt x="324289" y="4471861"/>
                </a:lnTo>
                <a:lnTo>
                  <a:pt x="317079" y="4493468"/>
                </a:lnTo>
                <a:cubicBezTo>
                  <a:pt x="315353" y="4501584"/>
                  <a:pt x="314639" y="4510343"/>
                  <a:pt x="315557" y="4520067"/>
                </a:cubicBezTo>
                <a:cubicBezTo>
                  <a:pt x="315451" y="4525669"/>
                  <a:pt x="315346" y="4531270"/>
                  <a:pt x="315240" y="4536872"/>
                </a:cubicBezTo>
                <a:lnTo>
                  <a:pt x="316200" y="4538297"/>
                </a:lnTo>
                <a:cubicBezTo>
                  <a:pt x="316738" y="4541182"/>
                  <a:pt x="316785" y="4544563"/>
                  <a:pt x="317507" y="4547582"/>
                </a:cubicBezTo>
                <a:cubicBezTo>
                  <a:pt x="322716" y="4552468"/>
                  <a:pt x="324912" y="4582137"/>
                  <a:pt x="323078" y="4592102"/>
                </a:cubicBezTo>
                <a:cubicBezTo>
                  <a:pt x="314597" y="4619728"/>
                  <a:pt x="334923" y="4645745"/>
                  <a:pt x="328722" y="4667914"/>
                </a:cubicBezTo>
                <a:cubicBezTo>
                  <a:pt x="330810" y="4685069"/>
                  <a:pt x="333803" y="4690356"/>
                  <a:pt x="335597" y="4695035"/>
                </a:cubicBezTo>
                <a:lnTo>
                  <a:pt x="339485" y="4695979"/>
                </a:lnTo>
                <a:lnTo>
                  <a:pt x="341089" y="4704268"/>
                </a:lnTo>
                <a:lnTo>
                  <a:pt x="342177" y="4706060"/>
                </a:lnTo>
                <a:cubicBezTo>
                  <a:pt x="344268" y="4709474"/>
                  <a:pt x="346234" y="4712931"/>
                  <a:pt x="347751" y="4716754"/>
                </a:cubicBezTo>
                <a:lnTo>
                  <a:pt x="344125" y="4764669"/>
                </a:lnTo>
                <a:lnTo>
                  <a:pt x="340188" y="4779386"/>
                </a:lnTo>
                <a:lnTo>
                  <a:pt x="335146" y="4787491"/>
                </a:lnTo>
                <a:lnTo>
                  <a:pt x="319124" y="4843514"/>
                </a:lnTo>
                <a:lnTo>
                  <a:pt x="305956" y="4881505"/>
                </a:lnTo>
                <a:lnTo>
                  <a:pt x="301062" y="4889332"/>
                </a:lnTo>
                <a:lnTo>
                  <a:pt x="302141" y="4899400"/>
                </a:lnTo>
                <a:cubicBezTo>
                  <a:pt x="302767" y="4900706"/>
                  <a:pt x="303536" y="4901803"/>
                  <a:pt x="304424" y="4902664"/>
                </a:cubicBezTo>
                <a:lnTo>
                  <a:pt x="293123" y="4932769"/>
                </a:lnTo>
                <a:lnTo>
                  <a:pt x="292275" y="4936482"/>
                </a:lnTo>
                <a:lnTo>
                  <a:pt x="288304" y="4962325"/>
                </a:lnTo>
                <a:cubicBezTo>
                  <a:pt x="288009" y="4988948"/>
                  <a:pt x="287715" y="5015570"/>
                  <a:pt x="287420" y="5042193"/>
                </a:cubicBezTo>
                <a:cubicBezTo>
                  <a:pt x="295373" y="5039737"/>
                  <a:pt x="281659" y="5060438"/>
                  <a:pt x="287020" y="5065655"/>
                </a:cubicBezTo>
                <a:cubicBezTo>
                  <a:pt x="291675" y="5068928"/>
                  <a:pt x="288601" y="5075970"/>
                  <a:pt x="288488" y="5082216"/>
                </a:cubicBezTo>
                <a:cubicBezTo>
                  <a:pt x="292282" y="5088207"/>
                  <a:pt x="287008" y="5117775"/>
                  <a:pt x="282763" y="5127114"/>
                </a:cubicBezTo>
                <a:cubicBezTo>
                  <a:pt x="267723" y="5152218"/>
                  <a:pt x="280799" y="5182399"/>
                  <a:pt x="269316" y="5202682"/>
                </a:cubicBezTo>
                <a:cubicBezTo>
                  <a:pt x="267050" y="5219969"/>
                  <a:pt x="268614" y="5225841"/>
                  <a:pt x="269174" y="5230835"/>
                </a:cubicBezTo>
                <a:lnTo>
                  <a:pt x="272679" y="5232660"/>
                </a:lnTo>
                <a:lnTo>
                  <a:pt x="272160" y="5241150"/>
                </a:lnTo>
                <a:lnTo>
                  <a:pt x="272760" y="5243156"/>
                </a:lnTo>
                <a:cubicBezTo>
                  <a:pt x="273922" y="5246984"/>
                  <a:pt x="274952" y="5250824"/>
                  <a:pt x="275462" y="5254919"/>
                </a:cubicBezTo>
                <a:cubicBezTo>
                  <a:pt x="258407" y="5258851"/>
                  <a:pt x="276976" y="5290392"/>
                  <a:pt x="262897" y="5286259"/>
                </a:cubicBezTo>
                <a:cubicBezTo>
                  <a:pt x="262724" y="5309439"/>
                  <a:pt x="239612" y="5337531"/>
                  <a:pt x="252761" y="5357801"/>
                </a:cubicBezTo>
                <a:cubicBezTo>
                  <a:pt x="248775" y="5392256"/>
                  <a:pt x="247799" y="5423412"/>
                  <a:pt x="242360" y="5460080"/>
                </a:cubicBezTo>
                <a:cubicBezTo>
                  <a:pt x="232632" y="5488478"/>
                  <a:pt x="242025" y="5519143"/>
                  <a:pt x="229880" y="5539714"/>
                </a:cubicBezTo>
                <a:cubicBezTo>
                  <a:pt x="230558" y="5572454"/>
                  <a:pt x="222150" y="5613340"/>
                  <a:pt x="204283" y="5639080"/>
                </a:cubicBezTo>
                <a:cubicBezTo>
                  <a:pt x="201596" y="5674226"/>
                  <a:pt x="191051" y="5680198"/>
                  <a:pt x="198948" y="5710958"/>
                </a:cubicBezTo>
                <a:cubicBezTo>
                  <a:pt x="196338" y="5713534"/>
                  <a:pt x="194185" y="5716550"/>
                  <a:pt x="192367" y="5719859"/>
                </a:cubicBezTo>
                <a:lnTo>
                  <a:pt x="188035" y="5729935"/>
                </a:lnTo>
                <a:lnTo>
                  <a:pt x="188428" y="5731182"/>
                </a:lnTo>
                <a:lnTo>
                  <a:pt x="181635" y="5753538"/>
                </a:lnTo>
                <a:lnTo>
                  <a:pt x="169744" y="5796307"/>
                </a:lnTo>
                <a:lnTo>
                  <a:pt x="170351" y="5796644"/>
                </a:lnTo>
                <a:cubicBezTo>
                  <a:pt x="171558" y="5797954"/>
                  <a:pt x="172173" y="5799948"/>
                  <a:pt x="171559" y="5803435"/>
                </a:cubicBezTo>
                <a:cubicBezTo>
                  <a:pt x="182664" y="5798231"/>
                  <a:pt x="175075" y="5805646"/>
                  <a:pt x="172284" y="5816391"/>
                </a:cubicBezTo>
                <a:cubicBezTo>
                  <a:pt x="188911" y="5810703"/>
                  <a:pt x="174844" y="5841128"/>
                  <a:pt x="182542" y="5846382"/>
                </a:cubicBezTo>
                <a:cubicBezTo>
                  <a:pt x="180118" y="5854404"/>
                  <a:pt x="177856" y="5862781"/>
                  <a:pt x="175877" y="5871336"/>
                </a:cubicBezTo>
                <a:lnTo>
                  <a:pt x="174910" y="5876376"/>
                </a:lnTo>
                <a:lnTo>
                  <a:pt x="175047" y="5876483"/>
                </a:lnTo>
                <a:cubicBezTo>
                  <a:pt x="175167" y="5877594"/>
                  <a:pt x="174973" y="5879257"/>
                  <a:pt x="174335" y="5881814"/>
                </a:cubicBezTo>
                <a:lnTo>
                  <a:pt x="171273" y="5895339"/>
                </a:lnTo>
                <a:cubicBezTo>
                  <a:pt x="171401" y="5896476"/>
                  <a:pt x="171530" y="5897612"/>
                  <a:pt x="171658" y="5898749"/>
                </a:cubicBezTo>
                <a:lnTo>
                  <a:pt x="174658" y="5919558"/>
                </a:lnTo>
                <a:cubicBezTo>
                  <a:pt x="173958" y="5933601"/>
                  <a:pt x="171208" y="5962838"/>
                  <a:pt x="169099" y="5984417"/>
                </a:cubicBezTo>
                <a:cubicBezTo>
                  <a:pt x="162916" y="6005205"/>
                  <a:pt x="164971" y="6025162"/>
                  <a:pt x="162007" y="6049043"/>
                </a:cubicBezTo>
                <a:cubicBezTo>
                  <a:pt x="150795" y="6073830"/>
                  <a:pt x="160091" y="6088483"/>
                  <a:pt x="156875" y="6114000"/>
                </a:cubicBezTo>
                <a:cubicBezTo>
                  <a:pt x="141597" y="6134477"/>
                  <a:pt x="163381" y="6133378"/>
                  <a:pt x="165441" y="6146938"/>
                </a:cubicBezTo>
                <a:lnTo>
                  <a:pt x="165177" y="6150658"/>
                </a:lnTo>
                <a:lnTo>
                  <a:pt x="161772" y="6160011"/>
                </a:lnTo>
                <a:lnTo>
                  <a:pt x="160051" y="6163393"/>
                </a:lnTo>
                <a:cubicBezTo>
                  <a:pt x="159032" y="6165775"/>
                  <a:pt x="158564" y="6167421"/>
                  <a:pt x="158473" y="6168628"/>
                </a:cubicBezTo>
                <a:cubicBezTo>
                  <a:pt x="158506" y="6168685"/>
                  <a:pt x="158540" y="6168742"/>
                  <a:pt x="158573" y="6168799"/>
                </a:cubicBezTo>
                <a:lnTo>
                  <a:pt x="146463" y="6196671"/>
                </a:lnTo>
                <a:cubicBezTo>
                  <a:pt x="152348" y="6205503"/>
                  <a:pt x="134460" y="6231012"/>
                  <a:pt x="150209" y="6232365"/>
                </a:cubicBezTo>
                <a:cubicBezTo>
                  <a:pt x="145821" y="6242321"/>
                  <a:pt x="137774" y="6246719"/>
                  <a:pt x="148544" y="6246162"/>
                </a:cubicBezTo>
                <a:cubicBezTo>
                  <a:pt x="147378" y="6249522"/>
                  <a:pt x="147566" y="6251866"/>
                  <a:pt x="148403" y="6253754"/>
                </a:cubicBezTo>
                <a:lnTo>
                  <a:pt x="138880" y="6276449"/>
                </a:lnTo>
                <a:cubicBezTo>
                  <a:pt x="138814" y="6277540"/>
                  <a:pt x="138749" y="6278630"/>
                  <a:pt x="138683" y="6279721"/>
                </a:cubicBezTo>
                <a:lnTo>
                  <a:pt x="130721" y="6293675"/>
                </a:lnTo>
                <a:lnTo>
                  <a:pt x="120717" y="6313967"/>
                </a:lnTo>
                <a:cubicBezTo>
                  <a:pt x="120758" y="6314457"/>
                  <a:pt x="120800" y="6314947"/>
                  <a:pt x="120841" y="6315437"/>
                </a:cubicBezTo>
                <a:lnTo>
                  <a:pt x="115208" y="6324024"/>
                </a:lnTo>
                <a:cubicBezTo>
                  <a:pt x="113007" y="6326672"/>
                  <a:pt x="103991" y="6364381"/>
                  <a:pt x="101217" y="6365923"/>
                </a:cubicBezTo>
                <a:lnTo>
                  <a:pt x="74946" y="6556817"/>
                </a:lnTo>
                <a:cubicBezTo>
                  <a:pt x="55357" y="6665926"/>
                  <a:pt x="35695" y="6744075"/>
                  <a:pt x="16001" y="6808678"/>
                </a:cubicBezTo>
                <a:lnTo>
                  <a:pt x="0" y="6858000"/>
                </a:lnTo>
                <a:lnTo>
                  <a:pt x="5734864" y="6858000"/>
                </a:lnTo>
                <a:lnTo>
                  <a:pt x="5734864"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 name="Title 3">
            <a:extLst>
              <a:ext uri="{FF2B5EF4-FFF2-40B4-BE49-F238E27FC236}">
                <a16:creationId xmlns:a16="http://schemas.microsoft.com/office/drawing/2014/main" id="{F8B0D148-FD30-41AC-14B2-0DD8FC09A8F3}"/>
              </a:ext>
            </a:extLst>
          </p:cNvPr>
          <p:cNvSpPr>
            <a:spLocks noGrp="1"/>
          </p:cNvSpPr>
          <p:nvPr>
            <p:ph type="title"/>
          </p:nvPr>
        </p:nvSpPr>
        <p:spPr>
          <a:xfrm>
            <a:off x="701307" y="-175000"/>
            <a:ext cx="3616913" cy="3511667"/>
          </a:xfrm>
        </p:spPr>
        <p:txBody>
          <a:bodyPr vert="horz" lIns="91440" tIns="45720" rIns="91440" bIns="45720" rtlCol="0" anchor="b">
            <a:normAutofit/>
          </a:bodyPr>
          <a:lstStyle/>
          <a:p>
            <a:pPr algn="ctr"/>
            <a:r>
              <a:rPr lang="en-US" sz="2800" b="1" i="0" u="none" strike="noStrike" kern="1200" dirty="0">
                <a:solidFill>
                  <a:schemeClr val="tx1"/>
                </a:solidFill>
                <a:effectLst/>
                <a:latin typeface="+mn-lt"/>
                <a:ea typeface="+mj-ea"/>
                <a:cs typeface="+mj-cs"/>
              </a:rPr>
              <a:t>Policies &amp; Resources</a:t>
            </a:r>
            <a:br>
              <a:rPr lang="en-US" sz="2400" b="1" i="0" u="none" strike="noStrike" kern="1200" dirty="0">
                <a:solidFill>
                  <a:schemeClr val="tx1"/>
                </a:solidFill>
                <a:effectLst/>
                <a:latin typeface="+mj-lt"/>
                <a:ea typeface="+mj-ea"/>
                <a:cs typeface="+mj-cs"/>
              </a:rPr>
            </a:br>
            <a:br>
              <a:rPr lang="en-US" sz="2400" b="1" i="0" u="none" strike="noStrike" kern="1200" dirty="0">
                <a:solidFill>
                  <a:schemeClr val="tx1"/>
                </a:solidFill>
                <a:effectLst/>
                <a:latin typeface="+mj-lt"/>
                <a:ea typeface="+mj-ea"/>
                <a:cs typeface="+mj-cs"/>
              </a:rPr>
            </a:br>
            <a:r>
              <a:rPr lang="en-US" sz="2400" b="0" i="0" u="none" strike="noStrike" kern="1200" dirty="0">
                <a:solidFill>
                  <a:schemeClr val="tx1"/>
                </a:solidFill>
                <a:effectLst/>
                <a:latin typeface="+mj-lt"/>
                <a:ea typeface="+mj-ea"/>
                <a:cs typeface="+mj-cs"/>
              </a:rPr>
              <a:t>Review rules and fact sheets on </a:t>
            </a:r>
            <a:r>
              <a:rPr lang="en-US" sz="2400" dirty="0"/>
              <a:t>latest</a:t>
            </a:r>
            <a:br>
              <a:rPr lang="en-US" sz="2400" dirty="0"/>
            </a:br>
            <a:r>
              <a:rPr lang="en-US" sz="2400" b="0" i="0" u="none" strike="noStrike" kern="1200" dirty="0">
                <a:solidFill>
                  <a:schemeClr val="tx1"/>
                </a:solidFill>
                <a:effectLst/>
                <a:latin typeface="+mj-lt"/>
                <a:ea typeface="+mj-ea"/>
                <a:cs typeface="+mj-cs"/>
              </a:rPr>
              <a:t> No Surprises rules and impact on all players</a:t>
            </a:r>
            <a:endParaRPr lang="en-US" sz="2400" kern="1200" dirty="0">
              <a:solidFill>
                <a:schemeClr val="tx1"/>
              </a:solidFill>
              <a:latin typeface="+mj-lt"/>
              <a:ea typeface="+mj-ea"/>
              <a:cs typeface="+mj-cs"/>
            </a:endParaRPr>
          </a:p>
        </p:txBody>
      </p:sp>
      <p:pic>
        <p:nvPicPr>
          <p:cNvPr id="7" name="Content Placeholder 6" descr="Graphical user interface, text, application&#10;&#10;Description automatically generated">
            <a:extLst>
              <a:ext uri="{FF2B5EF4-FFF2-40B4-BE49-F238E27FC236}">
                <a16:creationId xmlns:a16="http://schemas.microsoft.com/office/drawing/2014/main" id="{0ACB0124-1564-66A0-E157-0B2F7578120E}"/>
              </a:ext>
            </a:extLst>
          </p:cNvPr>
          <p:cNvPicPr>
            <a:picLocks noGrp="1" noChangeAspect="1"/>
          </p:cNvPicPr>
          <p:nvPr>
            <p:ph idx="1"/>
          </p:nvPr>
        </p:nvPicPr>
        <p:blipFill>
          <a:blip r:embed="rId2"/>
          <a:stretch>
            <a:fillRect/>
          </a:stretch>
        </p:blipFill>
        <p:spPr>
          <a:xfrm>
            <a:off x="5957330" y="578738"/>
            <a:ext cx="5585490" cy="5670549"/>
          </a:xfrm>
          <a:prstGeom prst="rect">
            <a:avLst/>
          </a:prstGeom>
        </p:spPr>
      </p:pic>
      <p:sp>
        <p:nvSpPr>
          <p:cNvPr id="8" name="TextBox 7">
            <a:extLst>
              <a:ext uri="{FF2B5EF4-FFF2-40B4-BE49-F238E27FC236}">
                <a16:creationId xmlns:a16="http://schemas.microsoft.com/office/drawing/2014/main" id="{948373C1-6C7C-1515-6AA3-4D339C440FA0}"/>
              </a:ext>
            </a:extLst>
          </p:cNvPr>
          <p:cNvSpPr txBox="1"/>
          <p:nvPr/>
        </p:nvSpPr>
        <p:spPr>
          <a:xfrm>
            <a:off x="618808" y="6094596"/>
            <a:ext cx="5585490" cy="369332"/>
          </a:xfrm>
          <a:prstGeom prst="rect">
            <a:avLst/>
          </a:prstGeom>
          <a:noFill/>
        </p:spPr>
        <p:txBody>
          <a:bodyPr wrap="square" rtlCol="0">
            <a:spAutoFit/>
          </a:bodyPr>
          <a:lstStyle/>
          <a:p>
            <a:r>
              <a:rPr lang="en-US" i="1" dirty="0"/>
              <a:t>https://www.cms.gov/nosurprises</a:t>
            </a:r>
          </a:p>
        </p:txBody>
      </p:sp>
    </p:spTree>
    <p:extLst>
      <p:ext uri="{BB962C8B-B14F-4D97-AF65-F5344CB8AC3E}">
        <p14:creationId xmlns:p14="http://schemas.microsoft.com/office/powerpoint/2010/main" val="25323019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131BAD53-4E89-4F62-BBB7-26359763ED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Freeform: Shape 13">
            <a:extLst>
              <a:ext uri="{FF2B5EF4-FFF2-40B4-BE49-F238E27FC236}">
                <a16:creationId xmlns:a16="http://schemas.microsoft.com/office/drawing/2014/main" id="{62756DA2-40EB-4C6F-B962-5822FFB54F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653438" cy="6858000"/>
          </a:xfrm>
          <a:custGeom>
            <a:avLst/>
            <a:gdLst>
              <a:gd name="connsiteX0" fmla="*/ 0 w 6096000"/>
              <a:gd name="connsiteY0" fmla="*/ 0 h 6858000"/>
              <a:gd name="connsiteX1" fmla="*/ 5567517 w 6096000"/>
              <a:gd name="connsiteY1" fmla="*/ 0 h 6858000"/>
              <a:gd name="connsiteX2" fmla="*/ 5566938 w 6096000"/>
              <a:gd name="connsiteY2" fmla="*/ 1705 h 6858000"/>
              <a:gd name="connsiteX3" fmla="*/ 5551594 w 6096000"/>
              <a:gd name="connsiteY3" fmla="*/ 17287 h 6858000"/>
              <a:gd name="connsiteX4" fmla="*/ 5545641 w 6096000"/>
              <a:gd name="connsiteY4" fmla="*/ 130336 h 6858000"/>
              <a:gd name="connsiteX5" fmla="*/ 5538289 w 6096000"/>
              <a:gd name="connsiteY5" fmla="*/ 187093 h 6858000"/>
              <a:gd name="connsiteX6" fmla="*/ 5545790 w 6096000"/>
              <a:gd name="connsiteY6" fmla="*/ 265704 h 6858000"/>
              <a:gd name="connsiteX7" fmla="*/ 5542313 w 6096000"/>
              <a:gd name="connsiteY7" fmla="*/ 354566 h 6858000"/>
              <a:gd name="connsiteX8" fmla="*/ 5524126 w 6096000"/>
              <a:gd name="connsiteY8" fmla="*/ 472000 h 6858000"/>
              <a:gd name="connsiteX9" fmla="*/ 5522170 w 6096000"/>
              <a:gd name="connsiteY9" fmla="*/ 473782 h 6858000"/>
              <a:gd name="connsiteX10" fmla="*/ 5521798 w 6096000"/>
              <a:gd name="connsiteY10" fmla="*/ 491380 h 6858000"/>
              <a:gd name="connsiteX11" fmla="*/ 5536419 w 6096000"/>
              <a:gd name="connsiteY11" fmla="*/ 531675 h 6858000"/>
              <a:gd name="connsiteX12" fmla="*/ 5533435 w 6096000"/>
              <a:gd name="connsiteY12" fmla="*/ 536015 h 6858000"/>
              <a:gd name="connsiteX13" fmla="*/ 5538088 w 6096000"/>
              <a:gd name="connsiteY13" fmla="*/ 572092 h 6858000"/>
              <a:gd name="connsiteX14" fmla="*/ 5536061 w 6096000"/>
              <a:gd name="connsiteY14" fmla="*/ 572511 h 6858000"/>
              <a:gd name="connsiteX15" fmla="*/ 5528218 w 6096000"/>
              <a:gd name="connsiteY15" fmla="*/ 582332 h 6858000"/>
              <a:gd name="connsiteX16" fmla="*/ 5518011 w 6096000"/>
              <a:gd name="connsiteY16" fmla="*/ 601285 h 6858000"/>
              <a:gd name="connsiteX17" fmla="*/ 5473174 w 6096000"/>
              <a:gd name="connsiteY17" fmla="*/ 681608 h 6858000"/>
              <a:gd name="connsiteX18" fmla="*/ 5472963 w 6096000"/>
              <a:gd name="connsiteY18" fmla="*/ 689151 h 6858000"/>
              <a:gd name="connsiteX19" fmla="*/ 5472485 w 6096000"/>
              <a:gd name="connsiteY19" fmla="*/ 689289 h 6858000"/>
              <a:gd name="connsiteX20" fmla="*/ 5471326 w 6096000"/>
              <a:gd name="connsiteY20" fmla="*/ 697222 h 6858000"/>
              <a:gd name="connsiteX21" fmla="*/ 5472164 w 6096000"/>
              <a:gd name="connsiteY21" fmla="*/ 717531 h 6858000"/>
              <a:gd name="connsiteX22" fmla="*/ 5468891 w 6096000"/>
              <a:gd name="connsiteY22" fmla="*/ 722494 h 6858000"/>
              <a:gd name="connsiteX23" fmla="*/ 5463081 w 6096000"/>
              <a:gd name="connsiteY23" fmla="*/ 724368 h 6858000"/>
              <a:gd name="connsiteX24" fmla="*/ 5446981 w 6096000"/>
              <a:gd name="connsiteY24" fmla="*/ 752692 h 6858000"/>
              <a:gd name="connsiteX25" fmla="*/ 5417190 w 6096000"/>
              <a:gd name="connsiteY25" fmla="*/ 816346 h 6858000"/>
              <a:gd name="connsiteX26" fmla="*/ 5388958 w 6096000"/>
              <a:gd name="connsiteY26" fmla="*/ 889417 h 6858000"/>
              <a:gd name="connsiteX27" fmla="*/ 5307044 w 6096000"/>
              <a:gd name="connsiteY27" fmla="*/ 1063288 h 6858000"/>
              <a:gd name="connsiteX28" fmla="*/ 5303837 w 6096000"/>
              <a:gd name="connsiteY28" fmla="*/ 1157176 h 6858000"/>
              <a:gd name="connsiteX29" fmla="*/ 5286494 w 6096000"/>
              <a:gd name="connsiteY29" fmla="*/ 1210776 h 6858000"/>
              <a:gd name="connsiteX30" fmla="*/ 5282463 w 6096000"/>
              <a:gd name="connsiteY30" fmla="*/ 1301993 h 6858000"/>
              <a:gd name="connsiteX31" fmla="*/ 5252235 w 6096000"/>
              <a:gd name="connsiteY31" fmla="*/ 1360879 h 6858000"/>
              <a:gd name="connsiteX32" fmla="*/ 5244497 w 6096000"/>
              <a:gd name="connsiteY32" fmla="*/ 1404045 h 6858000"/>
              <a:gd name="connsiteX33" fmla="*/ 5223823 w 6096000"/>
              <a:gd name="connsiteY33" fmla="*/ 1429568 h 6858000"/>
              <a:gd name="connsiteX34" fmla="*/ 5224851 w 6096000"/>
              <a:gd name="connsiteY34" fmla="*/ 1430305 h 6858000"/>
              <a:gd name="connsiteX35" fmla="*/ 5212394 w 6096000"/>
              <a:gd name="connsiteY35" fmla="*/ 1463304 h 6858000"/>
              <a:gd name="connsiteX36" fmla="*/ 5209958 w 6096000"/>
              <a:gd name="connsiteY36" fmla="*/ 1514846 h 6858000"/>
              <a:gd name="connsiteX37" fmla="*/ 5206417 w 6096000"/>
              <a:gd name="connsiteY37" fmla="*/ 1519731 h 6858000"/>
              <a:gd name="connsiteX38" fmla="*/ 5206640 w 6096000"/>
              <a:gd name="connsiteY38" fmla="*/ 1519929 h 6858000"/>
              <a:gd name="connsiteX39" fmla="*/ 5207632 w 6096000"/>
              <a:gd name="connsiteY39" fmla="*/ 1546022 h 6858000"/>
              <a:gd name="connsiteX40" fmla="*/ 5212030 w 6096000"/>
              <a:gd name="connsiteY40" fmla="*/ 1578752 h 6858000"/>
              <a:gd name="connsiteX41" fmla="*/ 5203533 w 6096000"/>
              <a:gd name="connsiteY41" fmla="*/ 1647555 h 6858000"/>
              <a:gd name="connsiteX42" fmla="*/ 5190877 w 6096000"/>
              <a:gd name="connsiteY42" fmla="*/ 1715685 h 6858000"/>
              <a:gd name="connsiteX43" fmla="*/ 5184235 w 6096000"/>
              <a:gd name="connsiteY43" fmla="*/ 1740358 h 6858000"/>
              <a:gd name="connsiteX44" fmla="*/ 5181475 w 6096000"/>
              <a:gd name="connsiteY44" fmla="*/ 1784314 h 6858000"/>
              <a:gd name="connsiteX45" fmla="*/ 5185845 w 6096000"/>
              <a:gd name="connsiteY45" fmla="*/ 1804434 h 6858000"/>
              <a:gd name="connsiteX46" fmla="*/ 5185068 w 6096000"/>
              <a:gd name="connsiteY46" fmla="*/ 1805316 h 6858000"/>
              <a:gd name="connsiteX47" fmla="*/ 5188593 w 6096000"/>
              <a:gd name="connsiteY47" fmla="*/ 1807109 h 6858000"/>
              <a:gd name="connsiteX48" fmla="*/ 5185920 w 6096000"/>
              <a:gd name="connsiteY48" fmla="*/ 1821003 h 6858000"/>
              <a:gd name="connsiteX49" fmla="*/ 5183543 w 6096000"/>
              <a:gd name="connsiteY49" fmla="*/ 1824832 h 6858000"/>
              <a:gd name="connsiteX50" fmla="*/ 5182235 w 6096000"/>
              <a:gd name="connsiteY50" fmla="*/ 1830429 h 6858000"/>
              <a:gd name="connsiteX51" fmla="*/ 5182525 w 6096000"/>
              <a:gd name="connsiteY51" fmla="*/ 1830569 h 6858000"/>
              <a:gd name="connsiteX52" fmla="*/ 5180663 w 6096000"/>
              <a:gd name="connsiteY52" fmla="*/ 1835810 h 6858000"/>
              <a:gd name="connsiteX53" fmla="*/ 5167452 w 6096000"/>
              <a:gd name="connsiteY53" fmla="*/ 1861483 h 6858000"/>
              <a:gd name="connsiteX54" fmla="*/ 5174266 w 6096000"/>
              <a:gd name="connsiteY54" fmla="*/ 1892417 h 6858000"/>
              <a:gd name="connsiteX55" fmla="*/ 5189262 w 6096000"/>
              <a:gd name="connsiteY55" fmla="*/ 1895114 h 6858000"/>
              <a:gd name="connsiteX56" fmla="*/ 5187100 w 6096000"/>
              <a:gd name="connsiteY56" fmla="*/ 1899379 h 6858000"/>
              <a:gd name="connsiteX57" fmla="*/ 5180471 w 6096000"/>
              <a:gd name="connsiteY57" fmla="*/ 1907867 h 6858000"/>
              <a:gd name="connsiteX58" fmla="*/ 5181361 w 6096000"/>
              <a:gd name="connsiteY58" fmla="*/ 1910265 h 6858000"/>
              <a:gd name="connsiteX59" fmla="*/ 5178268 w 6096000"/>
              <a:gd name="connsiteY59" fmla="*/ 1935584 h 6858000"/>
              <a:gd name="connsiteX60" fmla="*/ 5183619 w 6096000"/>
              <a:gd name="connsiteY60" fmla="*/ 1942021 h 6858000"/>
              <a:gd name="connsiteX61" fmla="*/ 5184480 w 6096000"/>
              <a:gd name="connsiteY61" fmla="*/ 1945112 h 6858000"/>
              <a:gd name="connsiteX62" fmla="*/ 5172776 w 6096000"/>
              <a:gd name="connsiteY62" fmla="*/ 1961162 h 6858000"/>
              <a:gd name="connsiteX63" fmla="*/ 5168513 w 6096000"/>
              <a:gd name="connsiteY63" fmla="*/ 1969445 h 6858000"/>
              <a:gd name="connsiteX64" fmla="*/ 5126597 w 6096000"/>
              <a:gd name="connsiteY64" fmla="*/ 2024270 h 6858000"/>
              <a:gd name="connsiteX65" fmla="*/ 5119528 w 6096000"/>
              <a:gd name="connsiteY65" fmla="*/ 2107942 h 6858000"/>
              <a:gd name="connsiteX66" fmla="*/ 5110356 w 6096000"/>
              <a:gd name="connsiteY66" fmla="*/ 2193455 h 6858000"/>
              <a:gd name="connsiteX67" fmla="*/ 5104992 w 6096000"/>
              <a:gd name="connsiteY67" fmla="*/ 2260088 h 6858000"/>
              <a:gd name="connsiteX68" fmla="*/ 5059439 w 6096000"/>
              <a:gd name="connsiteY68" fmla="*/ 2335735 h 6858000"/>
              <a:gd name="connsiteX69" fmla="*/ 5022061 w 6096000"/>
              <a:gd name="connsiteY69" fmla="*/ 2408995 h 6858000"/>
              <a:gd name="connsiteX70" fmla="*/ 5022253 w 6096000"/>
              <a:gd name="connsiteY70" fmla="*/ 2445869 h 6858000"/>
              <a:gd name="connsiteX71" fmla="*/ 5011426 w 6096000"/>
              <a:gd name="connsiteY71" fmla="*/ 2496499 h 6858000"/>
              <a:gd name="connsiteX72" fmla="*/ 4994224 w 6096000"/>
              <a:gd name="connsiteY72" fmla="*/ 2549900 h 6858000"/>
              <a:gd name="connsiteX73" fmla="*/ 4995245 w 6096000"/>
              <a:gd name="connsiteY73" fmla="*/ 2596456 h 6858000"/>
              <a:gd name="connsiteX74" fmla="*/ 4988570 w 6096000"/>
              <a:gd name="connsiteY74" fmla="*/ 2606088 h 6858000"/>
              <a:gd name="connsiteX75" fmla="*/ 4988371 w 6096000"/>
              <a:gd name="connsiteY75" fmla="*/ 2635351 h 6858000"/>
              <a:gd name="connsiteX76" fmla="*/ 4983212 w 6096000"/>
              <a:gd name="connsiteY76" fmla="*/ 2665666 h 6858000"/>
              <a:gd name="connsiteX77" fmla="*/ 4968234 w 6096000"/>
              <a:gd name="connsiteY77" fmla="*/ 2715895 h 6858000"/>
              <a:gd name="connsiteX78" fmla="*/ 4975888 w 6096000"/>
              <a:gd name="connsiteY78" fmla="*/ 2725052 h 6858000"/>
              <a:gd name="connsiteX79" fmla="*/ 4980195 w 6096000"/>
              <a:gd name="connsiteY79" fmla="*/ 2726489 h 6858000"/>
              <a:gd name="connsiteX80" fmla="*/ 4976218 w 6096000"/>
              <a:gd name="connsiteY80" fmla="*/ 2740278 h 6858000"/>
              <a:gd name="connsiteX81" fmla="*/ 4980571 w 6096000"/>
              <a:gd name="connsiteY81" fmla="*/ 2751112 h 6858000"/>
              <a:gd name="connsiteX82" fmla="*/ 4973893 w 6096000"/>
              <a:gd name="connsiteY82" fmla="*/ 2760208 h 6858000"/>
              <a:gd name="connsiteX83" fmla="*/ 4979005 w 6096000"/>
              <a:gd name="connsiteY83" fmla="*/ 2790136 h 6858000"/>
              <a:gd name="connsiteX84" fmla="*/ 4986137 w 6096000"/>
              <a:gd name="connsiteY84" fmla="*/ 2804183 h 6858000"/>
              <a:gd name="connsiteX85" fmla="*/ 4986175 w 6096000"/>
              <a:gd name="connsiteY85" fmla="*/ 2825860 h 6858000"/>
              <a:gd name="connsiteX86" fmla="*/ 4993936 w 6096000"/>
              <a:gd name="connsiteY86" fmla="*/ 2911749 h 6858000"/>
              <a:gd name="connsiteX87" fmla="*/ 4992563 w 6096000"/>
              <a:gd name="connsiteY87" fmla="*/ 2977278 h 6858000"/>
              <a:gd name="connsiteX88" fmla="*/ 4980516 w 6096000"/>
              <a:gd name="connsiteY88" fmla="*/ 2991092 h 6858000"/>
              <a:gd name="connsiteX89" fmla="*/ 4992801 w 6096000"/>
              <a:gd name="connsiteY89" fmla="*/ 3020247 h 6858000"/>
              <a:gd name="connsiteX90" fmla="*/ 5014805 w 6096000"/>
              <a:gd name="connsiteY90" fmla="*/ 3065434 h 6858000"/>
              <a:gd name="connsiteX91" fmla="*/ 5002733 w 6096000"/>
              <a:gd name="connsiteY91" fmla="*/ 3103777 h 6858000"/>
              <a:gd name="connsiteX92" fmla="*/ 5002941 w 6096000"/>
              <a:gd name="connsiteY92" fmla="*/ 3151828 h 6858000"/>
              <a:gd name="connsiteX93" fmla="*/ 5002883 w 6096000"/>
              <a:gd name="connsiteY93" fmla="*/ 3180546 h 6858000"/>
              <a:gd name="connsiteX94" fmla="*/ 5016711 w 6096000"/>
              <a:gd name="connsiteY94" fmla="*/ 3258677 h 6858000"/>
              <a:gd name="connsiteX95" fmla="*/ 5017918 w 6096000"/>
              <a:gd name="connsiteY95" fmla="*/ 3262610 h 6858000"/>
              <a:gd name="connsiteX96" fmla="*/ 5011672 w 6096000"/>
              <a:gd name="connsiteY96" fmla="*/ 3277179 h 6858000"/>
              <a:gd name="connsiteX97" fmla="*/ 5009344 w 6096000"/>
              <a:gd name="connsiteY97" fmla="*/ 3278130 h 6858000"/>
              <a:gd name="connsiteX98" fmla="*/ 5026770 w 6096000"/>
              <a:gd name="connsiteY98" fmla="*/ 3325671 h 6858000"/>
              <a:gd name="connsiteX99" fmla="*/ 5024571 w 6096000"/>
              <a:gd name="connsiteY99" fmla="*/ 3332072 h 6858000"/>
              <a:gd name="connsiteX100" fmla="*/ 5041705 w 6096000"/>
              <a:gd name="connsiteY100" fmla="*/ 3362948 h 6858000"/>
              <a:gd name="connsiteX101" fmla="*/ 5047477 w 6096000"/>
              <a:gd name="connsiteY101" fmla="*/ 3378959 h 6858000"/>
              <a:gd name="connsiteX102" fmla="*/ 5060758 w 6096000"/>
              <a:gd name="connsiteY102" fmla="*/ 3407057 h 6858000"/>
              <a:gd name="connsiteX103" fmla="*/ 5058968 w 6096000"/>
              <a:gd name="connsiteY103" fmla="*/ 3409825 h 6858000"/>
              <a:gd name="connsiteX104" fmla="*/ 5062667 w 6096000"/>
              <a:gd name="connsiteY104" fmla="*/ 3415218 h 6858000"/>
              <a:gd name="connsiteX105" fmla="*/ 5060928 w 6096000"/>
              <a:gd name="connsiteY105" fmla="*/ 3419880 h 6858000"/>
              <a:gd name="connsiteX106" fmla="*/ 5062923 w 6096000"/>
              <a:gd name="connsiteY106" fmla="*/ 3424545 h 6858000"/>
              <a:gd name="connsiteX107" fmla="*/ 5064623 w 6096000"/>
              <a:gd name="connsiteY107" fmla="*/ 3476412 h 6858000"/>
              <a:gd name="connsiteX108" fmla="*/ 5069684 w 6096000"/>
              <a:gd name="connsiteY108" fmla="*/ 3486850 h 6858000"/>
              <a:gd name="connsiteX109" fmla="*/ 5063339 w 6096000"/>
              <a:gd name="connsiteY109" fmla="*/ 3496391 h 6858000"/>
              <a:gd name="connsiteX110" fmla="*/ 5070139 w 6096000"/>
              <a:gd name="connsiteY110" fmla="*/ 3531201 h 6858000"/>
              <a:gd name="connsiteX111" fmla="*/ 5079896 w 6096000"/>
              <a:gd name="connsiteY111" fmla="*/ 3542019 h 6858000"/>
              <a:gd name="connsiteX112" fmla="*/ 5087540 w 6096000"/>
              <a:gd name="connsiteY112" fmla="*/ 3552249 h 6858000"/>
              <a:gd name="connsiteX113" fmla="*/ 5087902 w 6096000"/>
              <a:gd name="connsiteY113" fmla="*/ 3553678 h 6858000"/>
              <a:gd name="connsiteX114" fmla="*/ 5091509 w 6096000"/>
              <a:gd name="connsiteY114" fmla="*/ 3568021 h 6858000"/>
              <a:gd name="connsiteX115" fmla="*/ 5091934 w 6096000"/>
              <a:gd name="connsiteY115" fmla="*/ 3569719 h 6858000"/>
              <a:gd name="connsiteX116" fmla="*/ 5089362 w 6096000"/>
              <a:gd name="connsiteY116" fmla="*/ 3586412 h 6858000"/>
              <a:gd name="connsiteX117" fmla="*/ 5092358 w 6096000"/>
              <a:gd name="connsiteY117" fmla="*/ 3597336 h 6858000"/>
              <a:gd name="connsiteX118" fmla="*/ 5084254 w 6096000"/>
              <a:gd name="connsiteY118" fmla="*/ 3606007 h 6858000"/>
              <a:gd name="connsiteX119" fmla="*/ 5084281 w 6096000"/>
              <a:gd name="connsiteY119" fmla="*/ 3641228 h 6858000"/>
              <a:gd name="connsiteX120" fmla="*/ 5091848 w 6096000"/>
              <a:gd name="connsiteY120" fmla="*/ 3653088 h 6858000"/>
              <a:gd name="connsiteX121" fmla="*/ 5097436 w 6096000"/>
              <a:gd name="connsiteY121" fmla="*/ 3664114 h 6858000"/>
              <a:gd name="connsiteX122" fmla="*/ 5097518 w 6096000"/>
              <a:gd name="connsiteY122" fmla="*/ 3665569 h 6858000"/>
              <a:gd name="connsiteX123" fmla="*/ 5099829 w 6096000"/>
              <a:gd name="connsiteY123" fmla="*/ 3707357 h 6858000"/>
              <a:gd name="connsiteX124" fmla="*/ 5114696 w 6096000"/>
              <a:gd name="connsiteY124" fmla="*/ 3778166 h 6858000"/>
              <a:gd name="connsiteX125" fmla="*/ 5135379 w 6096000"/>
              <a:gd name="connsiteY125" fmla="*/ 3878222 h 6858000"/>
              <a:gd name="connsiteX126" fmla="*/ 5130138 w 6096000"/>
              <a:gd name="connsiteY126" fmla="*/ 4048117 h 6858000"/>
              <a:gd name="connsiteX127" fmla="*/ 5090040 w 6096000"/>
              <a:gd name="connsiteY127" fmla="*/ 4219510 h 6858000"/>
              <a:gd name="connsiteX128" fmla="*/ 5092812 w 6096000"/>
              <a:gd name="connsiteY128" fmla="*/ 4411258 h 6858000"/>
              <a:gd name="connsiteX129" fmla="*/ 5084599 w 6096000"/>
              <a:gd name="connsiteY129" fmla="*/ 4488531 h 6858000"/>
              <a:gd name="connsiteX130" fmla="*/ 5084072 w 6096000"/>
              <a:gd name="connsiteY130" fmla="*/ 4539168 h 6858000"/>
              <a:gd name="connsiteX131" fmla="*/ 5068936 w 6096000"/>
              <a:gd name="connsiteY131" fmla="*/ 4625153 h 6858000"/>
              <a:gd name="connsiteX132" fmla="*/ 5059114 w 6096000"/>
              <a:gd name="connsiteY132" fmla="*/ 4733115 h 6858000"/>
              <a:gd name="connsiteX133" fmla="*/ 5037209 w 6096000"/>
              <a:gd name="connsiteY133" fmla="*/ 4844323 h 6858000"/>
              <a:gd name="connsiteX134" fmla="*/ 5020638 w 6096000"/>
              <a:gd name="connsiteY134" fmla="*/ 4877992 h 6858000"/>
              <a:gd name="connsiteX135" fmla="*/ 5006413 w 6096000"/>
              <a:gd name="connsiteY135" fmla="*/ 4925805 h 6858000"/>
              <a:gd name="connsiteX136" fmla="*/ 4971037 w 6096000"/>
              <a:gd name="connsiteY136" fmla="*/ 5009272 h 6858000"/>
              <a:gd name="connsiteX137" fmla="*/ 4963105 w 6096000"/>
              <a:gd name="connsiteY137" fmla="*/ 5111369 h 6858000"/>
              <a:gd name="connsiteX138" fmla="*/ 4976341 w 6096000"/>
              <a:gd name="connsiteY138" fmla="*/ 5210876 h 6858000"/>
              <a:gd name="connsiteX139" fmla="*/ 4980617 w 6096000"/>
              <a:gd name="connsiteY139" fmla="*/ 5269726 h 6858000"/>
              <a:gd name="connsiteX140" fmla="*/ 4997733 w 6096000"/>
              <a:gd name="connsiteY140" fmla="*/ 5464225 h 6858000"/>
              <a:gd name="connsiteX141" fmla="*/ 5001400 w 6096000"/>
              <a:gd name="connsiteY141" fmla="*/ 5594585 h 6858000"/>
              <a:gd name="connsiteX142" fmla="*/ 4983700 w 6096000"/>
              <a:gd name="connsiteY142" fmla="*/ 5667896 h 6858000"/>
              <a:gd name="connsiteX143" fmla="*/ 4968506 w 6096000"/>
              <a:gd name="connsiteY143" fmla="*/ 5769225 h 6858000"/>
              <a:gd name="connsiteX144" fmla="*/ 4969765 w 6096000"/>
              <a:gd name="connsiteY144" fmla="*/ 5823324 h 6858000"/>
              <a:gd name="connsiteX145" fmla="*/ 4966129 w 6096000"/>
              <a:gd name="connsiteY145" fmla="*/ 5862699 h 6858000"/>
              <a:gd name="connsiteX146" fmla="*/ 4970695 w 6096000"/>
              <a:gd name="connsiteY146" fmla="*/ 5906467 h 6858000"/>
              <a:gd name="connsiteX147" fmla="*/ 4991568 w 6096000"/>
              <a:gd name="connsiteY147" fmla="*/ 5939847 h 6858000"/>
              <a:gd name="connsiteX148" fmla="*/ 4986815 w 6096000"/>
              <a:gd name="connsiteY148" fmla="*/ 5973994 h 6858000"/>
              <a:gd name="connsiteX149" fmla="*/ 4987776 w 6096000"/>
              <a:gd name="connsiteY149" fmla="*/ 6089693 h 6858000"/>
              <a:gd name="connsiteX150" fmla="*/ 4991621 w 6096000"/>
              <a:gd name="connsiteY150" fmla="*/ 6224938 h 6858000"/>
              <a:gd name="connsiteX151" fmla="*/ 5017157 w 6096000"/>
              <a:gd name="connsiteY151" fmla="*/ 6370251 h 6858000"/>
              <a:gd name="connsiteX152" fmla="*/ 5040797 w 6096000"/>
              <a:gd name="connsiteY152" fmla="*/ 6541313 h 6858000"/>
              <a:gd name="connsiteX153" fmla="*/ 5045375 w 6096000"/>
              <a:gd name="connsiteY153" fmla="*/ 6640957 h 6858000"/>
              <a:gd name="connsiteX154" fmla="*/ 5058442 w 6096000"/>
              <a:gd name="connsiteY154" fmla="*/ 6705297 h 6858000"/>
              <a:gd name="connsiteX155" fmla="*/ 5071125 w 6096000"/>
              <a:gd name="connsiteY155" fmla="*/ 6759582 h 6858000"/>
              <a:gd name="connsiteX156" fmla="*/ 5069172 w 6096000"/>
              <a:gd name="connsiteY156" fmla="*/ 6817746 h 6858000"/>
              <a:gd name="connsiteX157" fmla="*/ 5072322 w 6096000"/>
              <a:gd name="connsiteY157" fmla="*/ 6843646 h 6858000"/>
              <a:gd name="connsiteX158" fmla="*/ 5091388 w 6096000"/>
              <a:gd name="connsiteY158" fmla="*/ 6857998 h 6858000"/>
              <a:gd name="connsiteX159" fmla="*/ 6096000 w 6096000"/>
              <a:gd name="connsiteY159" fmla="*/ 6857998 h 6858000"/>
              <a:gd name="connsiteX160" fmla="*/ 6096000 w 6096000"/>
              <a:gd name="connsiteY160" fmla="*/ 6858000 h 6858000"/>
              <a:gd name="connsiteX161" fmla="*/ 0 w 6096000"/>
              <a:gd name="connsiteY16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Lst>
            <a:rect l="l" t="t" r="r" b="b"/>
            <a:pathLst>
              <a:path w="6096000" h="6858000">
                <a:moveTo>
                  <a:pt x="0" y="0"/>
                </a:moveTo>
                <a:lnTo>
                  <a:pt x="5567517" y="0"/>
                </a:lnTo>
                <a:lnTo>
                  <a:pt x="5566938" y="1705"/>
                </a:lnTo>
                <a:cubicBezTo>
                  <a:pt x="5563126" y="8440"/>
                  <a:pt x="5558112" y="13784"/>
                  <a:pt x="5551594" y="17287"/>
                </a:cubicBezTo>
                <a:cubicBezTo>
                  <a:pt x="5562364" y="82036"/>
                  <a:pt x="5510349" y="69804"/>
                  <a:pt x="5545641" y="130336"/>
                </a:cubicBezTo>
                <a:cubicBezTo>
                  <a:pt x="5526953" y="117589"/>
                  <a:pt x="5536978" y="162458"/>
                  <a:pt x="5538289" y="187093"/>
                </a:cubicBezTo>
                <a:cubicBezTo>
                  <a:pt x="5536205" y="226511"/>
                  <a:pt x="5545722" y="205530"/>
                  <a:pt x="5545790" y="265704"/>
                </a:cubicBezTo>
                <a:cubicBezTo>
                  <a:pt x="5542296" y="317533"/>
                  <a:pt x="5543813" y="325288"/>
                  <a:pt x="5542313" y="354566"/>
                </a:cubicBezTo>
                <a:lnTo>
                  <a:pt x="5524126" y="472000"/>
                </a:lnTo>
                <a:lnTo>
                  <a:pt x="5522170" y="473782"/>
                </a:lnTo>
                <a:cubicBezTo>
                  <a:pt x="5517847" y="482008"/>
                  <a:pt x="5518682" y="487340"/>
                  <a:pt x="5521798" y="491380"/>
                </a:cubicBezTo>
                <a:lnTo>
                  <a:pt x="5536419" y="531675"/>
                </a:lnTo>
                <a:lnTo>
                  <a:pt x="5533435" y="536015"/>
                </a:lnTo>
                <a:lnTo>
                  <a:pt x="5538088" y="572092"/>
                </a:lnTo>
                <a:lnTo>
                  <a:pt x="5536061" y="572511"/>
                </a:lnTo>
                <a:cubicBezTo>
                  <a:pt x="5531611" y="574271"/>
                  <a:pt x="5528529" y="577121"/>
                  <a:pt x="5528218" y="582332"/>
                </a:cubicBezTo>
                <a:cubicBezTo>
                  <a:pt x="5498002" y="573171"/>
                  <a:pt x="5516262" y="585107"/>
                  <a:pt x="5518011" y="601285"/>
                </a:cubicBezTo>
                <a:cubicBezTo>
                  <a:pt x="5508838" y="617831"/>
                  <a:pt x="5480684" y="666964"/>
                  <a:pt x="5473174" y="681608"/>
                </a:cubicBezTo>
                <a:cubicBezTo>
                  <a:pt x="5473102" y="684122"/>
                  <a:pt x="5473033" y="686637"/>
                  <a:pt x="5472963" y="689151"/>
                </a:cubicBezTo>
                <a:lnTo>
                  <a:pt x="5472485" y="689289"/>
                </a:lnTo>
                <a:cubicBezTo>
                  <a:pt x="5471434" y="690905"/>
                  <a:pt x="5470986" y="693376"/>
                  <a:pt x="5471326" y="697222"/>
                </a:cubicBezTo>
                <a:cubicBezTo>
                  <a:pt x="5471606" y="703992"/>
                  <a:pt x="5471884" y="710761"/>
                  <a:pt x="5472164" y="717531"/>
                </a:cubicBezTo>
                <a:lnTo>
                  <a:pt x="5468891" y="722494"/>
                </a:lnTo>
                <a:lnTo>
                  <a:pt x="5463081" y="724368"/>
                </a:lnTo>
                <a:lnTo>
                  <a:pt x="5446981" y="752692"/>
                </a:lnTo>
                <a:cubicBezTo>
                  <a:pt x="5454691" y="764380"/>
                  <a:pt x="5422719" y="808083"/>
                  <a:pt x="5417190" y="816346"/>
                </a:cubicBezTo>
                <a:lnTo>
                  <a:pt x="5388958" y="889417"/>
                </a:lnTo>
                <a:cubicBezTo>
                  <a:pt x="5320491" y="969963"/>
                  <a:pt x="5321907" y="1005331"/>
                  <a:pt x="5307044" y="1063288"/>
                </a:cubicBezTo>
                <a:cubicBezTo>
                  <a:pt x="5313332" y="1111028"/>
                  <a:pt x="5317096" y="1110140"/>
                  <a:pt x="5303837" y="1157176"/>
                </a:cubicBezTo>
                <a:cubicBezTo>
                  <a:pt x="5301103" y="1192124"/>
                  <a:pt x="5301884" y="1197232"/>
                  <a:pt x="5286494" y="1210776"/>
                </a:cubicBezTo>
                <a:lnTo>
                  <a:pt x="5282463" y="1301993"/>
                </a:lnTo>
                <a:lnTo>
                  <a:pt x="5252235" y="1360879"/>
                </a:lnTo>
                <a:lnTo>
                  <a:pt x="5244497" y="1404045"/>
                </a:lnTo>
                <a:lnTo>
                  <a:pt x="5223823" y="1429568"/>
                </a:lnTo>
                <a:lnTo>
                  <a:pt x="5224851" y="1430305"/>
                </a:lnTo>
                <a:cubicBezTo>
                  <a:pt x="5226697" y="1432466"/>
                  <a:pt x="5214738" y="1459891"/>
                  <a:pt x="5212394" y="1463304"/>
                </a:cubicBezTo>
                <a:cubicBezTo>
                  <a:pt x="5209912" y="1477394"/>
                  <a:pt x="5213027" y="1501295"/>
                  <a:pt x="5209958" y="1514846"/>
                </a:cubicBezTo>
                <a:lnTo>
                  <a:pt x="5206417" y="1519731"/>
                </a:lnTo>
                <a:lnTo>
                  <a:pt x="5206640" y="1519929"/>
                </a:lnTo>
                <a:cubicBezTo>
                  <a:pt x="5206490" y="1521210"/>
                  <a:pt x="5209710" y="1543635"/>
                  <a:pt x="5207632" y="1546022"/>
                </a:cubicBezTo>
                <a:lnTo>
                  <a:pt x="5212030" y="1578752"/>
                </a:lnTo>
                <a:cubicBezTo>
                  <a:pt x="5206147" y="1605585"/>
                  <a:pt x="5226381" y="1622803"/>
                  <a:pt x="5203533" y="1647555"/>
                </a:cubicBezTo>
                <a:cubicBezTo>
                  <a:pt x="5198128" y="1672675"/>
                  <a:pt x="5203213" y="1694404"/>
                  <a:pt x="5190877" y="1715685"/>
                </a:cubicBezTo>
                <a:cubicBezTo>
                  <a:pt x="5196815" y="1724301"/>
                  <a:pt x="5198098" y="1732435"/>
                  <a:pt x="5184235" y="1740358"/>
                </a:cubicBezTo>
                <a:cubicBezTo>
                  <a:pt x="5182625" y="1763793"/>
                  <a:pt x="5198368" y="1769422"/>
                  <a:pt x="5181475" y="1784314"/>
                </a:cubicBezTo>
                <a:cubicBezTo>
                  <a:pt x="5205987" y="1797417"/>
                  <a:pt x="5195246" y="1798221"/>
                  <a:pt x="5185845" y="1804434"/>
                </a:cubicBezTo>
                <a:lnTo>
                  <a:pt x="5185068" y="1805316"/>
                </a:lnTo>
                <a:lnTo>
                  <a:pt x="5188593" y="1807109"/>
                </a:lnTo>
                <a:lnTo>
                  <a:pt x="5185920" y="1821003"/>
                </a:lnTo>
                <a:lnTo>
                  <a:pt x="5183543" y="1824832"/>
                </a:lnTo>
                <a:cubicBezTo>
                  <a:pt x="5182284" y="1827468"/>
                  <a:pt x="5181937" y="1829219"/>
                  <a:pt x="5182235" y="1830429"/>
                </a:cubicBezTo>
                <a:lnTo>
                  <a:pt x="5182525" y="1830569"/>
                </a:lnTo>
                <a:lnTo>
                  <a:pt x="5180663" y="1835810"/>
                </a:lnTo>
                <a:cubicBezTo>
                  <a:pt x="5176779" y="1844665"/>
                  <a:pt x="5172297" y="1853278"/>
                  <a:pt x="5167452" y="1861483"/>
                </a:cubicBezTo>
                <a:cubicBezTo>
                  <a:pt x="5179827" y="1866643"/>
                  <a:pt x="5166788" y="1884999"/>
                  <a:pt x="5174266" y="1892417"/>
                </a:cubicBezTo>
                <a:lnTo>
                  <a:pt x="5189262" y="1895114"/>
                </a:lnTo>
                <a:lnTo>
                  <a:pt x="5187100" y="1899379"/>
                </a:lnTo>
                <a:lnTo>
                  <a:pt x="5180471" y="1907867"/>
                </a:lnTo>
                <a:cubicBezTo>
                  <a:pt x="5179609" y="1909162"/>
                  <a:pt x="5179647" y="1909994"/>
                  <a:pt x="5181361" y="1910265"/>
                </a:cubicBezTo>
                <a:cubicBezTo>
                  <a:pt x="5180995" y="1914884"/>
                  <a:pt x="5177893" y="1930292"/>
                  <a:pt x="5178268" y="1935584"/>
                </a:cubicBezTo>
                <a:lnTo>
                  <a:pt x="5183619" y="1942021"/>
                </a:lnTo>
                <a:lnTo>
                  <a:pt x="5184480" y="1945112"/>
                </a:lnTo>
                <a:lnTo>
                  <a:pt x="5172776" y="1961162"/>
                </a:lnTo>
                <a:lnTo>
                  <a:pt x="5168513" y="1969445"/>
                </a:lnTo>
                <a:lnTo>
                  <a:pt x="5126597" y="2024270"/>
                </a:lnTo>
                <a:lnTo>
                  <a:pt x="5119528" y="2107942"/>
                </a:lnTo>
                <a:cubicBezTo>
                  <a:pt x="5089290" y="2138038"/>
                  <a:pt x="5110415" y="2159228"/>
                  <a:pt x="5110356" y="2193455"/>
                </a:cubicBezTo>
                <a:cubicBezTo>
                  <a:pt x="5101302" y="2220953"/>
                  <a:pt x="5110381" y="2224200"/>
                  <a:pt x="5104992" y="2260088"/>
                </a:cubicBezTo>
                <a:cubicBezTo>
                  <a:pt x="5096504" y="2291744"/>
                  <a:pt x="5078225" y="2299003"/>
                  <a:pt x="5059439" y="2335735"/>
                </a:cubicBezTo>
                <a:cubicBezTo>
                  <a:pt x="5029465" y="2329020"/>
                  <a:pt x="5058046" y="2407546"/>
                  <a:pt x="5022061" y="2408995"/>
                </a:cubicBezTo>
                <a:cubicBezTo>
                  <a:pt x="5023289" y="2413465"/>
                  <a:pt x="5019654" y="2441580"/>
                  <a:pt x="5022253" y="2445869"/>
                </a:cubicBezTo>
                <a:cubicBezTo>
                  <a:pt x="5022440" y="2449625"/>
                  <a:pt x="5011241" y="2492743"/>
                  <a:pt x="5011426" y="2496499"/>
                </a:cubicBezTo>
                <a:lnTo>
                  <a:pt x="4994224" y="2549900"/>
                </a:lnTo>
                <a:cubicBezTo>
                  <a:pt x="4992353" y="2564757"/>
                  <a:pt x="4998952" y="2582253"/>
                  <a:pt x="4995245" y="2596456"/>
                </a:cubicBezTo>
                <a:lnTo>
                  <a:pt x="4988570" y="2606088"/>
                </a:lnTo>
                <a:cubicBezTo>
                  <a:pt x="4988504" y="2615842"/>
                  <a:pt x="4988436" y="2625597"/>
                  <a:pt x="4988371" y="2635351"/>
                </a:cubicBezTo>
                <a:lnTo>
                  <a:pt x="4983212" y="2665666"/>
                </a:lnTo>
                <a:lnTo>
                  <a:pt x="4968234" y="2715895"/>
                </a:lnTo>
                <a:lnTo>
                  <a:pt x="4975888" y="2725052"/>
                </a:lnTo>
                <a:lnTo>
                  <a:pt x="4980195" y="2726489"/>
                </a:lnTo>
                <a:lnTo>
                  <a:pt x="4976218" y="2740278"/>
                </a:lnTo>
                <a:lnTo>
                  <a:pt x="4980571" y="2751112"/>
                </a:lnTo>
                <a:lnTo>
                  <a:pt x="4973893" y="2760208"/>
                </a:lnTo>
                <a:lnTo>
                  <a:pt x="4979005" y="2790136"/>
                </a:lnTo>
                <a:lnTo>
                  <a:pt x="4986137" y="2804183"/>
                </a:lnTo>
                <a:cubicBezTo>
                  <a:pt x="4986150" y="2811409"/>
                  <a:pt x="4986162" y="2818634"/>
                  <a:pt x="4986175" y="2825860"/>
                </a:cubicBezTo>
                <a:cubicBezTo>
                  <a:pt x="4987474" y="2843788"/>
                  <a:pt x="4992871" y="2886513"/>
                  <a:pt x="4993936" y="2911749"/>
                </a:cubicBezTo>
                <a:cubicBezTo>
                  <a:pt x="4993313" y="2946689"/>
                  <a:pt x="4980300" y="2954448"/>
                  <a:pt x="4992563" y="2977278"/>
                </a:cubicBezTo>
                <a:cubicBezTo>
                  <a:pt x="4985688" y="2983455"/>
                  <a:pt x="4982051" y="2987749"/>
                  <a:pt x="4980516" y="2991092"/>
                </a:cubicBezTo>
                <a:cubicBezTo>
                  <a:pt x="4975910" y="3001119"/>
                  <a:pt x="4990216" y="3002537"/>
                  <a:pt x="4992801" y="3020247"/>
                </a:cubicBezTo>
                <a:cubicBezTo>
                  <a:pt x="4998517" y="3032637"/>
                  <a:pt x="5013148" y="3051512"/>
                  <a:pt x="5014805" y="3065434"/>
                </a:cubicBezTo>
                <a:cubicBezTo>
                  <a:pt x="4998836" y="3057428"/>
                  <a:pt x="5016840" y="3105196"/>
                  <a:pt x="5002733" y="3103777"/>
                </a:cubicBezTo>
                <a:cubicBezTo>
                  <a:pt x="5022381" y="3124610"/>
                  <a:pt x="4997365" y="3128169"/>
                  <a:pt x="5002941" y="3151828"/>
                </a:cubicBezTo>
                <a:cubicBezTo>
                  <a:pt x="5010264" y="3163902"/>
                  <a:pt x="5011356" y="3171780"/>
                  <a:pt x="5002883" y="3180546"/>
                </a:cubicBezTo>
                <a:cubicBezTo>
                  <a:pt x="5038586" y="3236545"/>
                  <a:pt x="5003723" y="3210316"/>
                  <a:pt x="5016711" y="3258677"/>
                </a:cubicBezTo>
                <a:lnTo>
                  <a:pt x="5017918" y="3262610"/>
                </a:lnTo>
                <a:lnTo>
                  <a:pt x="5011672" y="3277179"/>
                </a:lnTo>
                <a:lnTo>
                  <a:pt x="5009344" y="3278130"/>
                </a:lnTo>
                <a:lnTo>
                  <a:pt x="5026770" y="3325671"/>
                </a:lnTo>
                <a:lnTo>
                  <a:pt x="5024571" y="3332072"/>
                </a:lnTo>
                <a:lnTo>
                  <a:pt x="5041705" y="3362948"/>
                </a:lnTo>
                <a:lnTo>
                  <a:pt x="5047477" y="3378959"/>
                </a:lnTo>
                <a:lnTo>
                  <a:pt x="5060758" y="3407057"/>
                </a:lnTo>
                <a:lnTo>
                  <a:pt x="5058968" y="3409825"/>
                </a:lnTo>
                <a:lnTo>
                  <a:pt x="5062667" y="3415218"/>
                </a:lnTo>
                <a:lnTo>
                  <a:pt x="5060928" y="3419880"/>
                </a:lnTo>
                <a:lnTo>
                  <a:pt x="5062923" y="3424545"/>
                </a:lnTo>
                <a:cubicBezTo>
                  <a:pt x="5063537" y="3433967"/>
                  <a:pt x="5063494" y="3466028"/>
                  <a:pt x="5064623" y="3476412"/>
                </a:cubicBezTo>
                <a:lnTo>
                  <a:pt x="5069684" y="3486850"/>
                </a:lnTo>
                <a:lnTo>
                  <a:pt x="5063339" y="3496391"/>
                </a:lnTo>
                <a:lnTo>
                  <a:pt x="5070139" y="3531201"/>
                </a:lnTo>
                <a:lnTo>
                  <a:pt x="5079896" y="3542019"/>
                </a:lnTo>
                <a:lnTo>
                  <a:pt x="5087540" y="3552249"/>
                </a:lnTo>
                <a:lnTo>
                  <a:pt x="5087902" y="3553678"/>
                </a:lnTo>
                <a:lnTo>
                  <a:pt x="5091509" y="3568021"/>
                </a:lnTo>
                <a:lnTo>
                  <a:pt x="5091934" y="3569719"/>
                </a:lnTo>
                <a:lnTo>
                  <a:pt x="5089362" y="3586412"/>
                </a:lnTo>
                <a:lnTo>
                  <a:pt x="5092358" y="3597336"/>
                </a:lnTo>
                <a:lnTo>
                  <a:pt x="5084254" y="3606007"/>
                </a:lnTo>
                <a:cubicBezTo>
                  <a:pt x="5084262" y="3617747"/>
                  <a:pt x="5084273" y="3629488"/>
                  <a:pt x="5084281" y="3641228"/>
                </a:cubicBezTo>
                <a:lnTo>
                  <a:pt x="5091848" y="3653088"/>
                </a:lnTo>
                <a:lnTo>
                  <a:pt x="5097436" y="3664114"/>
                </a:lnTo>
                <a:cubicBezTo>
                  <a:pt x="5097463" y="3664599"/>
                  <a:pt x="5097491" y="3665084"/>
                  <a:pt x="5097518" y="3665569"/>
                </a:cubicBezTo>
                <a:cubicBezTo>
                  <a:pt x="5097915" y="3672776"/>
                  <a:pt x="5096966" y="3688591"/>
                  <a:pt x="5099829" y="3707357"/>
                </a:cubicBezTo>
                <a:cubicBezTo>
                  <a:pt x="5100505" y="3724716"/>
                  <a:pt x="5118078" y="3760234"/>
                  <a:pt x="5114696" y="3778166"/>
                </a:cubicBezTo>
                <a:cubicBezTo>
                  <a:pt x="5141627" y="3845122"/>
                  <a:pt x="5125427" y="3821305"/>
                  <a:pt x="5135379" y="3878222"/>
                </a:cubicBezTo>
                <a:cubicBezTo>
                  <a:pt x="5161519" y="3905047"/>
                  <a:pt x="5125417" y="4015047"/>
                  <a:pt x="5130138" y="4048117"/>
                </a:cubicBezTo>
                <a:cubicBezTo>
                  <a:pt x="5081804" y="4192084"/>
                  <a:pt x="5096262" y="4158987"/>
                  <a:pt x="5090040" y="4219510"/>
                </a:cubicBezTo>
                <a:cubicBezTo>
                  <a:pt x="5104553" y="4280033"/>
                  <a:pt x="5065380" y="4345686"/>
                  <a:pt x="5092812" y="4411258"/>
                </a:cubicBezTo>
                <a:cubicBezTo>
                  <a:pt x="5090630" y="4437329"/>
                  <a:pt x="5083878" y="4473140"/>
                  <a:pt x="5084599" y="4488531"/>
                </a:cubicBezTo>
                <a:cubicBezTo>
                  <a:pt x="5084423" y="4505410"/>
                  <a:pt x="5084248" y="4522289"/>
                  <a:pt x="5084072" y="4539168"/>
                </a:cubicBezTo>
                <a:cubicBezTo>
                  <a:pt x="5072114" y="4567830"/>
                  <a:pt x="5064305" y="4588197"/>
                  <a:pt x="5068936" y="4625153"/>
                </a:cubicBezTo>
                <a:cubicBezTo>
                  <a:pt x="5077433" y="4662889"/>
                  <a:pt x="5065899" y="4679357"/>
                  <a:pt x="5059114" y="4733115"/>
                </a:cubicBezTo>
                <a:cubicBezTo>
                  <a:pt x="5068687" y="4752352"/>
                  <a:pt x="5055370" y="4832308"/>
                  <a:pt x="5037209" y="4844323"/>
                </a:cubicBezTo>
                <a:cubicBezTo>
                  <a:pt x="5033444" y="4857054"/>
                  <a:pt x="5040194" y="4871554"/>
                  <a:pt x="5020638" y="4877992"/>
                </a:cubicBezTo>
                <a:cubicBezTo>
                  <a:pt x="4997151" y="4888353"/>
                  <a:pt x="5034418" y="4931200"/>
                  <a:pt x="5006413" y="4925805"/>
                </a:cubicBezTo>
                <a:cubicBezTo>
                  <a:pt x="5031964" y="4956261"/>
                  <a:pt x="4982840" y="4982633"/>
                  <a:pt x="4971037" y="5009272"/>
                </a:cubicBezTo>
                <a:cubicBezTo>
                  <a:pt x="4973259" y="5034036"/>
                  <a:pt x="4968375" y="5053859"/>
                  <a:pt x="4963105" y="5111369"/>
                </a:cubicBezTo>
                <a:cubicBezTo>
                  <a:pt x="4973224" y="5141336"/>
                  <a:pt x="4937413" y="5161742"/>
                  <a:pt x="4976341" y="5210876"/>
                </a:cubicBezTo>
                <a:cubicBezTo>
                  <a:pt x="4972455" y="5212581"/>
                  <a:pt x="4977054" y="5227501"/>
                  <a:pt x="4980617" y="5269726"/>
                </a:cubicBezTo>
                <a:cubicBezTo>
                  <a:pt x="4984182" y="5311951"/>
                  <a:pt x="4990390" y="5400671"/>
                  <a:pt x="4997733" y="5464225"/>
                </a:cubicBezTo>
                <a:cubicBezTo>
                  <a:pt x="5001765" y="5536542"/>
                  <a:pt x="4990225" y="5517959"/>
                  <a:pt x="5001400" y="5594585"/>
                </a:cubicBezTo>
                <a:cubicBezTo>
                  <a:pt x="4999908" y="5619318"/>
                  <a:pt x="4974042" y="5647975"/>
                  <a:pt x="4983700" y="5667896"/>
                </a:cubicBezTo>
                <a:cubicBezTo>
                  <a:pt x="4976834" y="5696311"/>
                  <a:pt x="4975579" y="5738356"/>
                  <a:pt x="4968506" y="5769225"/>
                </a:cubicBezTo>
                <a:cubicBezTo>
                  <a:pt x="4968926" y="5787258"/>
                  <a:pt x="4969344" y="5805291"/>
                  <a:pt x="4969765" y="5823324"/>
                </a:cubicBezTo>
                <a:cubicBezTo>
                  <a:pt x="4966122" y="5853058"/>
                  <a:pt x="4965608" y="5838948"/>
                  <a:pt x="4966129" y="5862699"/>
                </a:cubicBezTo>
                <a:lnTo>
                  <a:pt x="4970695" y="5906467"/>
                </a:lnTo>
                <a:lnTo>
                  <a:pt x="4991568" y="5939847"/>
                </a:lnTo>
                <a:cubicBezTo>
                  <a:pt x="4998848" y="5955713"/>
                  <a:pt x="4974731" y="5940131"/>
                  <a:pt x="4986815" y="5973994"/>
                </a:cubicBezTo>
                <a:cubicBezTo>
                  <a:pt x="4961187" y="5997051"/>
                  <a:pt x="4983444" y="6032039"/>
                  <a:pt x="4987776" y="6089693"/>
                </a:cubicBezTo>
                <a:lnTo>
                  <a:pt x="4991621" y="6224938"/>
                </a:lnTo>
                <a:cubicBezTo>
                  <a:pt x="4988442" y="6270972"/>
                  <a:pt x="5008962" y="6317522"/>
                  <a:pt x="5017157" y="6370251"/>
                </a:cubicBezTo>
                <a:cubicBezTo>
                  <a:pt x="5025353" y="6422980"/>
                  <a:pt x="5039938" y="6490855"/>
                  <a:pt x="5040797" y="6541313"/>
                </a:cubicBezTo>
                <a:cubicBezTo>
                  <a:pt x="5039898" y="6576319"/>
                  <a:pt x="5031912" y="6591883"/>
                  <a:pt x="5045375" y="6640957"/>
                </a:cubicBezTo>
                <a:cubicBezTo>
                  <a:pt x="5057505" y="6669536"/>
                  <a:pt x="5052276" y="6675394"/>
                  <a:pt x="5058442" y="6705297"/>
                </a:cubicBezTo>
                <a:cubicBezTo>
                  <a:pt x="5057367" y="6727133"/>
                  <a:pt x="5067901" y="6732087"/>
                  <a:pt x="5071125" y="6759582"/>
                </a:cubicBezTo>
                <a:cubicBezTo>
                  <a:pt x="5055614" y="6796071"/>
                  <a:pt x="5051656" y="6769544"/>
                  <a:pt x="5069172" y="6817746"/>
                </a:cubicBezTo>
                <a:cubicBezTo>
                  <a:pt x="5060956" y="6828354"/>
                  <a:pt x="5064525" y="6836369"/>
                  <a:pt x="5072322" y="6843646"/>
                </a:cubicBezTo>
                <a:lnTo>
                  <a:pt x="5091388" y="6857998"/>
                </a:lnTo>
                <a:lnTo>
                  <a:pt x="6096000" y="6857998"/>
                </a:lnTo>
                <a:lnTo>
                  <a:pt x="6096000" y="6858000"/>
                </a:lnTo>
                <a:lnTo>
                  <a:pt x="0" y="685800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98CA286B-5421-F3D0-3FBD-D8CBE48B5963}"/>
              </a:ext>
            </a:extLst>
          </p:cNvPr>
          <p:cNvSpPr>
            <a:spLocks noGrp="1"/>
          </p:cNvSpPr>
          <p:nvPr>
            <p:ph type="title"/>
          </p:nvPr>
        </p:nvSpPr>
        <p:spPr>
          <a:xfrm>
            <a:off x="838200" y="609600"/>
            <a:ext cx="3739341" cy="45719"/>
          </a:xfrm>
        </p:spPr>
        <p:txBody>
          <a:bodyPr>
            <a:normAutofit fontScale="90000"/>
          </a:bodyPr>
          <a:lstStyle/>
          <a:p>
            <a:endParaRPr lang="en-US" dirty="0"/>
          </a:p>
        </p:txBody>
      </p:sp>
      <p:sp>
        <p:nvSpPr>
          <p:cNvPr id="9" name="Content Placeholder 8">
            <a:extLst>
              <a:ext uri="{FF2B5EF4-FFF2-40B4-BE49-F238E27FC236}">
                <a16:creationId xmlns:a16="http://schemas.microsoft.com/office/drawing/2014/main" id="{9368ED32-E3CC-5008-FA48-33318A76934C}"/>
              </a:ext>
            </a:extLst>
          </p:cNvPr>
          <p:cNvSpPr>
            <a:spLocks noGrp="1"/>
          </p:cNvSpPr>
          <p:nvPr>
            <p:ph idx="1"/>
          </p:nvPr>
        </p:nvSpPr>
        <p:spPr>
          <a:xfrm>
            <a:off x="862366" y="859809"/>
            <a:ext cx="3427001" cy="5242879"/>
          </a:xfrm>
        </p:spPr>
        <p:txBody>
          <a:bodyPr>
            <a:normAutofit/>
          </a:bodyPr>
          <a:lstStyle/>
          <a:p>
            <a:pPr marL="0" indent="0" algn="l">
              <a:buNone/>
            </a:pPr>
            <a:r>
              <a:rPr lang="en-US" b="1" i="0" u="none" strike="noStrike" dirty="0">
                <a:solidFill>
                  <a:srgbClr val="212121"/>
                </a:solidFill>
                <a:effectLst/>
              </a:rPr>
              <a:t>Consumers</a:t>
            </a:r>
          </a:p>
          <a:p>
            <a:pPr marL="0" indent="0" algn="l">
              <a:buNone/>
            </a:pPr>
            <a:endParaRPr lang="en-US" b="1" i="0" u="none" strike="noStrike" dirty="0">
              <a:solidFill>
                <a:srgbClr val="212121"/>
              </a:solidFill>
              <a:effectLst/>
            </a:endParaRPr>
          </a:p>
          <a:p>
            <a:pPr marL="0" indent="0" algn="l">
              <a:buNone/>
            </a:pPr>
            <a:r>
              <a:rPr lang="en-US" sz="2400" b="0" i="0" u="none" strike="noStrike" dirty="0">
                <a:solidFill>
                  <a:srgbClr val="000000"/>
                </a:solidFill>
                <a:effectLst/>
              </a:rPr>
              <a:t>Learn about rights and protections for consumers to end surprise bills and remove consumers from payment disagreements between providers, health care facilities and health plans.</a:t>
            </a:r>
          </a:p>
          <a:p>
            <a:endParaRPr lang="en-US" sz="2000" dirty="0"/>
          </a:p>
        </p:txBody>
      </p:sp>
      <p:pic>
        <p:nvPicPr>
          <p:cNvPr id="5" name="Content Placeholder 4" descr="Text&#10;&#10;Description automatically generated">
            <a:extLst>
              <a:ext uri="{FF2B5EF4-FFF2-40B4-BE49-F238E27FC236}">
                <a16:creationId xmlns:a16="http://schemas.microsoft.com/office/drawing/2014/main" id="{CFFC6215-321F-055F-17FD-4B12D636C982}"/>
              </a:ext>
            </a:extLst>
          </p:cNvPr>
          <p:cNvPicPr>
            <a:picLocks noChangeAspect="1"/>
          </p:cNvPicPr>
          <p:nvPr/>
        </p:nvPicPr>
        <p:blipFill>
          <a:blip r:embed="rId2"/>
          <a:stretch>
            <a:fillRect/>
          </a:stretch>
        </p:blipFill>
        <p:spPr>
          <a:xfrm>
            <a:off x="5445457" y="2609927"/>
            <a:ext cx="6155141" cy="1661887"/>
          </a:xfrm>
          <a:prstGeom prst="rect">
            <a:avLst/>
          </a:prstGeom>
        </p:spPr>
      </p:pic>
      <p:sp>
        <p:nvSpPr>
          <p:cNvPr id="6" name="TextBox 5">
            <a:extLst>
              <a:ext uri="{FF2B5EF4-FFF2-40B4-BE49-F238E27FC236}">
                <a16:creationId xmlns:a16="http://schemas.microsoft.com/office/drawing/2014/main" id="{0E09C2CB-A071-6D5E-8ADF-B9C342EA49E2}"/>
              </a:ext>
            </a:extLst>
          </p:cNvPr>
          <p:cNvSpPr txBox="1"/>
          <p:nvPr/>
        </p:nvSpPr>
        <p:spPr>
          <a:xfrm>
            <a:off x="409433" y="5950424"/>
            <a:ext cx="4369721" cy="369332"/>
          </a:xfrm>
          <a:prstGeom prst="rect">
            <a:avLst/>
          </a:prstGeom>
          <a:noFill/>
        </p:spPr>
        <p:txBody>
          <a:bodyPr wrap="square" rtlCol="0">
            <a:spAutoFit/>
          </a:bodyPr>
          <a:lstStyle/>
          <a:p>
            <a:r>
              <a:rPr lang="en-US" i="1" dirty="0"/>
              <a:t>https://www.cms.gov/nosurprises</a:t>
            </a:r>
          </a:p>
        </p:txBody>
      </p:sp>
    </p:spTree>
    <p:extLst>
      <p:ext uri="{BB962C8B-B14F-4D97-AF65-F5344CB8AC3E}">
        <p14:creationId xmlns:p14="http://schemas.microsoft.com/office/powerpoint/2010/main" val="422020368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1">
            <a:extLst>
              <a:ext uri="{FF2B5EF4-FFF2-40B4-BE49-F238E27FC236}">
                <a16:creationId xmlns:a16="http://schemas.microsoft.com/office/drawing/2014/main" id="{131BAD53-4E89-4F62-BBB7-26359763ED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3">
            <a:extLst>
              <a:ext uri="{FF2B5EF4-FFF2-40B4-BE49-F238E27FC236}">
                <a16:creationId xmlns:a16="http://schemas.microsoft.com/office/drawing/2014/main" id="{62756DA2-40EB-4C6F-B962-5822FFB54F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653438" cy="6858000"/>
          </a:xfrm>
          <a:custGeom>
            <a:avLst/>
            <a:gdLst>
              <a:gd name="connsiteX0" fmla="*/ 0 w 6096000"/>
              <a:gd name="connsiteY0" fmla="*/ 0 h 6858000"/>
              <a:gd name="connsiteX1" fmla="*/ 5567517 w 6096000"/>
              <a:gd name="connsiteY1" fmla="*/ 0 h 6858000"/>
              <a:gd name="connsiteX2" fmla="*/ 5566938 w 6096000"/>
              <a:gd name="connsiteY2" fmla="*/ 1705 h 6858000"/>
              <a:gd name="connsiteX3" fmla="*/ 5551594 w 6096000"/>
              <a:gd name="connsiteY3" fmla="*/ 17287 h 6858000"/>
              <a:gd name="connsiteX4" fmla="*/ 5545641 w 6096000"/>
              <a:gd name="connsiteY4" fmla="*/ 130336 h 6858000"/>
              <a:gd name="connsiteX5" fmla="*/ 5538289 w 6096000"/>
              <a:gd name="connsiteY5" fmla="*/ 187093 h 6858000"/>
              <a:gd name="connsiteX6" fmla="*/ 5545790 w 6096000"/>
              <a:gd name="connsiteY6" fmla="*/ 265704 h 6858000"/>
              <a:gd name="connsiteX7" fmla="*/ 5542313 w 6096000"/>
              <a:gd name="connsiteY7" fmla="*/ 354566 h 6858000"/>
              <a:gd name="connsiteX8" fmla="*/ 5524126 w 6096000"/>
              <a:gd name="connsiteY8" fmla="*/ 472000 h 6858000"/>
              <a:gd name="connsiteX9" fmla="*/ 5522170 w 6096000"/>
              <a:gd name="connsiteY9" fmla="*/ 473782 h 6858000"/>
              <a:gd name="connsiteX10" fmla="*/ 5521798 w 6096000"/>
              <a:gd name="connsiteY10" fmla="*/ 491380 h 6858000"/>
              <a:gd name="connsiteX11" fmla="*/ 5536419 w 6096000"/>
              <a:gd name="connsiteY11" fmla="*/ 531675 h 6858000"/>
              <a:gd name="connsiteX12" fmla="*/ 5533435 w 6096000"/>
              <a:gd name="connsiteY12" fmla="*/ 536015 h 6858000"/>
              <a:gd name="connsiteX13" fmla="*/ 5538088 w 6096000"/>
              <a:gd name="connsiteY13" fmla="*/ 572092 h 6858000"/>
              <a:gd name="connsiteX14" fmla="*/ 5536061 w 6096000"/>
              <a:gd name="connsiteY14" fmla="*/ 572511 h 6858000"/>
              <a:gd name="connsiteX15" fmla="*/ 5528218 w 6096000"/>
              <a:gd name="connsiteY15" fmla="*/ 582332 h 6858000"/>
              <a:gd name="connsiteX16" fmla="*/ 5518011 w 6096000"/>
              <a:gd name="connsiteY16" fmla="*/ 601285 h 6858000"/>
              <a:gd name="connsiteX17" fmla="*/ 5473174 w 6096000"/>
              <a:gd name="connsiteY17" fmla="*/ 681608 h 6858000"/>
              <a:gd name="connsiteX18" fmla="*/ 5472963 w 6096000"/>
              <a:gd name="connsiteY18" fmla="*/ 689151 h 6858000"/>
              <a:gd name="connsiteX19" fmla="*/ 5472485 w 6096000"/>
              <a:gd name="connsiteY19" fmla="*/ 689289 h 6858000"/>
              <a:gd name="connsiteX20" fmla="*/ 5471326 w 6096000"/>
              <a:gd name="connsiteY20" fmla="*/ 697222 h 6858000"/>
              <a:gd name="connsiteX21" fmla="*/ 5472164 w 6096000"/>
              <a:gd name="connsiteY21" fmla="*/ 717531 h 6858000"/>
              <a:gd name="connsiteX22" fmla="*/ 5468891 w 6096000"/>
              <a:gd name="connsiteY22" fmla="*/ 722494 h 6858000"/>
              <a:gd name="connsiteX23" fmla="*/ 5463081 w 6096000"/>
              <a:gd name="connsiteY23" fmla="*/ 724368 h 6858000"/>
              <a:gd name="connsiteX24" fmla="*/ 5446981 w 6096000"/>
              <a:gd name="connsiteY24" fmla="*/ 752692 h 6858000"/>
              <a:gd name="connsiteX25" fmla="*/ 5417190 w 6096000"/>
              <a:gd name="connsiteY25" fmla="*/ 816346 h 6858000"/>
              <a:gd name="connsiteX26" fmla="*/ 5388958 w 6096000"/>
              <a:gd name="connsiteY26" fmla="*/ 889417 h 6858000"/>
              <a:gd name="connsiteX27" fmla="*/ 5307044 w 6096000"/>
              <a:gd name="connsiteY27" fmla="*/ 1063288 h 6858000"/>
              <a:gd name="connsiteX28" fmla="*/ 5303837 w 6096000"/>
              <a:gd name="connsiteY28" fmla="*/ 1157176 h 6858000"/>
              <a:gd name="connsiteX29" fmla="*/ 5286494 w 6096000"/>
              <a:gd name="connsiteY29" fmla="*/ 1210776 h 6858000"/>
              <a:gd name="connsiteX30" fmla="*/ 5282463 w 6096000"/>
              <a:gd name="connsiteY30" fmla="*/ 1301993 h 6858000"/>
              <a:gd name="connsiteX31" fmla="*/ 5252235 w 6096000"/>
              <a:gd name="connsiteY31" fmla="*/ 1360879 h 6858000"/>
              <a:gd name="connsiteX32" fmla="*/ 5244497 w 6096000"/>
              <a:gd name="connsiteY32" fmla="*/ 1404045 h 6858000"/>
              <a:gd name="connsiteX33" fmla="*/ 5223823 w 6096000"/>
              <a:gd name="connsiteY33" fmla="*/ 1429568 h 6858000"/>
              <a:gd name="connsiteX34" fmla="*/ 5224851 w 6096000"/>
              <a:gd name="connsiteY34" fmla="*/ 1430305 h 6858000"/>
              <a:gd name="connsiteX35" fmla="*/ 5212394 w 6096000"/>
              <a:gd name="connsiteY35" fmla="*/ 1463304 h 6858000"/>
              <a:gd name="connsiteX36" fmla="*/ 5209958 w 6096000"/>
              <a:gd name="connsiteY36" fmla="*/ 1514846 h 6858000"/>
              <a:gd name="connsiteX37" fmla="*/ 5206417 w 6096000"/>
              <a:gd name="connsiteY37" fmla="*/ 1519731 h 6858000"/>
              <a:gd name="connsiteX38" fmla="*/ 5206640 w 6096000"/>
              <a:gd name="connsiteY38" fmla="*/ 1519929 h 6858000"/>
              <a:gd name="connsiteX39" fmla="*/ 5207632 w 6096000"/>
              <a:gd name="connsiteY39" fmla="*/ 1546022 h 6858000"/>
              <a:gd name="connsiteX40" fmla="*/ 5212030 w 6096000"/>
              <a:gd name="connsiteY40" fmla="*/ 1578752 h 6858000"/>
              <a:gd name="connsiteX41" fmla="*/ 5203533 w 6096000"/>
              <a:gd name="connsiteY41" fmla="*/ 1647555 h 6858000"/>
              <a:gd name="connsiteX42" fmla="*/ 5190877 w 6096000"/>
              <a:gd name="connsiteY42" fmla="*/ 1715685 h 6858000"/>
              <a:gd name="connsiteX43" fmla="*/ 5184235 w 6096000"/>
              <a:gd name="connsiteY43" fmla="*/ 1740358 h 6858000"/>
              <a:gd name="connsiteX44" fmla="*/ 5181475 w 6096000"/>
              <a:gd name="connsiteY44" fmla="*/ 1784314 h 6858000"/>
              <a:gd name="connsiteX45" fmla="*/ 5185845 w 6096000"/>
              <a:gd name="connsiteY45" fmla="*/ 1804434 h 6858000"/>
              <a:gd name="connsiteX46" fmla="*/ 5185068 w 6096000"/>
              <a:gd name="connsiteY46" fmla="*/ 1805316 h 6858000"/>
              <a:gd name="connsiteX47" fmla="*/ 5188593 w 6096000"/>
              <a:gd name="connsiteY47" fmla="*/ 1807109 h 6858000"/>
              <a:gd name="connsiteX48" fmla="*/ 5185920 w 6096000"/>
              <a:gd name="connsiteY48" fmla="*/ 1821003 h 6858000"/>
              <a:gd name="connsiteX49" fmla="*/ 5183543 w 6096000"/>
              <a:gd name="connsiteY49" fmla="*/ 1824832 h 6858000"/>
              <a:gd name="connsiteX50" fmla="*/ 5182235 w 6096000"/>
              <a:gd name="connsiteY50" fmla="*/ 1830429 h 6858000"/>
              <a:gd name="connsiteX51" fmla="*/ 5182525 w 6096000"/>
              <a:gd name="connsiteY51" fmla="*/ 1830569 h 6858000"/>
              <a:gd name="connsiteX52" fmla="*/ 5180663 w 6096000"/>
              <a:gd name="connsiteY52" fmla="*/ 1835810 h 6858000"/>
              <a:gd name="connsiteX53" fmla="*/ 5167452 w 6096000"/>
              <a:gd name="connsiteY53" fmla="*/ 1861483 h 6858000"/>
              <a:gd name="connsiteX54" fmla="*/ 5174266 w 6096000"/>
              <a:gd name="connsiteY54" fmla="*/ 1892417 h 6858000"/>
              <a:gd name="connsiteX55" fmla="*/ 5189262 w 6096000"/>
              <a:gd name="connsiteY55" fmla="*/ 1895114 h 6858000"/>
              <a:gd name="connsiteX56" fmla="*/ 5187100 w 6096000"/>
              <a:gd name="connsiteY56" fmla="*/ 1899379 h 6858000"/>
              <a:gd name="connsiteX57" fmla="*/ 5180471 w 6096000"/>
              <a:gd name="connsiteY57" fmla="*/ 1907867 h 6858000"/>
              <a:gd name="connsiteX58" fmla="*/ 5181361 w 6096000"/>
              <a:gd name="connsiteY58" fmla="*/ 1910265 h 6858000"/>
              <a:gd name="connsiteX59" fmla="*/ 5178268 w 6096000"/>
              <a:gd name="connsiteY59" fmla="*/ 1935584 h 6858000"/>
              <a:gd name="connsiteX60" fmla="*/ 5183619 w 6096000"/>
              <a:gd name="connsiteY60" fmla="*/ 1942021 h 6858000"/>
              <a:gd name="connsiteX61" fmla="*/ 5184480 w 6096000"/>
              <a:gd name="connsiteY61" fmla="*/ 1945112 h 6858000"/>
              <a:gd name="connsiteX62" fmla="*/ 5172776 w 6096000"/>
              <a:gd name="connsiteY62" fmla="*/ 1961162 h 6858000"/>
              <a:gd name="connsiteX63" fmla="*/ 5168513 w 6096000"/>
              <a:gd name="connsiteY63" fmla="*/ 1969445 h 6858000"/>
              <a:gd name="connsiteX64" fmla="*/ 5126597 w 6096000"/>
              <a:gd name="connsiteY64" fmla="*/ 2024270 h 6858000"/>
              <a:gd name="connsiteX65" fmla="*/ 5119528 w 6096000"/>
              <a:gd name="connsiteY65" fmla="*/ 2107942 h 6858000"/>
              <a:gd name="connsiteX66" fmla="*/ 5110356 w 6096000"/>
              <a:gd name="connsiteY66" fmla="*/ 2193455 h 6858000"/>
              <a:gd name="connsiteX67" fmla="*/ 5104992 w 6096000"/>
              <a:gd name="connsiteY67" fmla="*/ 2260088 h 6858000"/>
              <a:gd name="connsiteX68" fmla="*/ 5059439 w 6096000"/>
              <a:gd name="connsiteY68" fmla="*/ 2335735 h 6858000"/>
              <a:gd name="connsiteX69" fmla="*/ 5022061 w 6096000"/>
              <a:gd name="connsiteY69" fmla="*/ 2408995 h 6858000"/>
              <a:gd name="connsiteX70" fmla="*/ 5022253 w 6096000"/>
              <a:gd name="connsiteY70" fmla="*/ 2445869 h 6858000"/>
              <a:gd name="connsiteX71" fmla="*/ 5011426 w 6096000"/>
              <a:gd name="connsiteY71" fmla="*/ 2496499 h 6858000"/>
              <a:gd name="connsiteX72" fmla="*/ 4994224 w 6096000"/>
              <a:gd name="connsiteY72" fmla="*/ 2549900 h 6858000"/>
              <a:gd name="connsiteX73" fmla="*/ 4995245 w 6096000"/>
              <a:gd name="connsiteY73" fmla="*/ 2596456 h 6858000"/>
              <a:gd name="connsiteX74" fmla="*/ 4988570 w 6096000"/>
              <a:gd name="connsiteY74" fmla="*/ 2606088 h 6858000"/>
              <a:gd name="connsiteX75" fmla="*/ 4988371 w 6096000"/>
              <a:gd name="connsiteY75" fmla="*/ 2635351 h 6858000"/>
              <a:gd name="connsiteX76" fmla="*/ 4983212 w 6096000"/>
              <a:gd name="connsiteY76" fmla="*/ 2665666 h 6858000"/>
              <a:gd name="connsiteX77" fmla="*/ 4968234 w 6096000"/>
              <a:gd name="connsiteY77" fmla="*/ 2715895 h 6858000"/>
              <a:gd name="connsiteX78" fmla="*/ 4975888 w 6096000"/>
              <a:gd name="connsiteY78" fmla="*/ 2725052 h 6858000"/>
              <a:gd name="connsiteX79" fmla="*/ 4980195 w 6096000"/>
              <a:gd name="connsiteY79" fmla="*/ 2726489 h 6858000"/>
              <a:gd name="connsiteX80" fmla="*/ 4976218 w 6096000"/>
              <a:gd name="connsiteY80" fmla="*/ 2740278 h 6858000"/>
              <a:gd name="connsiteX81" fmla="*/ 4980571 w 6096000"/>
              <a:gd name="connsiteY81" fmla="*/ 2751112 h 6858000"/>
              <a:gd name="connsiteX82" fmla="*/ 4973893 w 6096000"/>
              <a:gd name="connsiteY82" fmla="*/ 2760208 h 6858000"/>
              <a:gd name="connsiteX83" fmla="*/ 4979005 w 6096000"/>
              <a:gd name="connsiteY83" fmla="*/ 2790136 h 6858000"/>
              <a:gd name="connsiteX84" fmla="*/ 4986137 w 6096000"/>
              <a:gd name="connsiteY84" fmla="*/ 2804183 h 6858000"/>
              <a:gd name="connsiteX85" fmla="*/ 4986175 w 6096000"/>
              <a:gd name="connsiteY85" fmla="*/ 2825860 h 6858000"/>
              <a:gd name="connsiteX86" fmla="*/ 4993936 w 6096000"/>
              <a:gd name="connsiteY86" fmla="*/ 2911749 h 6858000"/>
              <a:gd name="connsiteX87" fmla="*/ 4992563 w 6096000"/>
              <a:gd name="connsiteY87" fmla="*/ 2977278 h 6858000"/>
              <a:gd name="connsiteX88" fmla="*/ 4980516 w 6096000"/>
              <a:gd name="connsiteY88" fmla="*/ 2991092 h 6858000"/>
              <a:gd name="connsiteX89" fmla="*/ 4992801 w 6096000"/>
              <a:gd name="connsiteY89" fmla="*/ 3020247 h 6858000"/>
              <a:gd name="connsiteX90" fmla="*/ 5014805 w 6096000"/>
              <a:gd name="connsiteY90" fmla="*/ 3065434 h 6858000"/>
              <a:gd name="connsiteX91" fmla="*/ 5002733 w 6096000"/>
              <a:gd name="connsiteY91" fmla="*/ 3103777 h 6858000"/>
              <a:gd name="connsiteX92" fmla="*/ 5002941 w 6096000"/>
              <a:gd name="connsiteY92" fmla="*/ 3151828 h 6858000"/>
              <a:gd name="connsiteX93" fmla="*/ 5002883 w 6096000"/>
              <a:gd name="connsiteY93" fmla="*/ 3180546 h 6858000"/>
              <a:gd name="connsiteX94" fmla="*/ 5016711 w 6096000"/>
              <a:gd name="connsiteY94" fmla="*/ 3258677 h 6858000"/>
              <a:gd name="connsiteX95" fmla="*/ 5017918 w 6096000"/>
              <a:gd name="connsiteY95" fmla="*/ 3262610 h 6858000"/>
              <a:gd name="connsiteX96" fmla="*/ 5011672 w 6096000"/>
              <a:gd name="connsiteY96" fmla="*/ 3277179 h 6858000"/>
              <a:gd name="connsiteX97" fmla="*/ 5009344 w 6096000"/>
              <a:gd name="connsiteY97" fmla="*/ 3278130 h 6858000"/>
              <a:gd name="connsiteX98" fmla="*/ 5026770 w 6096000"/>
              <a:gd name="connsiteY98" fmla="*/ 3325671 h 6858000"/>
              <a:gd name="connsiteX99" fmla="*/ 5024571 w 6096000"/>
              <a:gd name="connsiteY99" fmla="*/ 3332072 h 6858000"/>
              <a:gd name="connsiteX100" fmla="*/ 5041705 w 6096000"/>
              <a:gd name="connsiteY100" fmla="*/ 3362948 h 6858000"/>
              <a:gd name="connsiteX101" fmla="*/ 5047477 w 6096000"/>
              <a:gd name="connsiteY101" fmla="*/ 3378959 h 6858000"/>
              <a:gd name="connsiteX102" fmla="*/ 5060758 w 6096000"/>
              <a:gd name="connsiteY102" fmla="*/ 3407057 h 6858000"/>
              <a:gd name="connsiteX103" fmla="*/ 5058968 w 6096000"/>
              <a:gd name="connsiteY103" fmla="*/ 3409825 h 6858000"/>
              <a:gd name="connsiteX104" fmla="*/ 5062667 w 6096000"/>
              <a:gd name="connsiteY104" fmla="*/ 3415218 h 6858000"/>
              <a:gd name="connsiteX105" fmla="*/ 5060928 w 6096000"/>
              <a:gd name="connsiteY105" fmla="*/ 3419880 h 6858000"/>
              <a:gd name="connsiteX106" fmla="*/ 5062923 w 6096000"/>
              <a:gd name="connsiteY106" fmla="*/ 3424545 h 6858000"/>
              <a:gd name="connsiteX107" fmla="*/ 5064623 w 6096000"/>
              <a:gd name="connsiteY107" fmla="*/ 3476412 h 6858000"/>
              <a:gd name="connsiteX108" fmla="*/ 5069684 w 6096000"/>
              <a:gd name="connsiteY108" fmla="*/ 3486850 h 6858000"/>
              <a:gd name="connsiteX109" fmla="*/ 5063339 w 6096000"/>
              <a:gd name="connsiteY109" fmla="*/ 3496391 h 6858000"/>
              <a:gd name="connsiteX110" fmla="*/ 5070139 w 6096000"/>
              <a:gd name="connsiteY110" fmla="*/ 3531201 h 6858000"/>
              <a:gd name="connsiteX111" fmla="*/ 5079896 w 6096000"/>
              <a:gd name="connsiteY111" fmla="*/ 3542019 h 6858000"/>
              <a:gd name="connsiteX112" fmla="*/ 5087540 w 6096000"/>
              <a:gd name="connsiteY112" fmla="*/ 3552249 h 6858000"/>
              <a:gd name="connsiteX113" fmla="*/ 5087902 w 6096000"/>
              <a:gd name="connsiteY113" fmla="*/ 3553678 h 6858000"/>
              <a:gd name="connsiteX114" fmla="*/ 5091509 w 6096000"/>
              <a:gd name="connsiteY114" fmla="*/ 3568021 h 6858000"/>
              <a:gd name="connsiteX115" fmla="*/ 5091934 w 6096000"/>
              <a:gd name="connsiteY115" fmla="*/ 3569719 h 6858000"/>
              <a:gd name="connsiteX116" fmla="*/ 5089362 w 6096000"/>
              <a:gd name="connsiteY116" fmla="*/ 3586412 h 6858000"/>
              <a:gd name="connsiteX117" fmla="*/ 5092358 w 6096000"/>
              <a:gd name="connsiteY117" fmla="*/ 3597336 h 6858000"/>
              <a:gd name="connsiteX118" fmla="*/ 5084254 w 6096000"/>
              <a:gd name="connsiteY118" fmla="*/ 3606007 h 6858000"/>
              <a:gd name="connsiteX119" fmla="*/ 5084281 w 6096000"/>
              <a:gd name="connsiteY119" fmla="*/ 3641228 h 6858000"/>
              <a:gd name="connsiteX120" fmla="*/ 5091848 w 6096000"/>
              <a:gd name="connsiteY120" fmla="*/ 3653088 h 6858000"/>
              <a:gd name="connsiteX121" fmla="*/ 5097436 w 6096000"/>
              <a:gd name="connsiteY121" fmla="*/ 3664114 h 6858000"/>
              <a:gd name="connsiteX122" fmla="*/ 5097518 w 6096000"/>
              <a:gd name="connsiteY122" fmla="*/ 3665569 h 6858000"/>
              <a:gd name="connsiteX123" fmla="*/ 5099829 w 6096000"/>
              <a:gd name="connsiteY123" fmla="*/ 3707357 h 6858000"/>
              <a:gd name="connsiteX124" fmla="*/ 5114696 w 6096000"/>
              <a:gd name="connsiteY124" fmla="*/ 3778166 h 6858000"/>
              <a:gd name="connsiteX125" fmla="*/ 5135379 w 6096000"/>
              <a:gd name="connsiteY125" fmla="*/ 3878222 h 6858000"/>
              <a:gd name="connsiteX126" fmla="*/ 5130138 w 6096000"/>
              <a:gd name="connsiteY126" fmla="*/ 4048117 h 6858000"/>
              <a:gd name="connsiteX127" fmla="*/ 5090040 w 6096000"/>
              <a:gd name="connsiteY127" fmla="*/ 4219510 h 6858000"/>
              <a:gd name="connsiteX128" fmla="*/ 5092812 w 6096000"/>
              <a:gd name="connsiteY128" fmla="*/ 4411258 h 6858000"/>
              <a:gd name="connsiteX129" fmla="*/ 5084599 w 6096000"/>
              <a:gd name="connsiteY129" fmla="*/ 4488531 h 6858000"/>
              <a:gd name="connsiteX130" fmla="*/ 5084072 w 6096000"/>
              <a:gd name="connsiteY130" fmla="*/ 4539168 h 6858000"/>
              <a:gd name="connsiteX131" fmla="*/ 5068936 w 6096000"/>
              <a:gd name="connsiteY131" fmla="*/ 4625153 h 6858000"/>
              <a:gd name="connsiteX132" fmla="*/ 5059114 w 6096000"/>
              <a:gd name="connsiteY132" fmla="*/ 4733115 h 6858000"/>
              <a:gd name="connsiteX133" fmla="*/ 5037209 w 6096000"/>
              <a:gd name="connsiteY133" fmla="*/ 4844323 h 6858000"/>
              <a:gd name="connsiteX134" fmla="*/ 5020638 w 6096000"/>
              <a:gd name="connsiteY134" fmla="*/ 4877992 h 6858000"/>
              <a:gd name="connsiteX135" fmla="*/ 5006413 w 6096000"/>
              <a:gd name="connsiteY135" fmla="*/ 4925805 h 6858000"/>
              <a:gd name="connsiteX136" fmla="*/ 4971037 w 6096000"/>
              <a:gd name="connsiteY136" fmla="*/ 5009272 h 6858000"/>
              <a:gd name="connsiteX137" fmla="*/ 4963105 w 6096000"/>
              <a:gd name="connsiteY137" fmla="*/ 5111369 h 6858000"/>
              <a:gd name="connsiteX138" fmla="*/ 4976341 w 6096000"/>
              <a:gd name="connsiteY138" fmla="*/ 5210876 h 6858000"/>
              <a:gd name="connsiteX139" fmla="*/ 4980617 w 6096000"/>
              <a:gd name="connsiteY139" fmla="*/ 5269726 h 6858000"/>
              <a:gd name="connsiteX140" fmla="*/ 4997733 w 6096000"/>
              <a:gd name="connsiteY140" fmla="*/ 5464225 h 6858000"/>
              <a:gd name="connsiteX141" fmla="*/ 5001400 w 6096000"/>
              <a:gd name="connsiteY141" fmla="*/ 5594585 h 6858000"/>
              <a:gd name="connsiteX142" fmla="*/ 4983700 w 6096000"/>
              <a:gd name="connsiteY142" fmla="*/ 5667896 h 6858000"/>
              <a:gd name="connsiteX143" fmla="*/ 4968506 w 6096000"/>
              <a:gd name="connsiteY143" fmla="*/ 5769225 h 6858000"/>
              <a:gd name="connsiteX144" fmla="*/ 4969765 w 6096000"/>
              <a:gd name="connsiteY144" fmla="*/ 5823324 h 6858000"/>
              <a:gd name="connsiteX145" fmla="*/ 4966129 w 6096000"/>
              <a:gd name="connsiteY145" fmla="*/ 5862699 h 6858000"/>
              <a:gd name="connsiteX146" fmla="*/ 4970695 w 6096000"/>
              <a:gd name="connsiteY146" fmla="*/ 5906467 h 6858000"/>
              <a:gd name="connsiteX147" fmla="*/ 4991568 w 6096000"/>
              <a:gd name="connsiteY147" fmla="*/ 5939847 h 6858000"/>
              <a:gd name="connsiteX148" fmla="*/ 4986815 w 6096000"/>
              <a:gd name="connsiteY148" fmla="*/ 5973994 h 6858000"/>
              <a:gd name="connsiteX149" fmla="*/ 4987776 w 6096000"/>
              <a:gd name="connsiteY149" fmla="*/ 6089693 h 6858000"/>
              <a:gd name="connsiteX150" fmla="*/ 4991621 w 6096000"/>
              <a:gd name="connsiteY150" fmla="*/ 6224938 h 6858000"/>
              <a:gd name="connsiteX151" fmla="*/ 5017157 w 6096000"/>
              <a:gd name="connsiteY151" fmla="*/ 6370251 h 6858000"/>
              <a:gd name="connsiteX152" fmla="*/ 5040797 w 6096000"/>
              <a:gd name="connsiteY152" fmla="*/ 6541313 h 6858000"/>
              <a:gd name="connsiteX153" fmla="*/ 5045375 w 6096000"/>
              <a:gd name="connsiteY153" fmla="*/ 6640957 h 6858000"/>
              <a:gd name="connsiteX154" fmla="*/ 5058442 w 6096000"/>
              <a:gd name="connsiteY154" fmla="*/ 6705297 h 6858000"/>
              <a:gd name="connsiteX155" fmla="*/ 5071125 w 6096000"/>
              <a:gd name="connsiteY155" fmla="*/ 6759582 h 6858000"/>
              <a:gd name="connsiteX156" fmla="*/ 5069172 w 6096000"/>
              <a:gd name="connsiteY156" fmla="*/ 6817746 h 6858000"/>
              <a:gd name="connsiteX157" fmla="*/ 5072322 w 6096000"/>
              <a:gd name="connsiteY157" fmla="*/ 6843646 h 6858000"/>
              <a:gd name="connsiteX158" fmla="*/ 5091388 w 6096000"/>
              <a:gd name="connsiteY158" fmla="*/ 6857998 h 6858000"/>
              <a:gd name="connsiteX159" fmla="*/ 6096000 w 6096000"/>
              <a:gd name="connsiteY159" fmla="*/ 6857998 h 6858000"/>
              <a:gd name="connsiteX160" fmla="*/ 6096000 w 6096000"/>
              <a:gd name="connsiteY160" fmla="*/ 6858000 h 6858000"/>
              <a:gd name="connsiteX161" fmla="*/ 0 w 6096000"/>
              <a:gd name="connsiteY16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Lst>
            <a:rect l="l" t="t" r="r" b="b"/>
            <a:pathLst>
              <a:path w="6096000" h="6858000">
                <a:moveTo>
                  <a:pt x="0" y="0"/>
                </a:moveTo>
                <a:lnTo>
                  <a:pt x="5567517" y="0"/>
                </a:lnTo>
                <a:lnTo>
                  <a:pt x="5566938" y="1705"/>
                </a:lnTo>
                <a:cubicBezTo>
                  <a:pt x="5563126" y="8440"/>
                  <a:pt x="5558112" y="13784"/>
                  <a:pt x="5551594" y="17287"/>
                </a:cubicBezTo>
                <a:cubicBezTo>
                  <a:pt x="5562364" y="82036"/>
                  <a:pt x="5510349" y="69804"/>
                  <a:pt x="5545641" y="130336"/>
                </a:cubicBezTo>
                <a:cubicBezTo>
                  <a:pt x="5526953" y="117589"/>
                  <a:pt x="5536978" y="162458"/>
                  <a:pt x="5538289" y="187093"/>
                </a:cubicBezTo>
                <a:cubicBezTo>
                  <a:pt x="5536205" y="226511"/>
                  <a:pt x="5545722" y="205530"/>
                  <a:pt x="5545790" y="265704"/>
                </a:cubicBezTo>
                <a:cubicBezTo>
                  <a:pt x="5542296" y="317533"/>
                  <a:pt x="5543813" y="325288"/>
                  <a:pt x="5542313" y="354566"/>
                </a:cubicBezTo>
                <a:lnTo>
                  <a:pt x="5524126" y="472000"/>
                </a:lnTo>
                <a:lnTo>
                  <a:pt x="5522170" y="473782"/>
                </a:lnTo>
                <a:cubicBezTo>
                  <a:pt x="5517847" y="482008"/>
                  <a:pt x="5518682" y="487340"/>
                  <a:pt x="5521798" y="491380"/>
                </a:cubicBezTo>
                <a:lnTo>
                  <a:pt x="5536419" y="531675"/>
                </a:lnTo>
                <a:lnTo>
                  <a:pt x="5533435" y="536015"/>
                </a:lnTo>
                <a:lnTo>
                  <a:pt x="5538088" y="572092"/>
                </a:lnTo>
                <a:lnTo>
                  <a:pt x="5536061" y="572511"/>
                </a:lnTo>
                <a:cubicBezTo>
                  <a:pt x="5531611" y="574271"/>
                  <a:pt x="5528529" y="577121"/>
                  <a:pt x="5528218" y="582332"/>
                </a:cubicBezTo>
                <a:cubicBezTo>
                  <a:pt x="5498002" y="573171"/>
                  <a:pt x="5516262" y="585107"/>
                  <a:pt x="5518011" y="601285"/>
                </a:cubicBezTo>
                <a:cubicBezTo>
                  <a:pt x="5508838" y="617831"/>
                  <a:pt x="5480684" y="666964"/>
                  <a:pt x="5473174" y="681608"/>
                </a:cubicBezTo>
                <a:cubicBezTo>
                  <a:pt x="5473102" y="684122"/>
                  <a:pt x="5473033" y="686637"/>
                  <a:pt x="5472963" y="689151"/>
                </a:cubicBezTo>
                <a:lnTo>
                  <a:pt x="5472485" y="689289"/>
                </a:lnTo>
                <a:cubicBezTo>
                  <a:pt x="5471434" y="690905"/>
                  <a:pt x="5470986" y="693376"/>
                  <a:pt x="5471326" y="697222"/>
                </a:cubicBezTo>
                <a:cubicBezTo>
                  <a:pt x="5471606" y="703992"/>
                  <a:pt x="5471884" y="710761"/>
                  <a:pt x="5472164" y="717531"/>
                </a:cubicBezTo>
                <a:lnTo>
                  <a:pt x="5468891" y="722494"/>
                </a:lnTo>
                <a:lnTo>
                  <a:pt x="5463081" y="724368"/>
                </a:lnTo>
                <a:lnTo>
                  <a:pt x="5446981" y="752692"/>
                </a:lnTo>
                <a:cubicBezTo>
                  <a:pt x="5454691" y="764380"/>
                  <a:pt x="5422719" y="808083"/>
                  <a:pt x="5417190" y="816346"/>
                </a:cubicBezTo>
                <a:lnTo>
                  <a:pt x="5388958" y="889417"/>
                </a:lnTo>
                <a:cubicBezTo>
                  <a:pt x="5320491" y="969963"/>
                  <a:pt x="5321907" y="1005331"/>
                  <a:pt x="5307044" y="1063288"/>
                </a:cubicBezTo>
                <a:cubicBezTo>
                  <a:pt x="5313332" y="1111028"/>
                  <a:pt x="5317096" y="1110140"/>
                  <a:pt x="5303837" y="1157176"/>
                </a:cubicBezTo>
                <a:cubicBezTo>
                  <a:pt x="5301103" y="1192124"/>
                  <a:pt x="5301884" y="1197232"/>
                  <a:pt x="5286494" y="1210776"/>
                </a:cubicBezTo>
                <a:lnTo>
                  <a:pt x="5282463" y="1301993"/>
                </a:lnTo>
                <a:lnTo>
                  <a:pt x="5252235" y="1360879"/>
                </a:lnTo>
                <a:lnTo>
                  <a:pt x="5244497" y="1404045"/>
                </a:lnTo>
                <a:lnTo>
                  <a:pt x="5223823" y="1429568"/>
                </a:lnTo>
                <a:lnTo>
                  <a:pt x="5224851" y="1430305"/>
                </a:lnTo>
                <a:cubicBezTo>
                  <a:pt x="5226697" y="1432466"/>
                  <a:pt x="5214738" y="1459891"/>
                  <a:pt x="5212394" y="1463304"/>
                </a:cubicBezTo>
                <a:cubicBezTo>
                  <a:pt x="5209912" y="1477394"/>
                  <a:pt x="5213027" y="1501295"/>
                  <a:pt x="5209958" y="1514846"/>
                </a:cubicBezTo>
                <a:lnTo>
                  <a:pt x="5206417" y="1519731"/>
                </a:lnTo>
                <a:lnTo>
                  <a:pt x="5206640" y="1519929"/>
                </a:lnTo>
                <a:cubicBezTo>
                  <a:pt x="5206490" y="1521210"/>
                  <a:pt x="5209710" y="1543635"/>
                  <a:pt x="5207632" y="1546022"/>
                </a:cubicBezTo>
                <a:lnTo>
                  <a:pt x="5212030" y="1578752"/>
                </a:lnTo>
                <a:cubicBezTo>
                  <a:pt x="5206147" y="1605585"/>
                  <a:pt x="5226381" y="1622803"/>
                  <a:pt x="5203533" y="1647555"/>
                </a:cubicBezTo>
                <a:cubicBezTo>
                  <a:pt x="5198128" y="1672675"/>
                  <a:pt x="5203213" y="1694404"/>
                  <a:pt x="5190877" y="1715685"/>
                </a:cubicBezTo>
                <a:cubicBezTo>
                  <a:pt x="5196815" y="1724301"/>
                  <a:pt x="5198098" y="1732435"/>
                  <a:pt x="5184235" y="1740358"/>
                </a:cubicBezTo>
                <a:cubicBezTo>
                  <a:pt x="5182625" y="1763793"/>
                  <a:pt x="5198368" y="1769422"/>
                  <a:pt x="5181475" y="1784314"/>
                </a:cubicBezTo>
                <a:cubicBezTo>
                  <a:pt x="5205987" y="1797417"/>
                  <a:pt x="5195246" y="1798221"/>
                  <a:pt x="5185845" y="1804434"/>
                </a:cubicBezTo>
                <a:lnTo>
                  <a:pt x="5185068" y="1805316"/>
                </a:lnTo>
                <a:lnTo>
                  <a:pt x="5188593" y="1807109"/>
                </a:lnTo>
                <a:lnTo>
                  <a:pt x="5185920" y="1821003"/>
                </a:lnTo>
                <a:lnTo>
                  <a:pt x="5183543" y="1824832"/>
                </a:lnTo>
                <a:cubicBezTo>
                  <a:pt x="5182284" y="1827468"/>
                  <a:pt x="5181937" y="1829219"/>
                  <a:pt x="5182235" y="1830429"/>
                </a:cubicBezTo>
                <a:lnTo>
                  <a:pt x="5182525" y="1830569"/>
                </a:lnTo>
                <a:lnTo>
                  <a:pt x="5180663" y="1835810"/>
                </a:lnTo>
                <a:cubicBezTo>
                  <a:pt x="5176779" y="1844665"/>
                  <a:pt x="5172297" y="1853278"/>
                  <a:pt x="5167452" y="1861483"/>
                </a:cubicBezTo>
                <a:cubicBezTo>
                  <a:pt x="5179827" y="1866643"/>
                  <a:pt x="5166788" y="1884999"/>
                  <a:pt x="5174266" y="1892417"/>
                </a:cubicBezTo>
                <a:lnTo>
                  <a:pt x="5189262" y="1895114"/>
                </a:lnTo>
                <a:lnTo>
                  <a:pt x="5187100" y="1899379"/>
                </a:lnTo>
                <a:lnTo>
                  <a:pt x="5180471" y="1907867"/>
                </a:lnTo>
                <a:cubicBezTo>
                  <a:pt x="5179609" y="1909162"/>
                  <a:pt x="5179647" y="1909994"/>
                  <a:pt x="5181361" y="1910265"/>
                </a:cubicBezTo>
                <a:cubicBezTo>
                  <a:pt x="5180995" y="1914884"/>
                  <a:pt x="5177893" y="1930292"/>
                  <a:pt x="5178268" y="1935584"/>
                </a:cubicBezTo>
                <a:lnTo>
                  <a:pt x="5183619" y="1942021"/>
                </a:lnTo>
                <a:lnTo>
                  <a:pt x="5184480" y="1945112"/>
                </a:lnTo>
                <a:lnTo>
                  <a:pt x="5172776" y="1961162"/>
                </a:lnTo>
                <a:lnTo>
                  <a:pt x="5168513" y="1969445"/>
                </a:lnTo>
                <a:lnTo>
                  <a:pt x="5126597" y="2024270"/>
                </a:lnTo>
                <a:lnTo>
                  <a:pt x="5119528" y="2107942"/>
                </a:lnTo>
                <a:cubicBezTo>
                  <a:pt x="5089290" y="2138038"/>
                  <a:pt x="5110415" y="2159228"/>
                  <a:pt x="5110356" y="2193455"/>
                </a:cubicBezTo>
                <a:cubicBezTo>
                  <a:pt x="5101302" y="2220953"/>
                  <a:pt x="5110381" y="2224200"/>
                  <a:pt x="5104992" y="2260088"/>
                </a:cubicBezTo>
                <a:cubicBezTo>
                  <a:pt x="5096504" y="2291744"/>
                  <a:pt x="5078225" y="2299003"/>
                  <a:pt x="5059439" y="2335735"/>
                </a:cubicBezTo>
                <a:cubicBezTo>
                  <a:pt x="5029465" y="2329020"/>
                  <a:pt x="5058046" y="2407546"/>
                  <a:pt x="5022061" y="2408995"/>
                </a:cubicBezTo>
                <a:cubicBezTo>
                  <a:pt x="5023289" y="2413465"/>
                  <a:pt x="5019654" y="2441580"/>
                  <a:pt x="5022253" y="2445869"/>
                </a:cubicBezTo>
                <a:cubicBezTo>
                  <a:pt x="5022440" y="2449625"/>
                  <a:pt x="5011241" y="2492743"/>
                  <a:pt x="5011426" y="2496499"/>
                </a:cubicBezTo>
                <a:lnTo>
                  <a:pt x="4994224" y="2549900"/>
                </a:lnTo>
                <a:cubicBezTo>
                  <a:pt x="4992353" y="2564757"/>
                  <a:pt x="4998952" y="2582253"/>
                  <a:pt x="4995245" y="2596456"/>
                </a:cubicBezTo>
                <a:lnTo>
                  <a:pt x="4988570" y="2606088"/>
                </a:lnTo>
                <a:cubicBezTo>
                  <a:pt x="4988504" y="2615842"/>
                  <a:pt x="4988436" y="2625597"/>
                  <a:pt x="4988371" y="2635351"/>
                </a:cubicBezTo>
                <a:lnTo>
                  <a:pt x="4983212" y="2665666"/>
                </a:lnTo>
                <a:lnTo>
                  <a:pt x="4968234" y="2715895"/>
                </a:lnTo>
                <a:lnTo>
                  <a:pt x="4975888" y="2725052"/>
                </a:lnTo>
                <a:lnTo>
                  <a:pt x="4980195" y="2726489"/>
                </a:lnTo>
                <a:lnTo>
                  <a:pt x="4976218" y="2740278"/>
                </a:lnTo>
                <a:lnTo>
                  <a:pt x="4980571" y="2751112"/>
                </a:lnTo>
                <a:lnTo>
                  <a:pt x="4973893" y="2760208"/>
                </a:lnTo>
                <a:lnTo>
                  <a:pt x="4979005" y="2790136"/>
                </a:lnTo>
                <a:lnTo>
                  <a:pt x="4986137" y="2804183"/>
                </a:lnTo>
                <a:cubicBezTo>
                  <a:pt x="4986150" y="2811409"/>
                  <a:pt x="4986162" y="2818634"/>
                  <a:pt x="4986175" y="2825860"/>
                </a:cubicBezTo>
                <a:cubicBezTo>
                  <a:pt x="4987474" y="2843788"/>
                  <a:pt x="4992871" y="2886513"/>
                  <a:pt x="4993936" y="2911749"/>
                </a:cubicBezTo>
                <a:cubicBezTo>
                  <a:pt x="4993313" y="2946689"/>
                  <a:pt x="4980300" y="2954448"/>
                  <a:pt x="4992563" y="2977278"/>
                </a:cubicBezTo>
                <a:cubicBezTo>
                  <a:pt x="4985688" y="2983455"/>
                  <a:pt x="4982051" y="2987749"/>
                  <a:pt x="4980516" y="2991092"/>
                </a:cubicBezTo>
                <a:cubicBezTo>
                  <a:pt x="4975910" y="3001119"/>
                  <a:pt x="4990216" y="3002537"/>
                  <a:pt x="4992801" y="3020247"/>
                </a:cubicBezTo>
                <a:cubicBezTo>
                  <a:pt x="4998517" y="3032637"/>
                  <a:pt x="5013148" y="3051512"/>
                  <a:pt x="5014805" y="3065434"/>
                </a:cubicBezTo>
                <a:cubicBezTo>
                  <a:pt x="4998836" y="3057428"/>
                  <a:pt x="5016840" y="3105196"/>
                  <a:pt x="5002733" y="3103777"/>
                </a:cubicBezTo>
                <a:cubicBezTo>
                  <a:pt x="5022381" y="3124610"/>
                  <a:pt x="4997365" y="3128169"/>
                  <a:pt x="5002941" y="3151828"/>
                </a:cubicBezTo>
                <a:cubicBezTo>
                  <a:pt x="5010264" y="3163902"/>
                  <a:pt x="5011356" y="3171780"/>
                  <a:pt x="5002883" y="3180546"/>
                </a:cubicBezTo>
                <a:cubicBezTo>
                  <a:pt x="5038586" y="3236545"/>
                  <a:pt x="5003723" y="3210316"/>
                  <a:pt x="5016711" y="3258677"/>
                </a:cubicBezTo>
                <a:lnTo>
                  <a:pt x="5017918" y="3262610"/>
                </a:lnTo>
                <a:lnTo>
                  <a:pt x="5011672" y="3277179"/>
                </a:lnTo>
                <a:lnTo>
                  <a:pt x="5009344" y="3278130"/>
                </a:lnTo>
                <a:lnTo>
                  <a:pt x="5026770" y="3325671"/>
                </a:lnTo>
                <a:lnTo>
                  <a:pt x="5024571" y="3332072"/>
                </a:lnTo>
                <a:lnTo>
                  <a:pt x="5041705" y="3362948"/>
                </a:lnTo>
                <a:lnTo>
                  <a:pt x="5047477" y="3378959"/>
                </a:lnTo>
                <a:lnTo>
                  <a:pt x="5060758" y="3407057"/>
                </a:lnTo>
                <a:lnTo>
                  <a:pt x="5058968" y="3409825"/>
                </a:lnTo>
                <a:lnTo>
                  <a:pt x="5062667" y="3415218"/>
                </a:lnTo>
                <a:lnTo>
                  <a:pt x="5060928" y="3419880"/>
                </a:lnTo>
                <a:lnTo>
                  <a:pt x="5062923" y="3424545"/>
                </a:lnTo>
                <a:cubicBezTo>
                  <a:pt x="5063537" y="3433967"/>
                  <a:pt x="5063494" y="3466028"/>
                  <a:pt x="5064623" y="3476412"/>
                </a:cubicBezTo>
                <a:lnTo>
                  <a:pt x="5069684" y="3486850"/>
                </a:lnTo>
                <a:lnTo>
                  <a:pt x="5063339" y="3496391"/>
                </a:lnTo>
                <a:lnTo>
                  <a:pt x="5070139" y="3531201"/>
                </a:lnTo>
                <a:lnTo>
                  <a:pt x="5079896" y="3542019"/>
                </a:lnTo>
                <a:lnTo>
                  <a:pt x="5087540" y="3552249"/>
                </a:lnTo>
                <a:lnTo>
                  <a:pt x="5087902" y="3553678"/>
                </a:lnTo>
                <a:lnTo>
                  <a:pt x="5091509" y="3568021"/>
                </a:lnTo>
                <a:lnTo>
                  <a:pt x="5091934" y="3569719"/>
                </a:lnTo>
                <a:lnTo>
                  <a:pt x="5089362" y="3586412"/>
                </a:lnTo>
                <a:lnTo>
                  <a:pt x="5092358" y="3597336"/>
                </a:lnTo>
                <a:lnTo>
                  <a:pt x="5084254" y="3606007"/>
                </a:lnTo>
                <a:cubicBezTo>
                  <a:pt x="5084262" y="3617747"/>
                  <a:pt x="5084273" y="3629488"/>
                  <a:pt x="5084281" y="3641228"/>
                </a:cubicBezTo>
                <a:lnTo>
                  <a:pt x="5091848" y="3653088"/>
                </a:lnTo>
                <a:lnTo>
                  <a:pt x="5097436" y="3664114"/>
                </a:lnTo>
                <a:cubicBezTo>
                  <a:pt x="5097463" y="3664599"/>
                  <a:pt x="5097491" y="3665084"/>
                  <a:pt x="5097518" y="3665569"/>
                </a:cubicBezTo>
                <a:cubicBezTo>
                  <a:pt x="5097915" y="3672776"/>
                  <a:pt x="5096966" y="3688591"/>
                  <a:pt x="5099829" y="3707357"/>
                </a:cubicBezTo>
                <a:cubicBezTo>
                  <a:pt x="5100505" y="3724716"/>
                  <a:pt x="5118078" y="3760234"/>
                  <a:pt x="5114696" y="3778166"/>
                </a:cubicBezTo>
                <a:cubicBezTo>
                  <a:pt x="5141627" y="3845122"/>
                  <a:pt x="5125427" y="3821305"/>
                  <a:pt x="5135379" y="3878222"/>
                </a:cubicBezTo>
                <a:cubicBezTo>
                  <a:pt x="5161519" y="3905047"/>
                  <a:pt x="5125417" y="4015047"/>
                  <a:pt x="5130138" y="4048117"/>
                </a:cubicBezTo>
                <a:cubicBezTo>
                  <a:pt x="5081804" y="4192084"/>
                  <a:pt x="5096262" y="4158987"/>
                  <a:pt x="5090040" y="4219510"/>
                </a:cubicBezTo>
                <a:cubicBezTo>
                  <a:pt x="5104553" y="4280033"/>
                  <a:pt x="5065380" y="4345686"/>
                  <a:pt x="5092812" y="4411258"/>
                </a:cubicBezTo>
                <a:cubicBezTo>
                  <a:pt x="5090630" y="4437329"/>
                  <a:pt x="5083878" y="4473140"/>
                  <a:pt x="5084599" y="4488531"/>
                </a:cubicBezTo>
                <a:cubicBezTo>
                  <a:pt x="5084423" y="4505410"/>
                  <a:pt x="5084248" y="4522289"/>
                  <a:pt x="5084072" y="4539168"/>
                </a:cubicBezTo>
                <a:cubicBezTo>
                  <a:pt x="5072114" y="4567830"/>
                  <a:pt x="5064305" y="4588197"/>
                  <a:pt x="5068936" y="4625153"/>
                </a:cubicBezTo>
                <a:cubicBezTo>
                  <a:pt x="5077433" y="4662889"/>
                  <a:pt x="5065899" y="4679357"/>
                  <a:pt x="5059114" y="4733115"/>
                </a:cubicBezTo>
                <a:cubicBezTo>
                  <a:pt x="5068687" y="4752352"/>
                  <a:pt x="5055370" y="4832308"/>
                  <a:pt x="5037209" y="4844323"/>
                </a:cubicBezTo>
                <a:cubicBezTo>
                  <a:pt x="5033444" y="4857054"/>
                  <a:pt x="5040194" y="4871554"/>
                  <a:pt x="5020638" y="4877992"/>
                </a:cubicBezTo>
                <a:cubicBezTo>
                  <a:pt x="4997151" y="4888353"/>
                  <a:pt x="5034418" y="4931200"/>
                  <a:pt x="5006413" y="4925805"/>
                </a:cubicBezTo>
                <a:cubicBezTo>
                  <a:pt x="5031964" y="4956261"/>
                  <a:pt x="4982840" y="4982633"/>
                  <a:pt x="4971037" y="5009272"/>
                </a:cubicBezTo>
                <a:cubicBezTo>
                  <a:pt x="4973259" y="5034036"/>
                  <a:pt x="4968375" y="5053859"/>
                  <a:pt x="4963105" y="5111369"/>
                </a:cubicBezTo>
                <a:cubicBezTo>
                  <a:pt x="4973224" y="5141336"/>
                  <a:pt x="4937413" y="5161742"/>
                  <a:pt x="4976341" y="5210876"/>
                </a:cubicBezTo>
                <a:cubicBezTo>
                  <a:pt x="4972455" y="5212581"/>
                  <a:pt x="4977054" y="5227501"/>
                  <a:pt x="4980617" y="5269726"/>
                </a:cubicBezTo>
                <a:cubicBezTo>
                  <a:pt x="4984182" y="5311951"/>
                  <a:pt x="4990390" y="5400671"/>
                  <a:pt x="4997733" y="5464225"/>
                </a:cubicBezTo>
                <a:cubicBezTo>
                  <a:pt x="5001765" y="5536542"/>
                  <a:pt x="4990225" y="5517959"/>
                  <a:pt x="5001400" y="5594585"/>
                </a:cubicBezTo>
                <a:cubicBezTo>
                  <a:pt x="4999908" y="5619318"/>
                  <a:pt x="4974042" y="5647975"/>
                  <a:pt x="4983700" y="5667896"/>
                </a:cubicBezTo>
                <a:cubicBezTo>
                  <a:pt x="4976834" y="5696311"/>
                  <a:pt x="4975579" y="5738356"/>
                  <a:pt x="4968506" y="5769225"/>
                </a:cubicBezTo>
                <a:cubicBezTo>
                  <a:pt x="4968926" y="5787258"/>
                  <a:pt x="4969344" y="5805291"/>
                  <a:pt x="4969765" y="5823324"/>
                </a:cubicBezTo>
                <a:cubicBezTo>
                  <a:pt x="4966122" y="5853058"/>
                  <a:pt x="4965608" y="5838948"/>
                  <a:pt x="4966129" y="5862699"/>
                </a:cubicBezTo>
                <a:lnTo>
                  <a:pt x="4970695" y="5906467"/>
                </a:lnTo>
                <a:lnTo>
                  <a:pt x="4991568" y="5939847"/>
                </a:lnTo>
                <a:cubicBezTo>
                  <a:pt x="4998848" y="5955713"/>
                  <a:pt x="4974731" y="5940131"/>
                  <a:pt x="4986815" y="5973994"/>
                </a:cubicBezTo>
                <a:cubicBezTo>
                  <a:pt x="4961187" y="5997051"/>
                  <a:pt x="4983444" y="6032039"/>
                  <a:pt x="4987776" y="6089693"/>
                </a:cubicBezTo>
                <a:lnTo>
                  <a:pt x="4991621" y="6224938"/>
                </a:lnTo>
                <a:cubicBezTo>
                  <a:pt x="4988442" y="6270972"/>
                  <a:pt x="5008962" y="6317522"/>
                  <a:pt x="5017157" y="6370251"/>
                </a:cubicBezTo>
                <a:cubicBezTo>
                  <a:pt x="5025353" y="6422980"/>
                  <a:pt x="5039938" y="6490855"/>
                  <a:pt x="5040797" y="6541313"/>
                </a:cubicBezTo>
                <a:cubicBezTo>
                  <a:pt x="5039898" y="6576319"/>
                  <a:pt x="5031912" y="6591883"/>
                  <a:pt x="5045375" y="6640957"/>
                </a:cubicBezTo>
                <a:cubicBezTo>
                  <a:pt x="5057505" y="6669536"/>
                  <a:pt x="5052276" y="6675394"/>
                  <a:pt x="5058442" y="6705297"/>
                </a:cubicBezTo>
                <a:cubicBezTo>
                  <a:pt x="5057367" y="6727133"/>
                  <a:pt x="5067901" y="6732087"/>
                  <a:pt x="5071125" y="6759582"/>
                </a:cubicBezTo>
                <a:cubicBezTo>
                  <a:pt x="5055614" y="6796071"/>
                  <a:pt x="5051656" y="6769544"/>
                  <a:pt x="5069172" y="6817746"/>
                </a:cubicBezTo>
                <a:cubicBezTo>
                  <a:pt x="5060956" y="6828354"/>
                  <a:pt x="5064525" y="6836369"/>
                  <a:pt x="5072322" y="6843646"/>
                </a:cubicBezTo>
                <a:lnTo>
                  <a:pt x="5091388" y="6857998"/>
                </a:lnTo>
                <a:lnTo>
                  <a:pt x="6096000" y="6857998"/>
                </a:lnTo>
                <a:lnTo>
                  <a:pt x="6096000" y="6858000"/>
                </a:lnTo>
                <a:lnTo>
                  <a:pt x="0" y="685800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E54EB91A-E726-236C-4260-7A17885D4F99}"/>
              </a:ext>
            </a:extLst>
          </p:cNvPr>
          <p:cNvSpPr>
            <a:spLocks noGrp="1"/>
          </p:cNvSpPr>
          <p:nvPr>
            <p:ph type="title"/>
          </p:nvPr>
        </p:nvSpPr>
        <p:spPr>
          <a:xfrm>
            <a:off x="233603" y="794708"/>
            <a:ext cx="4383367" cy="1290282"/>
          </a:xfrm>
        </p:spPr>
        <p:txBody>
          <a:bodyPr>
            <a:noAutofit/>
          </a:bodyPr>
          <a:lstStyle/>
          <a:p>
            <a:r>
              <a:rPr lang="en-US" sz="2800" b="1" i="0" u="none" strike="noStrike" dirty="0">
                <a:solidFill>
                  <a:srgbClr val="212121"/>
                </a:solidFill>
                <a:effectLst/>
                <a:latin typeface="+mn-lt"/>
              </a:rPr>
              <a:t>Resolving out-of-network payment disputes</a:t>
            </a:r>
            <a:br>
              <a:rPr lang="en-US" sz="2800" b="1" i="0" u="none" strike="noStrike" dirty="0">
                <a:solidFill>
                  <a:srgbClr val="212121"/>
                </a:solidFill>
                <a:effectLst/>
                <a:latin typeface="+mn-lt"/>
              </a:rPr>
            </a:br>
            <a:endParaRPr lang="en-US" sz="2800" dirty="0">
              <a:latin typeface="+mn-lt"/>
            </a:endParaRPr>
          </a:p>
        </p:txBody>
      </p:sp>
      <p:sp>
        <p:nvSpPr>
          <p:cNvPr id="18" name="Content Placeholder 8">
            <a:extLst>
              <a:ext uri="{FF2B5EF4-FFF2-40B4-BE49-F238E27FC236}">
                <a16:creationId xmlns:a16="http://schemas.microsoft.com/office/drawing/2014/main" id="{20423F12-31B0-1E18-4D8C-07C91A125528}"/>
              </a:ext>
            </a:extLst>
          </p:cNvPr>
          <p:cNvSpPr>
            <a:spLocks noGrp="1"/>
          </p:cNvSpPr>
          <p:nvPr>
            <p:ph idx="1"/>
          </p:nvPr>
        </p:nvSpPr>
        <p:spPr>
          <a:xfrm>
            <a:off x="862366" y="2133600"/>
            <a:ext cx="3427001" cy="3969088"/>
          </a:xfrm>
        </p:spPr>
        <p:txBody>
          <a:bodyPr>
            <a:noAutofit/>
          </a:bodyPr>
          <a:lstStyle/>
          <a:p>
            <a:pPr marL="0" indent="0">
              <a:buNone/>
            </a:pPr>
            <a:r>
              <a:rPr lang="en-US" sz="2400" b="0" i="0" u="none" strike="noStrike" dirty="0">
                <a:solidFill>
                  <a:srgbClr val="000000"/>
                </a:solidFill>
                <a:effectLst/>
                <a:latin typeface="+mj-lt"/>
              </a:rPr>
              <a:t>Learn about out-of-network payment disputes between providers and health plans and how to start the independent dispute resolution (IDR) process</a:t>
            </a:r>
            <a:endParaRPr lang="en-US" sz="2400" dirty="0">
              <a:latin typeface="+mj-lt"/>
            </a:endParaRPr>
          </a:p>
        </p:txBody>
      </p:sp>
      <p:pic>
        <p:nvPicPr>
          <p:cNvPr id="5" name="Content Placeholder 4" descr="Graphical user interface, text, application&#10;&#10;Description automatically generated">
            <a:extLst>
              <a:ext uri="{FF2B5EF4-FFF2-40B4-BE49-F238E27FC236}">
                <a16:creationId xmlns:a16="http://schemas.microsoft.com/office/drawing/2014/main" id="{CE213DF9-9D02-970A-8841-73EF6744AC71}"/>
              </a:ext>
            </a:extLst>
          </p:cNvPr>
          <p:cNvPicPr>
            <a:picLocks noChangeAspect="1"/>
          </p:cNvPicPr>
          <p:nvPr/>
        </p:nvPicPr>
        <p:blipFill>
          <a:blip r:embed="rId2"/>
          <a:stretch>
            <a:fillRect/>
          </a:stretch>
        </p:blipFill>
        <p:spPr>
          <a:xfrm>
            <a:off x="6605549" y="354842"/>
            <a:ext cx="3834956" cy="6359857"/>
          </a:xfrm>
          <a:prstGeom prst="rect">
            <a:avLst/>
          </a:prstGeom>
        </p:spPr>
      </p:pic>
      <p:sp>
        <p:nvSpPr>
          <p:cNvPr id="7" name="TextBox 6">
            <a:extLst>
              <a:ext uri="{FF2B5EF4-FFF2-40B4-BE49-F238E27FC236}">
                <a16:creationId xmlns:a16="http://schemas.microsoft.com/office/drawing/2014/main" id="{E27A1176-FE92-3F2B-1208-7F6DC60ADB79}"/>
              </a:ext>
            </a:extLst>
          </p:cNvPr>
          <p:cNvSpPr txBox="1"/>
          <p:nvPr/>
        </p:nvSpPr>
        <p:spPr>
          <a:xfrm>
            <a:off x="573207" y="6537278"/>
            <a:ext cx="4383368" cy="369332"/>
          </a:xfrm>
          <a:prstGeom prst="rect">
            <a:avLst/>
          </a:prstGeom>
          <a:noFill/>
        </p:spPr>
        <p:txBody>
          <a:bodyPr wrap="square" rtlCol="0">
            <a:spAutoFit/>
          </a:bodyPr>
          <a:lstStyle/>
          <a:p>
            <a:r>
              <a:rPr lang="en-US" i="1" dirty="0"/>
              <a:t>https://www.cms.gov/nosurprises</a:t>
            </a:r>
          </a:p>
        </p:txBody>
      </p:sp>
    </p:spTree>
    <p:extLst>
      <p:ext uri="{BB962C8B-B14F-4D97-AF65-F5344CB8AC3E}">
        <p14:creationId xmlns:p14="http://schemas.microsoft.com/office/powerpoint/2010/main" val="82293579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31">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descr="COVID-19 vaccine vials">
            <a:extLst>
              <a:ext uri="{FF2B5EF4-FFF2-40B4-BE49-F238E27FC236}">
                <a16:creationId xmlns:a16="http://schemas.microsoft.com/office/drawing/2014/main" id="{DB851EE8-30E6-933E-FF84-EC70A9E0BADD}"/>
              </a:ext>
            </a:extLst>
          </p:cNvPr>
          <p:cNvPicPr>
            <a:picLocks noChangeAspect="1"/>
          </p:cNvPicPr>
          <p:nvPr/>
        </p:nvPicPr>
        <p:blipFill rotWithShape="1">
          <a:blip r:embed="rId2"/>
          <a:srcRect b="3434"/>
          <a:stretch/>
        </p:blipFill>
        <p:spPr>
          <a:xfrm>
            <a:off x="-3047" y="10"/>
            <a:ext cx="12191999" cy="6857990"/>
          </a:xfrm>
          <a:prstGeom prst="rect">
            <a:avLst/>
          </a:prstGeom>
        </p:spPr>
      </p:pic>
      <p:sp>
        <p:nvSpPr>
          <p:cNvPr id="34" name="Rectangle 33">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C5900BB7-683B-44D1-34B6-341D0AED0E9E}"/>
              </a:ext>
            </a:extLst>
          </p:cNvPr>
          <p:cNvSpPr>
            <a:spLocks noGrp="1"/>
          </p:cNvSpPr>
          <p:nvPr>
            <p:ph type="ctrTitle"/>
          </p:nvPr>
        </p:nvSpPr>
        <p:spPr>
          <a:xfrm>
            <a:off x="4405257" y="2665337"/>
            <a:ext cx="10058400" cy="3896827"/>
          </a:xfrm>
          <a:effectLst>
            <a:outerShdw blurRad="50800" dist="38100" dir="2700000" algn="tl" rotWithShape="0">
              <a:prstClr val="black">
                <a:alpha val="40000"/>
              </a:prstClr>
            </a:outerShdw>
          </a:effectLst>
        </p:spPr>
        <p:txBody>
          <a:bodyPr>
            <a:normAutofit/>
          </a:bodyPr>
          <a:lstStyle/>
          <a:p>
            <a:r>
              <a:rPr lang="en-US" sz="5200" dirty="0"/>
              <a:t>The Endemic:</a:t>
            </a:r>
            <a:br>
              <a:rPr lang="en-US" sz="5200" dirty="0"/>
            </a:br>
            <a:r>
              <a:rPr lang="en-US" sz="5200" dirty="0"/>
              <a:t>The End of PHE</a:t>
            </a:r>
          </a:p>
        </p:txBody>
      </p:sp>
      <p:sp>
        <p:nvSpPr>
          <p:cNvPr id="5" name="Subtitle 4">
            <a:extLst>
              <a:ext uri="{FF2B5EF4-FFF2-40B4-BE49-F238E27FC236}">
                <a16:creationId xmlns:a16="http://schemas.microsoft.com/office/drawing/2014/main" id="{ADCAEB46-AFB1-6159-9307-E683CEDAA173}"/>
              </a:ext>
            </a:extLst>
          </p:cNvPr>
          <p:cNvSpPr>
            <a:spLocks noGrp="1"/>
          </p:cNvSpPr>
          <p:nvPr>
            <p:ph type="subTitle" idx="1"/>
          </p:nvPr>
        </p:nvSpPr>
        <p:spPr>
          <a:xfrm>
            <a:off x="1100051" y="4072043"/>
            <a:ext cx="10058400" cy="1282707"/>
          </a:xfrm>
          <a:effectLst>
            <a:outerShdw blurRad="50800" dist="38100" dir="2700000" algn="tl" rotWithShape="0">
              <a:prstClr val="black">
                <a:alpha val="40000"/>
              </a:prstClr>
            </a:outerShdw>
          </a:effectLst>
        </p:spPr>
        <p:txBody>
          <a:bodyPr>
            <a:normAutofit/>
          </a:bodyPr>
          <a:lstStyle/>
          <a:p>
            <a:endParaRPr lang="en-US" dirty="0">
              <a:solidFill>
                <a:srgbClr val="FFFFFF"/>
              </a:solidFill>
            </a:endParaRPr>
          </a:p>
        </p:txBody>
      </p:sp>
    </p:spTree>
    <p:extLst>
      <p:ext uri="{BB962C8B-B14F-4D97-AF65-F5344CB8AC3E}">
        <p14:creationId xmlns:p14="http://schemas.microsoft.com/office/powerpoint/2010/main" val="425167260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17718681-A12E-49D6-9925-DD7C68176D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Freeform: Shape 26">
            <a:extLst>
              <a:ext uri="{FF2B5EF4-FFF2-40B4-BE49-F238E27FC236}">
                <a16:creationId xmlns:a16="http://schemas.microsoft.com/office/drawing/2014/main" id="{FBD77573-9EF2-4C35-8285-A1CF6FBB0E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0"/>
            <a:ext cx="5511704" cy="6858000"/>
          </a:xfrm>
          <a:custGeom>
            <a:avLst/>
            <a:gdLst>
              <a:gd name="connsiteX0" fmla="*/ 5511704 w 5511704"/>
              <a:gd name="connsiteY0" fmla="*/ 0 h 6886576"/>
              <a:gd name="connsiteX1" fmla="*/ 1008599 w 5511704"/>
              <a:gd name="connsiteY1" fmla="*/ 0 h 6886576"/>
              <a:gd name="connsiteX2" fmla="*/ 1310975 w 5511704"/>
              <a:gd name="connsiteY2" fmla="*/ 110728 h 6886576"/>
              <a:gd name="connsiteX3" fmla="*/ 1267362 w 5511704"/>
              <a:gd name="connsiteY3" fmla="*/ 135731 h 6886576"/>
              <a:gd name="connsiteX4" fmla="*/ 1005692 w 5511704"/>
              <a:gd name="connsiteY4" fmla="*/ 71437 h 6886576"/>
              <a:gd name="connsiteX5" fmla="*/ 953358 w 5511704"/>
              <a:gd name="connsiteY5" fmla="*/ 89297 h 6886576"/>
              <a:gd name="connsiteX6" fmla="*/ 979525 w 5511704"/>
              <a:gd name="connsiteY6" fmla="*/ 164307 h 6886576"/>
              <a:gd name="connsiteX7" fmla="*/ 1092915 w 5511704"/>
              <a:gd name="connsiteY7" fmla="*/ 192882 h 6886576"/>
              <a:gd name="connsiteX8" fmla="*/ 1270270 w 5511704"/>
              <a:gd name="connsiteY8" fmla="*/ 375047 h 6886576"/>
              <a:gd name="connsiteX9" fmla="*/ 1002784 w 5511704"/>
              <a:gd name="connsiteY9" fmla="*/ 353615 h 6886576"/>
              <a:gd name="connsiteX10" fmla="*/ 956265 w 5511704"/>
              <a:gd name="connsiteY10" fmla="*/ 396479 h 6886576"/>
              <a:gd name="connsiteX11" fmla="*/ 938820 w 5511704"/>
              <a:gd name="connsiteY11" fmla="*/ 453629 h 6886576"/>
              <a:gd name="connsiteX12" fmla="*/ 860319 w 5511704"/>
              <a:gd name="connsiteY12" fmla="*/ 360759 h 6886576"/>
              <a:gd name="connsiteX13" fmla="*/ 793447 w 5511704"/>
              <a:gd name="connsiteY13" fmla="*/ 335757 h 6886576"/>
              <a:gd name="connsiteX14" fmla="*/ 773095 w 5511704"/>
              <a:gd name="connsiteY14" fmla="*/ 417910 h 6886576"/>
              <a:gd name="connsiteX15" fmla="*/ 834151 w 5511704"/>
              <a:gd name="connsiteY15" fmla="*/ 507206 h 6886576"/>
              <a:gd name="connsiteX16" fmla="*/ 996969 w 5511704"/>
              <a:gd name="connsiteY16" fmla="*/ 560785 h 6886576"/>
              <a:gd name="connsiteX17" fmla="*/ 822522 w 5511704"/>
              <a:gd name="connsiteY17" fmla="*/ 560785 h 6886576"/>
              <a:gd name="connsiteX18" fmla="*/ 621908 w 5511704"/>
              <a:gd name="connsiteY18" fmla="*/ 525066 h 6886576"/>
              <a:gd name="connsiteX19" fmla="*/ 409664 w 5511704"/>
              <a:gd name="connsiteY19" fmla="*/ 535781 h 6886576"/>
              <a:gd name="connsiteX20" fmla="*/ 209049 w 5511704"/>
              <a:gd name="connsiteY20" fmla="*/ 464344 h 6886576"/>
              <a:gd name="connsiteX21" fmla="*/ 5527 w 5511704"/>
              <a:gd name="connsiteY21" fmla="*/ 467916 h 6886576"/>
              <a:gd name="connsiteX22" fmla="*/ 906838 w 5511704"/>
              <a:gd name="connsiteY22" fmla="*/ 914400 h 6886576"/>
              <a:gd name="connsiteX23" fmla="*/ 863226 w 5511704"/>
              <a:gd name="connsiteY23" fmla="*/ 925116 h 6886576"/>
              <a:gd name="connsiteX24" fmla="*/ 805077 w 5511704"/>
              <a:gd name="connsiteY24" fmla="*/ 953691 h 6886576"/>
              <a:gd name="connsiteX25" fmla="*/ 848689 w 5511704"/>
              <a:gd name="connsiteY25" fmla="*/ 1010841 h 6886576"/>
              <a:gd name="connsiteX26" fmla="*/ 1084193 w 5511704"/>
              <a:gd name="connsiteY26" fmla="*/ 1117997 h 6886576"/>
              <a:gd name="connsiteX27" fmla="*/ 1142342 w 5511704"/>
              <a:gd name="connsiteY27" fmla="*/ 1225153 h 6886576"/>
              <a:gd name="connsiteX28" fmla="*/ 1069655 w 5511704"/>
              <a:gd name="connsiteY28" fmla="*/ 1214438 h 6886576"/>
              <a:gd name="connsiteX29" fmla="*/ 1005692 w 5511704"/>
              <a:gd name="connsiteY29" fmla="*/ 1235869 h 6886576"/>
              <a:gd name="connsiteX30" fmla="*/ 1031858 w 5511704"/>
              <a:gd name="connsiteY30" fmla="*/ 1371600 h 6886576"/>
              <a:gd name="connsiteX31" fmla="*/ 1366216 w 5511704"/>
              <a:gd name="connsiteY31" fmla="*/ 1546622 h 6886576"/>
              <a:gd name="connsiteX32" fmla="*/ 1395290 w 5511704"/>
              <a:gd name="connsiteY32" fmla="*/ 1603772 h 6886576"/>
              <a:gd name="connsiteX33" fmla="*/ 1354586 w 5511704"/>
              <a:gd name="connsiteY33" fmla="*/ 1643063 h 6886576"/>
              <a:gd name="connsiteX34" fmla="*/ 1247011 w 5511704"/>
              <a:gd name="connsiteY34" fmla="*/ 1664494 h 6886576"/>
              <a:gd name="connsiteX35" fmla="*/ 1398198 w 5511704"/>
              <a:gd name="connsiteY35" fmla="*/ 1857375 h 6886576"/>
              <a:gd name="connsiteX36" fmla="*/ 1453440 w 5511704"/>
              <a:gd name="connsiteY36" fmla="*/ 1910954 h 6886576"/>
              <a:gd name="connsiteX37" fmla="*/ 1549386 w 5511704"/>
              <a:gd name="connsiteY37" fmla="*/ 1993106 h 6886576"/>
              <a:gd name="connsiteX38" fmla="*/ 1549386 w 5511704"/>
              <a:gd name="connsiteY38" fmla="*/ 2021681 h 6886576"/>
              <a:gd name="connsiteX39" fmla="*/ 1421458 w 5511704"/>
              <a:gd name="connsiteY39" fmla="*/ 2110978 h 6886576"/>
              <a:gd name="connsiteX40" fmla="*/ 1188861 w 5511704"/>
              <a:gd name="connsiteY40" fmla="*/ 2085976 h 6886576"/>
              <a:gd name="connsiteX41" fmla="*/ 1531941 w 5511704"/>
              <a:gd name="connsiteY41" fmla="*/ 2218135 h 6886576"/>
              <a:gd name="connsiteX42" fmla="*/ 421293 w 5511704"/>
              <a:gd name="connsiteY42" fmla="*/ 1900238 h 6886576"/>
              <a:gd name="connsiteX43" fmla="*/ 491072 w 5511704"/>
              <a:gd name="connsiteY43" fmla="*/ 1982391 h 6886576"/>
              <a:gd name="connsiteX44" fmla="*/ 880671 w 5511704"/>
              <a:gd name="connsiteY44" fmla="*/ 2200276 h 6886576"/>
              <a:gd name="connsiteX45" fmla="*/ 991154 w 5511704"/>
              <a:gd name="connsiteY45" fmla="*/ 2336007 h 6886576"/>
              <a:gd name="connsiteX46" fmla="*/ 1107453 w 5511704"/>
              <a:gd name="connsiteY46" fmla="*/ 2411016 h 6886576"/>
              <a:gd name="connsiteX47" fmla="*/ 1270270 w 5511704"/>
              <a:gd name="connsiteY47" fmla="*/ 2411016 h 6886576"/>
              <a:gd name="connsiteX48" fmla="*/ 1386568 w 5511704"/>
              <a:gd name="connsiteY48" fmla="*/ 2528889 h 6886576"/>
              <a:gd name="connsiteX49" fmla="*/ 1267362 w 5511704"/>
              <a:gd name="connsiteY49" fmla="*/ 2553891 h 6886576"/>
              <a:gd name="connsiteX50" fmla="*/ 1127805 w 5511704"/>
              <a:gd name="connsiteY50" fmla="*/ 2536032 h 6886576"/>
              <a:gd name="connsiteX51" fmla="*/ 970802 w 5511704"/>
              <a:gd name="connsiteY51" fmla="*/ 2575322 h 6886576"/>
              <a:gd name="connsiteX52" fmla="*/ 825429 w 5511704"/>
              <a:gd name="connsiteY52" fmla="*/ 2543176 h 6886576"/>
              <a:gd name="connsiteX53" fmla="*/ 650982 w 5511704"/>
              <a:gd name="connsiteY53" fmla="*/ 2564607 h 6886576"/>
              <a:gd name="connsiteX54" fmla="*/ 595740 w 5511704"/>
              <a:gd name="connsiteY54" fmla="*/ 2703909 h 6886576"/>
              <a:gd name="connsiteX55" fmla="*/ 578296 w 5511704"/>
              <a:gd name="connsiteY55" fmla="*/ 2714626 h 6886576"/>
              <a:gd name="connsiteX56" fmla="*/ 255568 w 5511704"/>
              <a:gd name="connsiteY56" fmla="*/ 2936081 h 6886576"/>
              <a:gd name="connsiteX57" fmla="*/ 165437 w 5511704"/>
              <a:gd name="connsiteY57" fmla="*/ 2953941 h 6886576"/>
              <a:gd name="connsiteX58" fmla="*/ 697501 w 5511704"/>
              <a:gd name="connsiteY58" fmla="*/ 3343275 h 6886576"/>
              <a:gd name="connsiteX59" fmla="*/ 339884 w 5511704"/>
              <a:gd name="connsiteY59" fmla="*/ 3243263 h 6886576"/>
              <a:gd name="connsiteX60" fmla="*/ 290458 w 5511704"/>
              <a:gd name="connsiteY60" fmla="*/ 3407569 h 6886576"/>
              <a:gd name="connsiteX61" fmla="*/ 459090 w 5511704"/>
              <a:gd name="connsiteY61" fmla="*/ 3554016 h 6886576"/>
              <a:gd name="connsiteX62" fmla="*/ 520147 w 5511704"/>
              <a:gd name="connsiteY62" fmla="*/ 3843338 h 6886576"/>
              <a:gd name="connsiteX63" fmla="*/ 491072 w 5511704"/>
              <a:gd name="connsiteY63" fmla="*/ 4107657 h 6886576"/>
              <a:gd name="connsiteX64" fmla="*/ 418386 w 5511704"/>
              <a:gd name="connsiteY64" fmla="*/ 4189810 h 6886576"/>
              <a:gd name="connsiteX65" fmla="*/ 313718 w 5511704"/>
              <a:gd name="connsiteY65" fmla="*/ 4339829 h 6886576"/>
              <a:gd name="connsiteX66" fmla="*/ 249753 w 5511704"/>
              <a:gd name="connsiteY66" fmla="*/ 4432698 h 6886576"/>
              <a:gd name="connsiteX67" fmla="*/ 25879 w 5511704"/>
              <a:gd name="connsiteY67" fmla="*/ 4396979 h 6886576"/>
              <a:gd name="connsiteX68" fmla="*/ 325347 w 5511704"/>
              <a:gd name="connsiteY68" fmla="*/ 4632722 h 6886576"/>
              <a:gd name="connsiteX69" fmla="*/ 84029 w 5511704"/>
              <a:gd name="connsiteY69" fmla="*/ 4604147 h 6886576"/>
              <a:gd name="connsiteX70" fmla="*/ 5527 w 5511704"/>
              <a:gd name="connsiteY70" fmla="*/ 4622007 h 6886576"/>
              <a:gd name="connsiteX71" fmla="*/ 49139 w 5511704"/>
              <a:gd name="connsiteY71" fmla="*/ 4697016 h 6886576"/>
              <a:gd name="connsiteX72" fmla="*/ 226494 w 5511704"/>
              <a:gd name="connsiteY72" fmla="*/ 4825604 h 6886576"/>
              <a:gd name="connsiteX73" fmla="*/ 592833 w 5511704"/>
              <a:gd name="connsiteY73" fmla="*/ 5175647 h 6886576"/>
              <a:gd name="connsiteX74" fmla="*/ 238123 w 5511704"/>
              <a:gd name="connsiteY74" fmla="*/ 5014913 h 6886576"/>
              <a:gd name="connsiteX75" fmla="*/ 610278 w 5511704"/>
              <a:gd name="connsiteY75" fmla="*/ 5375673 h 6886576"/>
              <a:gd name="connsiteX76" fmla="*/ 691686 w 5511704"/>
              <a:gd name="connsiteY76" fmla="*/ 5497116 h 6886576"/>
              <a:gd name="connsiteX77" fmla="*/ 860319 w 5511704"/>
              <a:gd name="connsiteY77" fmla="*/ 5793582 h 6886576"/>
              <a:gd name="connsiteX78" fmla="*/ 851597 w 5511704"/>
              <a:gd name="connsiteY78" fmla="*/ 5825729 h 6886576"/>
              <a:gd name="connsiteX79" fmla="*/ 659704 w 5511704"/>
              <a:gd name="connsiteY79" fmla="*/ 5779295 h 6886576"/>
              <a:gd name="connsiteX80" fmla="*/ 909746 w 5511704"/>
              <a:gd name="connsiteY80" fmla="*/ 6029326 h 6886576"/>
              <a:gd name="connsiteX81" fmla="*/ 1168509 w 5511704"/>
              <a:gd name="connsiteY81" fmla="*/ 6222207 h 6886576"/>
              <a:gd name="connsiteX82" fmla="*/ 985339 w 5511704"/>
              <a:gd name="connsiteY82" fmla="*/ 6193632 h 6886576"/>
              <a:gd name="connsiteX83" fmla="*/ 732391 w 5511704"/>
              <a:gd name="connsiteY83" fmla="*/ 6082904 h 6886576"/>
              <a:gd name="connsiteX84" fmla="*/ 645167 w 5511704"/>
              <a:gd name="connsiteY84" fmla="*/ 6125766 h 6886576"/>
              <a:gd name="connsiteX85" fmla="*/ 883579 w 5511704"/>
              <a:gd name="connsiteY85" fmla="*/ 6307932 h 6886576"/>
              <a:gd name="connsiteX86" fmla="*/ 1020229 w 5511704"/>
              <a:gd name="connsiteY86" fmla="*/ 6393657 h 6886576"/>
              <a:gd name="connsiteX87" fmla="*/ 1075471 w 5511704"/>
              <a:gd name="connsiteY87" fmla="*/ 6457950 h 6886576"/>
              <a:gd name="connsiteX88" fmla="*/ 1232473 w 5511704"/>
              <a:gd name="connsiteY88" fmla="*/ 6686551 h 6886576"/>
              <a:gd name="connsiteX89" fmla="*/ 1592997 w 5511704"/>
              <a:gd name="connsiteY89" fmla="*/ 6886576 h 6886576"/>
              <a:gd name="connsiteX90" fmla="*/ 5511704 w 5511704"/>
              <a:gd name="connsiteY90" fmla="*/ 6886576 h 6886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5511704" h="6886576">
                <a:moveTo>
                  <a:pt x="5511704" y="0"/>
                </a:moveTo>
                <a:lnTo>
                  <a:pt x="1008599" y="0"/>
                </a:lnTo>
                <a:cubicBezTo>
                  <a:pt x="1110360" y="35719"/>
                  <a:pt x="1209214" y="78581"/>
                  <a:pt x="1310975" y="110728"/>
                </a:cubicBezTo>
                <a:cubicBezTo>
                  <a:pt x="1296437" y="146447"/>
                  <a:pt x="1281900" y="139303"/>
                  <a:pt x="1267362" y="135731"/>
                </a:cubicBezTo>
                <a:cubicBezTo>
                  <a:pt x="1180139" y="121445"/>
                  <a:pt x="1090008" y="110728"/>
                  <a:pt x="1005692" y="71437"/>
                </a:cubicBezTo>
                <a:cubicBezTo>
                  <a:pt x="985339" y="64294"/>
                  <a:pt x="962080" y="64294"/>
                  <a:pt x="953358" y="89297"/>
                </a:cubicBezTo>
                <a:cubicBezTo>
                  <a:pt x="938820" y="125016"/>
                  <a:pt x="959172" y="146447"/>
                  <a:pt x="979525" y="164307"/>
                </a:cubicBezTo>
                <a:cubicBezTo>
                  <a:pt x="1014414" y="196453"/>
                  <a:pt x="1055118" y="189310"/>
                  <a:pt x="1092915" y="192882"/>
                </a:cubicBezTo>
                <a:cubicBezTo>
                  <a:pt x="1197583" y="210741"/>
                  <a:pt x="1247011" y="260747"/>
                  <a:pt x="1270270" y="375047"/>
                </a:cubicBezTo>
                <a:cubicBezTo>
                  <a:pt x="1180139" y="328613"/>
                  <a:pt x="1090008" y="385763"/>
                  <a:pt x="1002784" y="353615"/>
                </a:cubicBezTo>
                <a:cubicBezTo>
                  <a:pt x="979525" y="346472"/>
                  <a:pt x="944635" y="357188"/>
                  <a:pt x="956265" y="396479"/>
                </a:cubicBezTo>
                <a:cubicBezTo>
                  <a:pt x="967894" y="432198"/>
                  <a:pt x="1005692" y="460772"/>
                  <a:pt x="938820" y="453629"/>
                </a:cubicBezTo>
                <a:cubicBezTo>
                  <a:pt x="889393" y="450056"/>
                  <a:pt x="874856" y="407194"/>
                  <a:pt x="860319" y="360759"/>
                </a:cubicBezTo>
                <a:cubicBezTo>
                  <a:pt x="848689" y="335757"/>
                  <a:pt x="816707" y="321469"/>
                  <a:pt x="793447" y="335757"/>
                </a:cubicBezTo>
                <a:cubicBezTo>
                  <a:pt x="764373" y="350044"/>
                  <a:pt x="773095" y="389335"/>
                  <a:pt x="773095" y="417910"/>
                </a:cubicBezTo>
                <a:cubicBezTo>
                  <a:pt x="770187" y="471488"/>
                  <a:pt x="793447" y="496491"/>
                  <a:pt x="834151" y="507206"/>
                </a:cubicBezTo>
                <a:cubicBezTo>
                  <a:pt x="883579" y="521494"/>
                  <a:pt x="933005" y="539354"/>
                  <a:pt x="996969" y="560785"/>
                </a:cubicBezTo>
                <a:cubicBezTo>
                  <a:pt x="927190" y="596503"/>
                  <a:pt x="874856" y="589360"/>
                  <a:pt x="822522" y="560785"/>
                </a:cubicBezTo>
                <a:cubicBezTo>
                  <a:pt x="758558" y="528637"/>
                  <a:pt x="674242" y="485775"/>
                  <a:pt x="621908" y="525066"/>
                </a:cubicBezTo>
                <a:cubicBezTo>
                  <a:pt x="543407" y="582216"/>
                  <a:pt x="479443" y="546497"/>
                  <a:pt x="409664" y="535781"/>
                </a:cubicBezTo>
                <a:cubicBezTo>
                  <a:pt x="264290" y="514350"/>
                  <a:pt x="354422" y="482204"/>
                  <a:pt x="209049" y="464344"/>
                </a:cubicBezTo>
                <a:cubicBezTo>
                  <a:pt x="150900" y="457200"/>
                  <a:pt x="89843" y="428625"/>
                  <a:pt x="5527" y="467916"/>
                </a:cubicBezTo>
                <a:cubicBezTo>
                  <a:pt x="386404" y="675085"/>
                  <a:pt x="566666" y="660797"/>
                  <a:pt x="906838" y="914400"/>
                </a:cubicBezTo>
                <a:cubicBezTo>
                  <a:pt x="892301" y="939404"/>
                  <a:pt x="877764" y="928688"/>
                  <a:pt x="863226" y="925116"/>
                </a:cubicBezTo>
                <a:cubicBezTo>
                  <a:pt x="839967" y="921544"/>
                  <a:pt x="810892" y="907256"/>
                  <a:pt x="805077" y="953691"/>
                </a:cubicBezTo>
                <a:cubicBezTo>
                  <a:pt x="802169" y="989410"/>
                  <a:pt x="819615" y="1007269"/>
                  <a:pt x="848689" y="1010841"/>
                </a:cubicBezTo>
                <a:cubicBezTo>
                  <a:pt x="933005" y="1025129"/>
                  <a:pt x="1008599" y="1075135"/>
                  <a:pt x="1084193" y="1117997"/>
                </a:cubicBezTo>
                <a:cubicBezTo>
                  <a:pt x="1119082" y="1135857"/>
                  <a:pt x="1156879" y="1160860"/>
                  <a:pt x="1142342" y="1225153"/>
                </a:cubicBezTo>
                <a:cubicBezTo>
                  <a:pt x="1113268" y="1243013"/>
                  <a:pt x="1092915" y="1218009"/>
                  <a:pt x="1069655" y="1214438"/>
                </a:cubicBezTo>
                <a:cubicBezTo>
                  <a:pt x="1046396" y="1210866"/>
                  <a:pt x="991154" y="1225153"/>
                  <a:pt x="1005692" y="1235869"/>
                </a:cubicBezTo>
                <a:cubicBezTo>
                  <a:pt x="1072563" y="1275159"/>
                  <a:pt x="950450" y="1371600"/>
                  <a:pt x="1031858" y="1371600"/>
                </a:cubicBezTo>
                <a:cubicBezTo>
                  <a:pt x="1165601" y="1371600"/>
                  <a:pt x="1238288" y="1543050"/>
                  <a:pt x="1366216" y="1546622"/>
                </a:cubicBezTo>
                <a:cubicBezTo>
                  <a:pt x="1386568" y="1546622"/>
                  <a:pt x="1395290" y="1578770"/>
                  <a:pt x="1395290" y="1603772"/>
                </a:cubicBezTo>
                <a:cubicBezTo>
                  <a:pt x="1395290" y="1635920"/>
                  <a:pt x="1374939" y="1639491"/>
                  <a:pt x="1354586" y="1643063"/>
                </a:cubicBezTo>
                <a:cubicBezTo>
                  <a:pt x="1322604" y="1646635"/>
                  <a:pt x="1287715" y="1603772"/>
                  <a:pt x="1247011" y="1664494"/>
                </a:cubicBezTo>
                <a:cubicBezTo>
                  <a:pt x="1322604" y="1700213"/>
                  <a:pt x="1401105" y="1735932"/>
                  <a:pt x="1398198" y="1857375"/>
                </a:cubicBezTo>
                <a:cubicBezTo>
                  <a:pt x="1398198" y="1889523"/>
                  <a:pt x="1430180" y="1903810"/>
                  <a:pt x="1453440" y="1910954"/>
                </a:cubicBezTo>
                <a:cubicBezTo>
                  <a:pt x="1494144" y="1925241"/>
                  <a:pt x="1526126" y="1946673"/>
                  <a:pt x="1549386" y="1993106"/>
                </a:cubicBezTo>
                <a:cubicBezTo>
                  <a:pt x="1549386" y="2003822"/>
                  <a:pt x="1549386" y="2010966"/>
                  <a:pt x="1549386" y="2021681"/>
                </a:cubicBezTo>
                <a:cubicBezTo>
                  <a:pt x="1543571" y="2132410"/>
                  <a:pt x="1485422" y="2128838"/>
                  <a:pt x="1421458" y="2110978"/>
                </a:cubicBezTo>
                <a:cubicBezTo>
                  <a:pt x="1345864" y="2089547"/>
                  <a:pt x="1270270" y="2046685"/>
                  <a:pt x="1188861" y="2085976"/>
                </a:cubicBezTo>
                <a:cubicBezTo>
                  <a:pt x="1302252" y="2139554"/>
                  <a:pt x="1427272" y="2143126"/>
                  <a:pt x="1531941" y="2218135"/>
                </a:cubicBezTo>
                <a:cubicBezTo>
                  <a:pt x="1142342" y="2232422"/>
                  <a:pt x="799262" y="1993106"/>
                  <a:pt x="421293" y="1900238"/>
                </a:cubicBezTo>
                <a:cubicBezTo>
                  <a:pt x="432923" y="1960960"/>
                  <a:pt x="464905" y="1975247"/>
                  <a:pt x="491072" y="1982391"/>
                </a:cubicBezTo>
                <a:cubicBezTo>
                  <a:pt x="630630" y="2028825"/>
                  <a:pt x="752743" y="2121695"/>
                  <a:pt x="880671" y="2200276"/>
                </a:cubicBezTo>
                <a:cubicBezTo>
                  <a:pt x="933005" y="2232422"/>
                  <a:pt x="970802" y="2268142"/>
                  <a:pt x="991154" y="2336007"/>
                </a:cubicBezTo>
                <a:cubicBezTo>
                  <a:pt x="1008599" y="2400300"/>
                  <a:pt x="1043489" y="2428875"/>
                  <a:pt x="1107453" y="2411016"/>
                </a:cubicBezTo>
                <a:cubicBezTo>
                  <a:pt x="1159787" y="2396729"/>
                  <a:pt x="1215029" y="2403873"/>
                  <a:pt x="1270270" y="2411016"/>
                </a:cubicBezTo>
                <a:cubicBezTo>
                  <a:pt x="1331326" y="2418160"/>
                  <a:pt x="1401105" y="2489597"/>
                  <a:pt x="1386568" y="2528889"/>
                </a:cubicBezTo>
                <a:cubicBezTo>
                  <a:pt x="1357494" y="2593182"/>
                  <a:pt x="1308067" y="2561035"/>
                  <a:pt x="1267362" y="2553891"/>
                </a:cubicBezTo>
                <a:cubicBezTo>
                  <a:pt x="1217936" y="2546748"/>
                  <a:pt x="1127805" y="2528889"/>
                  <a:pt x="1127805" y="2536032"/>
                </a:cubicBezTo>
                <a:cubicBezTo>
                  <a:pt x="1095822" y="2696766"/>
                  <a:pt x="1023136" y="2575322"/>
                  <a:pt x="970802" y="2575322"/>
                </a:cubicBezTo>
                <a:cubicBezTo>
                  <a:pt x="921375" y="2575322"/>
                  <a:pt x="871949" y="2557463"/>
                  <a:pt x="825429" y="2543176"/>
                </a:cubicBezTo>
                <a:cubicBezTo>
                  <a:pt x="764373" y="2525316"/>
                  <a:pt x="709132" y="2557463"/>
                  <a:pt x="650982" y="2564607"/>
                </a:cubicBezTo>
                <a:cubicBezTo>
                  <a:pt x="598648" y="2571751"/>
                  <a:pt x="627722" y="2664620"/>
                  <a:pt x="595740" y="2703909"/>
                </a:cubicBezTo>
                <a:cubicBezTo>
                  <a:pt x="589926" y="2714626"/>
                  <a:pt x="584111" y="2714626"/>
                  <a:pt x="578296" y="2714626"/>
                </a:cubicBezTo>
                <a:cubicBezTo>
                  <a:pt x="560851" y="2993232"/>
                  <a:pt x="255568" y="2925366"/>
                  <a:pt x="255568" y="2936081"/>
                </a:cubicBezTo>
                <a:cubicBezTo>
                  <a:pt x="229401" y="2953941"/>
                  <a:pt x="197419" y="2911079"/>
                  <a:pt x="165437" y="2953941"/>
                </a:cubicBezTo>
                <a:cubicBezTo>
                  <a:pt x="302087" y="3150394"/>
                  <a:pt x="511425" y="3196828"/>
                  <a:pt x="697501" y="3343275"/>
                </a:cubicBezTo>
                <a:cubicBezTo>
                  <a:pt x="543407" y="3393282"/>
                  <a:pt x="453275" y="3221832"/>
                  <a:pt x="339884" y="3243263"/>
                </a:cubicBezTo>
                <a:cubicBezTo>
                  <a:pt x="284643" y="3296842"/>
                  <a:pt x="450368" y="3382566"/>
                  <a:pt x="290458" y="3407569"/>
                </a:cubicBezTo>
                <a:cubicBezTo>
                  <a:pt x="360236" y="3454004"/>
                  <a:pt x="409664" y="3500439"/>
                  <a:pt x="459090" y="3554016"/>
                </a:cubicBezTo>
                <a:cubicBezTo>
                  <a:pt x="543407" y="3650457"/>
                  <a:pt x="560851" y="3714751"/>
                  <a:pt x="520147" y="3843338"/>
                </a:cubicBezTo>
                <a:cubicBezTo>
                  <a:pt x="493979" y="3929063"/>
                  <a:pt x="456183" y="4007645"/>
                  <a:pt x="491072" y="4107657"/>
                </a:cubicBezTo>
                <a:cubicBezTo>
                  <a:pt x="514332" y="4175522"/>
                  <a:pt x="505609" y="4221957"/>
                  <a:pt x="418386" y="4189810"/>
                </a:cubicBezTo>
                <a:cubicBezTo>
                  <a:pt x="325347" y="4157663"/>
                  <a:pt x="290458" y="4218386"/>
                  <a:pt x="313718" y="4339829"/>
                </a:cubicBezTo>
                <a:cubicBezTo>
                  <a:pt x="328254" y="4418410"/>
                  <a:pt x="313718" y="4443413"/>
                  <a:pt x="249753" y="4432698"/>
                </a:cubicBezTo>
                <a:cubicBezTo>
                  <a:pt x="179975" y="4421982"/>
                  <a:pt x="113103" y="4371976"/>
                  <a:pt x="25879" y="4396979"/>
                </a:cubicBezTo>
                <a:cubicBezTo>
                  <a:pt x="95658" y="4539854"/>
                  <a:pt x="243939" y="4496991"/>
                  <a:pt x="325347" y="4632722"/>
                </a:cubicBezTo>
                <a:cubicBezTo>
                  <a:pt x="229401" y="4632722"/>
                  <a:pt x="153807" y="4632722"/>
                  <a:pt x="84029" y="4604147"/>
                </a:cubicBezTo>
                <a:cubicBezTo>
                  <a:pt x="54954" y="4593433"/>
                  <a:pt x="22972" y="4579145"/>
                  <a:pt x="5527" y="4622007"/>
                </a:cubicBezTo>
                <a:cubicBezTo>
                  <a:pt x="-14826" y="4672014"/>
                  <a:pt x="25879" y="4689872"/>
                  <a:pt x="49139" y="4697016"/>
                </a:cubicBezTo>
                <a:cubicBezTo>
                  <a:pt x="116011" y="4722019"/>
                  <a:pt x="168344" y="4779170"/>
                  <a:pt x="226494" y="4825604"/>
                </a:cubicBezTo>
                <a:cubicBezTo>
                  <a:pt x="351514" y="4925616"/>
                  <a:pt x="488165" y="5011341"/>
                  <a:pt x="592833" y="5175647"/>
                </a:cubicBezTo>
                <a:cubicBezTo>
                  <a:pt x="461997" y="5132785"/>
                  <a:pt x="363144" y="5032772"/>
                  <a:pt x="238123" y="5014913"/>
                </a:cubicBezTo>
                <a:cubicBezTo>
                  <a:pt x="345700" y="5164932"/>
                  <a:pt x="482350" y="5264944"/>
                  <a:pt x="610278" y="5375673"/>
                </a:cubicBezTo>
                <a:cubicBezTo>
                  <a:pt x="648075" y="5407819"/>
                  <a:pt x="685872" y="5429250"/>
                  <a:pt x="691686" y="5497116"/>
                </a:cubicBezTo>
                <a:cubicBezTo>
                  <a:pt x="709132" y="5629276"/>
                  <a:pt x="755650" y="5736432"/>
                  <a:pt x="860319" y="5793582"/>
                </a:cubicBezTo>
                <a:cubicBezTo>
                  <a:pt x="860319" y="5793582"/>
                  <a:pt x="854504" y="5815013"/>
                  <a:pt x="851597" y="5825729"/>
                </a:cubicBezTo>
                <a:cubicBezTo>
                  <a:pt x="787632" y="5829301"/>
                  <a:pt x="738206" y="5750720"/>
                  <a:pt x="659704" y="5779295"/>
                </a:cubicBezTo>
                <a:cubicBezTo>
                  <a:pt x="738206" y="5886451"/>
                  <a:pt x="802169" y="5979319"/>
                  <a:pt x="909746" y="6029326"/>
                </a:cubicBezTo>
                <a:cubicBezTo>
                  <a:pt x="996969" y="6068616"/>
                  <a:pt x="1104545" y="6093620"/>
                  <a:pt x="1168509" y="6222207"/>
                </a:cubicBezTo>
                <a:cubicBezTo>
                  <a:pt x="1095822" y="6247210"/>
                  <a:pt x="1040581" y="6215063"/>
                  <a:pt x="985339" y="6193632"/>
                </a:cubicBezTo>
                <a:cubicBezTo>
                  <a:pt x="901023" y="6157913"/>
                  <a:pt x="816707" y="6118623"/>
                  <a:pt x="732391" y="6082904"/>
                </a:cubicBezTo>
                <a:cubicBezTo>
                  <a:pt x="700408" y="6068616"/>
                  <a:pt x="665519" y="6061472"/>
                  <a:pt x="645167" y="6125766"/>
                </a:cubicBezTo>
                <a:cubicBezTo>
                  <a:pt x="752743" y="6140053"/>
                  <a:pt x="816707" y="6225779"/>
                  <a:pt x="883579" y="6307932"/>
                </a:cubicBezTo>
                <a:cubicBezTo>
                  <a:pt x="921375" y="6354366"/>
                  <a:pt x="953358" y="6415088"/>
                  <a:pt x="1020229" y="6393657"/>
                </a:cubicBezTo>
                <a:cubicBezTo>
                  <a:pt x="1055118" y="6382942"/>
                  <a:pt x="1078378" y="6415088"/>
                  <a:pt x="1075471" y="6457950"/>
                </a:cubicBezTo>
                <a:cubicBezTo>
                  <a:pt x="1060933" y="6607970"/>
                  <a:pt x="1145250" y="6657976"/>
                  <a:pt x="1232473" y="6686551"/>
                </a:cubicBezTo>
                <a:cubicBezTo>
                  <a:pt x="1360401" y="6729413"/>
                  <a:pt x="1473792" y="6815138"/>
                  <a:pt x="1592997" y="6886576"/>
                </a:cubicBezTo>
                <a:lnTo>
                  <a:pt x="5511704" y="6886576"/>
                </a:lnTo>
                <a:close/>
              </a:path>
            </a:pathLst>
          </a:custGeom>
          <a:solidFill>
            <a:schemeClr val="bg2">
              <a:alpha val="50000"/>
            </a:schemeClr>
          </a:solidFill>
          <a:ln w="32707"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5753A4B5-998F-524B-AD2C-E5555EE1D93A}"/>
              </a:ext>
            </a:extLst>
          </p:cNvPr>
          <p:cNvSpPr>
            <a:spLocks noGrp="1"/>
          </p:cNvSpPr>
          <p:nvPr>
            <p:ph type="title"/>
          </p:nvPr>
        </p:nvSpPr>
        <p:spPr>
          <a:xfrm>
            <a:off x="838200" y="713312"/>
            <a:ext cx="4038600" cy="5431376"/>
          </a:xfrm>
        </p:spPr>
        <p:txBody>
          <a:bodyPr>
            <a:normAutofit/>
          </a:bodyPr>
          <a:lstStyle/>
          <a:p>
            <a:r>
              <a:rPr lang="en-US" dirty="0"/>
              <a:t>Evolution of Public Health Emergency</a:t>
            </a:r>
            <a:endParaRPr lang="en-US" b="1" dirty="0"/>
          </a:p>
        </p:txBody>
      </p:sp>
      <p:sp>
        <p:nvSpPr>
          <p:cNvPr id="3" name="Content Placeholder 2">
            <a:extLst>
              <a:ext uri="{FF2B5EF4-FFF2-40B4-BE49-F238E27FC236}">
                <a16:creationId xmlns:a16="http://schemas.microsoft.com/office/drawing/2014/main" id="{9D726162-14F8-004E-A0DF-1042B16BD5A8}"/>
              </a:ext>
            </a:extLst>
          </p:cNvPr>
          <p:cNvSpPr>
            <a:spLocks noGrp="1"/>
          </p:cNvSpPr>
          <p:nvPr>
            <p:ph idx="1"/>
          </p:nvPr>
        </p:nvSpPr>
        <p:spPr>
          <a:xfrm>
            <a:off x="6095999" y="713313"/>
            <a:ext cx="5257801" cy="5431376"/>
          </a:xfrm>
        </p:spPr>
        <p:txBody>
          <a:bodyPr anchor="ctr">
            <a:normAutofit/>
          </a:bodyPr>
          <a:lstStyle/>
          <a:p>
            <a:r>
              <a:rPr lang="en-US" sz="2000" dirty="0">
                <a:highlight>
                  <a:srgbClr val="FFFF00"/>
                </a:highlight>
              </a:rPr>
              <a:t>January 31, 2020 </a:t>
            </a:r>
            <a:r>
              <a:rPr lang="en-US" sz="2000" dirty="0"/>
              <a:t>- HHS declares </a:t>
            </a:r>
            <a:r>
              <a:rPr lang="en-US" sz="2000" b="1" i="1" dirty="0"/>
              <a:t>public health emergency</a:t>
            </a:r>
            <a:r>
              <a:rPr lang="en-US" sz="2000" dirty="0"/>
              <a:t> (PHE)</a:t>
            </a:r>
          </a:p>
          <a:p>
            <a:r>
              <a:rPr lang="en-US" sz="2000" dirty="0">
                <a:highlight>
                  <a:srgbClr val="FFFF00"/>
                </a:highlight>
              </a:rPr>
              <a:t>February 1, 2020 </a:t>
            </a:r>
            <a:r>
              <a:rPr lang="en-US" sz="2000" dirty="0"/>
              <a:t>- Receives requests for flexibilities from health care providers/settings</a:t>
            </a:r>
          </a:p>
          <a:p>
            <a:r>
              <a:rPr lang="en-US" sz="2000" dirty="0">
                <a:highlight>
                  <a:srgbClr val="FFFF00"/>
                </a:highlight>
              </a:rPr>
              <a:t>February 27, 2020 </a:t>
            </a:r>
            <a:r>
              <a:rPr lang="en-US" sz="2000" dirty="0"/>
              <a:t>- 47 states have known COVID-19 cases  </a:t>
            </a:r>
            <a:endParaRPr lang="en-US" sz="2000" dirty="0">
              <a:highlight>
                <a:srgbClr val="FFFF00"/>
              </a:highlight>
            </a:endParaRPr>
          </a:p>
          <a:p>
            <a:r>
              <a:rPr lang="en-US" sz="2000" dirty="0">
                <a:highlight>
                  <a:srgbClr val="FFFF00"/>
                </a:highlight>
              </a:rPr>
              <a:t>March 1, 2020 </a:t>
            </a:r>
            <a:r>
              <a:rPr lang="en-US" sz="2000" dirty="0"/>
              <a:t>– President Trump proclaims that COVID-19 growing  outbreak in the US constitutes an immediate “</a:t>
            </a:r>
            <a:r>
              <a:rPr lang="en-US" sz="2000" b="1" i="1" dirty="0"/>
              <a:t>national emergency“</a:t>
            </a:r>
          </a:p>
          <a:p>
            <a:pPr marL="457200" lvl="1" indent="0">
              <a:buNone/>
            </a:pPr>
            <a:endParaRPr lang="en-US" sz="2000" dirty="0"/>
          </a:p>
        </p:txBody>
      </p:sp>
    </p:spTree>
    <p:extLst>
      <p:ext uri="{BB962C8B-B14F-4D97-AF65-F5344CB8AC3E}">
        <p14:creationId xmlns:p14="http://schemas.microsoft.com/office/powerpoint/2010/main" val="182666245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17718681-A12E-49D6-9925-DD7C68176D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Freeform: Shape 26">
            <a:extLst>
              <a:ext uri="{FF2B5EF4-FFF2-40B4-BE49-F238E27FC236}">
                <a16:creationId xmlns:a16="http://schemas.microsoft.com/office/drawing/2014/main" id="{FBD77573-9EF2-4C35-8285-A1CF6FBB0E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0"/>
            <a:ext cx="5511704" cy="6858000"/>
          </a:xfrm>
          <a:custGeom>
            <a:avLst/>
            <a:gdLst>
              <a:gd name="connsiteX0" fmla="*/ 5511704 w 5511704"/>
              <a:gd name="connsiteY0" fmla="*/ 0 h 6886576"/>
              <a:gd name="connsiteX1" fmla="*/ 1008599 w 5511704"/>
              <a:gd name="connsiteY1" fmla="*/ 0 h 6886576"/>
              <a:gd name="connsiteX2" fmla="*/ 1310975 w 5511704"/>
              <a:gd name="connsiteY2" fmla="*/ 110728 h 6886576"/>
              <a:gd name="connsiteX3" fmla="*/ 1267362 w 5511704"/>
              <a:gd name="connsiteY3" fmla="*/ 135731 h 6886576"/>
              <a:gd name="connsiteX4" fmla="*/ 1005692 w 5511704"/>
              <a:gd name="connsiteY4" fmla="*/ 71437 h 6886576"/>
              <a:gd name="connsiteX5" fmla="*/ 953358 w 5511704"/>
              <a:gd name="connsiteY5" fmla="*/ 89297 h 6886576"/>
              <a:gd name="connsiteX6" fmla="*/ 979525 w 5511704"/>
              <a:gd name="connsiteY6" fmla="*/ 164307 h 6886576"/>
              <a:gd name="connsiteX7" fmla="*/ 1092915 w 5511704"/>
              <a:gd name="connsiteY7" fmla="*/ 192882 h 6886576"/>
              <a:gd name="connsiteX8" fmla="*/ 1270270 w 5511704"/>
              <a:gd name="connsiteY8" fmla="*/ 375047 h 6886576"/>
              <a:gd name="connsiteX9" fmla="*/ 1002784 w 5511704"/>
              <a:gd name="connsiteY9" fmla="*/ 353615 h 6886576"/>
              <a:gd name="connsiteX10" fmla="*/ 956265 w 5511704"/>
              <a:gd name="connsiteY10" fmla="*/ 396479 h 6886576"/>
              <a:gd name="connsiteX11" fmla="*/ 938820 w 5511704"/>
              <a:gd name="connsiteY11" fmla="*/ 453629 h 6886576"/>
              <a:gd name="connsiteX12" fmla="*/ 860319 w 5511704"/>
              <a:gd name="connsiteY12" fmla="*/ 360759 h 6886576"/>
              <a:gd name="connsiteX13" fmla="*/ 793447 w 5511704"/>
              <a:gd name="connsiteY13" fmla="*/ 335757 h 6886576"/>
              <a:gd name="connsiteX14" fmla="*/ 773095 w 5511704"/>
              <a:gd name="connsiteY14" fmla="*/ 417910 h 6886576"/>
              <a:gd name="connsiteX15" fmla="*/ 834151 w 5511704"/>
              <a:gd name="connsiteY15" fmla="*/ 507206 h 6886576"/>
              <a:gd name="connsiteX16" fmla="*/ 996969 w 5511704"/>
              <a:gd name="connsiteY16" fmla="*/ 560785 h 6886576"/>
              <a:gd name="connsiteX17" fmla="*/ 822522 w 5511704"/>
              <a:gd name="connsiteY17" fmla="*/ 560785 h 6886576"/>
              <a:gd name="connsiteX18" fmla="*/ 621908 w 5511704"/>
              <a:gd name="connsiteY18" fmla="*/ 525066 h 6886576"/>
              <a:gd name="connsiteX19" fmla="*/ 409664 w 5511704"/>
              <a:gd name="connsiteY19" fmla="*/ 535781 h 6886576"/>
              <a:gd name="connsiteX20" fmla="*/ 209049 w 5511704"/>
              <a:gd name="connsiteY20" fmla="*/ 464344 h 6886576"/>
              <a:gd name="connsiteX21" fmla="*/ 5527 w 5511704"/>
              <a:gd name="connsiteY21" fmla="*/ 467916 h 6886576"/>
              <a:gd name="connsiteX22" fmla="*/ 906838 w 5511704"/>
              <a:gd name="connsiteY22" fmla="*/ 914400 h 6886576"/>
              <a:gd name="connsiteX23" fmla="*/ 863226 w 5511704"/>
              <a:gd name="connsiteY23" fmla="*/ 925116 h 6886576"/>
              <a:gd name="connsiteX24" fmla="*/ 805077 w 5511704"/>
              <a:gd name="connsiteY24" fmla="*/ 953691 h 6886576"/>
              <a:gd name="connsiteX25" fmla="*/ 848689 w 5511704"/>
              <a:gd name="connsiteY25" fmla="*/ 1010841 h 6886576"/>
              <a:gd name="connsiteX26" fmla="*/ 1084193 w 5511704"/>
              <a:gd name="connsiteY26" fmla="*/ 1117997 h 6886576"/>
              <a:gd name="connsiteX27" fmla="*/ 1142342 w 5511704"/>
              <a:gd name="connsiteY27" fmla="*/ 1225153 h 6886576"/>
              <a:gd name="connsiteX28" fmla="*/ 1069655 w 5511704"/>
              <a:gd name="connsiteY28" fmla="*/ 1214438 h 6886576"/>
              <a:gd name="connsiteX29" fmla="*/ 1005692 w 5511704"/>
              <a:gd name="connsiteY29" fmla="*/ 1235869 h 6886576"/>
              <a:gd name="connsiteX30" fmla="*/ 1031858 w 5511704"/>
              <a:gd name="connsiteY30" fmla="*/ 1371600 h 6886576"/>
              <a:gd name="connsiteX31" fmla="*/ 1366216 w 5511704"/>
              <a:gd name="connsiteY31" fmla="*/ 1546622 h 6886576"/>
              <a:gd name="connsiteX32" fmla="*/ 1395290 w 5511704"/>
              <a:gd name="connsiteY32" fmla="*/ 1603772 h 6886576"/>
              <a:gd name="connsiteX33" fmla="*/ 1354586 w 5511704"/>
              <a:gd name="connsiteY33" fmla="*/ 1643063 h 6886576"/>
              <a:gd name="connsiteX34" fmla="*/ 1247011 w 5511704"/>
              <a:gd name="connsiteY34" fmla="*/ 1664494 h 6886576"/>
              <a:gd name="connsiteX35" fmla="*/ 1398198 w 5511704"/>
              <a:gd name="connsiteY35" fmla="*/ 1857375 h 6886576"/>
              <a:gd name="connsiteX36" fmla="*/ 1453440 w 5511704"/>
              <a:gd name="connsiteY36" fmla="*/ 1910954 h 6886576"/>
              <a:gd name="connsiteX37" fmla="*/ 1549386 w 5511704"/>
              <a:gd name="connsiteY37" fmla="*/ 1993106 h 6886576"/>
              <a:gd name="connsiteX38" fmla="*/ 1549386 w 5511704"/>
              <a:gd name="connsiteY38" fmla="*/ 2021681 h 6886576"/>
              <a:gd name="connsiteX39" fmla="*/ 1421458 w 5511704"/>
              <a:gd name="connsiteY39" fmla="*/ 2110978 h 6886576"/>
              <a:gd name="connsiteX40" fmla="*/ 1188861 w 5511704"/>
              <a:gd name="connsiteY40" fmla="*/ 2085976 h 6886576"/>
              <a:gd name="connsiteX41" fmla="*/ 1531941 w 5511704"/>
              <a:gd name="connsiteY41" fmla="*/ 2218135 h 6886576"/>
              <a:gd name="connsiteX42" fmla="*/ 421293 w 5511704"/>
              <a:gd name="connsiteY42" fmla="*/ 1900238 h 6886576"/>
              <a:gd name="connsiteX43" fmla="*/ 491072 w 5511704"/>
              <a:gd name="connsiteY43" fmla="*/ 1982391 h 6886576"/>
              <a:gd name="connsiteX44" fmla="*/ 880671 w 5511704"/>
              <a:gd name="connsiteY44" fmla="*/ 2200276 h 6886576"/>
              <a:gd name="connsiteX45" fmla="*/ 991154 w 5511704"/>
              <a:gd name="connsiteY45" fmla="*/ 2336007 h 6886576"/>
              <a:gd name="connsiteX46" fmla="*/ 1107453 w 5511704"/>
              <a:gd name="connsiteY46" fmla="*/ 2411016 h 6886576"/>
              <a:gd name="connsiteX47" fmla="*/ 1270270 w 5511704"/>
              <a:gd name="connsiteY47" fmla="*/ 2411016 h 6886576"/>
              <a:gd name="connsiteX48" fmla="*/ 1386568 w 5511704"/>
              <a:gd name="connsiteY48" fmla="*/ 2528889 h 6886576"/>
              <a:gd name="connsiteX49" fmla="*/ 1267362 w 5511704"/>
              <a:gd name="connsiteY49" fmla="*/ 2553891 h 6886576"/>
              <a:gd name="connsiteX50" fmla="*/ 1127805 w 5511704"/>
              <a:gd name="connsiteY50" fmla="*/ 2536032 h 6886576"/>
              <a:gd name="connsiteX51" fmla="*/ 970802 w 5511704"/>
              <a:gd name="connsiteY51" fmla="*/ 2575322 h 6886576"/>
              <a:gd name="connsiteX52" fmla="*/ 825429 w 5511704"/>
              <a:gd name="connsiteY52" fmla="*/ 2543176 h 6886576"/>
              <a:gd name="connsiteX53" fmla="*/ 650982 w 5511704"/>
              <a:gd name="connsiteY53" fmla="*/ 2564607 h 6886576"/>
              <a:gd name="connsiteX54" fmla="*/ 595740 w 5511704"/>
              <a:gd name="connsiteY54" fmla="*/ 2703909 h 6886576"/>
              <a:gd name="connsiteX55" fmla="*/ 578296 w 5511704"/>
              <a:gd name="connsiteY55" fmla="*/ 2714626 h 6886576"/>
              <a:gd name="connsiteX56" fmla="*/ 255568 w 5511704"/>
              <a:gd name="connsiteY56" fmla="*/ 2936081 h 6886576"/>
              <a:gd name="connsiteX57" fmla="*/ 165437 w 5511704"/>
              <a:gd name="connsiteY57" fmla="*/ 2953941 h 6886576"/>
              <a:gd name="connsiteX58" fmla="*/ 697501 w 5511704"/>
              <a:gd name="connsiteY58" fmla="*/ 3343275 h 6886576"/>
              <a:gd name="connsiteX59" fmla="*/ 339884 w 5511704"/>
              <a:gd name="connsiteY59" fmla="*/ 3243263 h 6886576"/>
              <a:gd name="connsiteX60" fmla="*/ 290458 w 5511704"/>
              <a:gd name="connsiteY60" fmla="*/ 3407569 h 6886576"/>
              <a:gd name="connsiteX61" fmla="*/ 459090 w 5511704"/>
              <a:gd name="connsiteY61" fmla="*/ 3554016 h 6886576"/>
              <a:gd name="connsiteX62" fmla="*/ 520147 w 5511704"/>
              <a:gd name="connsiteY62" fmla="*/ 3843338 h 6886576"/>
              <a:gd name="connsiteX63" fmla="*/ 491072 w 5511704"/>
              <a:gd name="connsiteY63" fmla="*/ 4107657 h 6886576"/>
              <a:gd name="connsiteX64" fmla="*/ 418386 w 5511704"/>
              <a:gd name="connsiteY64" fmla="*/ 4189810 h 6886576"/>
              <a:gd name="connsiteX65" fmla="*/ 313718 w 5511704"/>
              <a:gd name="connsiteY65" fmla="*/ 4339829 h 6886576"/>
              <a:gd name="connsiteX66" fmla="*/ 249753 w 5511704"/>
              <a:gd name="connsiteY66" fmla="*/ 4432698 h 6886576"/>
              <a:gd name="connsiteX67" fmla="*/ 25879 w 5511704"/>
              <a:gd name="connsiteY67" fmla="*/ 4396979 h 6886576"/>
              <a:gd name="connsiteX68" fmla="*/ 325347 w 5511704"/>
              <a:gd name="connsiteY68" fmla="*/ 4632722 h 6886576"/>
              <a:gd name="connsiteX69" fmla="*/ 84029 w 5511704"/>
              <a:gd name="connsiteY69" fmla="*/ 4604147 h 6886576"/>
              <a:gd name="connsiteX70" fmla="*/ 5527 w 5511704"/>
              <a:gd name="connsiteY70" fmla="*/ 4622007 h 6886576"/>
              <a:gd name="connsiteX71" fmla="*/ 49139 w 5511704"/>
              <a:gd name="connsiteY71" fmla="*/ 4697016 h 6886576"/>
              <a:gd name="connsiteX72" fmla="*/ 226494 w 5511704"/>
              <a:gd name="connsiteY72" fmla="*/ 4825604 h 6886576"/>
              <a:gd name="connsiteX73" fmla="*/ 592833 w 5511704"/>
              <a:gd name="connsiteY73" fmla="*/ 5175647 h 6886576"/>
              <a:gd name="connsiteX74" fmla="*/ 238123 w 5511704"/>
              <a:gd name="connsiteY74" fmla="*/ 5014913 h 6886576"/>
              <a:gd name="connsiteX75" fmla="*/ 610278 w 5511704"/>
              <a:gd name="connsiteY75" fmla="*/ 5375673 h 6886576"/>
              <a:gd name="connsiteX76" fmla="*/ 691686 w 5511704"/>
              <a:gd name="connsiteY76" fmla="*/ 5497116 h 6886576"/>
              <a:gd name="connsiteX77" fmla="*/ 860319 w 5511704"/>
              <a:gd name="connsiteY77" fmla="*/ 5793582 h 6886576"/>
              <a:gd name="connsiteX78" fmla="*/ 851597 w 5511704"/>
              <a:gd name="connsiteY78" fmla="*/ 5825729 h 6886576"/>
              <a:gd name="connsiteX79" fmla="*/ 659704 w 5511704"/>
              <a:gd name="connsiteY79" fmla="*/ 5779295 h 6886576"/>
              <a:gd name="connsiteX80" fmla="*/ 909746 w 5511704"/>
              <a:gd name="connsiteY80" fmla="*/ 6029326 h 6886576"/>
              <a:gd name="connsiteX81" fmla="*/ 1168509 w 5511704"/>
              <a:gd name="connsiteY81" fmla="*/ 6222207 h 6886576"/>
              <a:gd name="connsiteX82" fmla="*/ 985339 w 5511704"/>
              <a:gd name="connsiteY82" fmla="*/ 6193632 h 6886576"/>
              <a:gd name="connsiteX83" fmla="*/ 732391 w 5511704"/>
              <a:gd name="connsiteY83" fmla="*/ 6082904 h 6886576"/>
              <a:gd name="connsiteX84" fmla="*/ 645167 w 5511704"/>
              <a:gd name="connsiteY84" fmla="*/ 6125766 h 6886576"/>
              <a:gd name="connsiteX85" fmla="*/ 883579 w 5511704"/>
              <a:gd name="connsiteY85" fmla="*/ 6307932 h 6886576"/>
              <a:gd name="connsiteX86" fmla="*/ 1020229 w 5511704"/>
              <a:gd name="connsiteY86" fmla="*/ 6393657 h 6886576"/>
              <a:gd name="connsiteX87" fmla="*/ 1075471 w 5511704"/>
              <a:gd name="connsiteY87" fmla="*/ 6457950 h 6886576"/>
              <a:gd name="connsiteX88" fmla="*/ 1232473 w 5511704"/>
              <a:gd name="connsiteY88" fmla="*/ 6686551 h 6886576"/>
              <a:gd name="connsiteX89" fmla="*/ 1592997 w 5511704"/>
              <a:gd name="connsiteY89" fmla="*/ 6886576 h 6886576"/>
              <a:gd name="connsiteX90" fmla="*/ 5511704 w 5511704"/>
              <a:gd name="connsiteY90" fmla="*/ 6886576 h 6886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5511704" h="6886576">
                <a:moveTo>
                  <a:pt x="5511704" y="0"/>
                </a:moveTo>
                <a:lnTo>
                  <a:pt x="1008599" y="0"/>
                </a:lnTo>
                <a:cubicBezTo>
                  <a:pt x="1110360" y="35719"/>
                  <a:pt x="1209214" y="78581"/>
                  <a:pt x="1310975" y="110728"/>
                </a:cubicBezTo>
                <a:cubicBezTo>
                  <a:pt x="1296437" y="146447"/>
                  <a:pt x="1281900" y="139303"/>
                  <a:pt x="1267362" y="135731"/>
                </a:cubicBezTo>
                <a:cubicBezTo>
                  <a:pt x="1180139" y="121445"/>
                  <a:pt x="1090008" y="110728"/>
                  <a:pt x="1005692" y="71437"/>
                </a:cubicBezTo>
                <a:cubicBezTo>
                  <a:pt x="985339" y="64294"/>
                  <a:pt x="962080" y="64294"/>
                  <a:pt x="953358" y="89297"/>
                </a:cubicBezTo>
                <a:cubicBezTo>
                  <a:pt x="938820" y="125016"/>
                  <a:pt x="959172" y="146447"/>
                  <a:pt x="979525" y="164307"/>
                </a:cubicBezTo>
                <a:cubicBezTo>
                  <a:pt x="1014414" y="196453"/>
                  <a:pt x="1055118" y="189310"/>
                  <a:pt x="1092915" y="192882"/>
                </a:cubicBezTo>
                <a:cubicBezTo>
                  <a:pt x="1197583" y="210741"/>
                  <a:pt x="1247011" y="260747"/>
                  <a:pt x="1270270" y="375047"/>
                </a:cubicBezTo>
                <a:cubicBezTo>
                  <a:pt x="1180139" y="328613"/>
                  <a:pt x="1090008" y="385763"/>
                  <a:pt x="1002784" y="353615"/>
                </a:cubicBezTo>
                <a:cubicBezTo>
                  <a:pt x="979525" y="346472"/>
                  <a:pt x="944635" y="357188"/>
                  <a:pt x="956265" y="396479"/>
                </a:cubicBezTo>
                <a:cubicBezTo>
                  <a:pt x="967894" y="432198"/>
                  <a:pt x="1005692" y="460772"/>
                  <a:pt x="938820" y="453629"/>
                </a:cubicBezTo>
                <a:cubicBezTo>
                  <a:pt x="889393" y="450056"/>
                  <a:pt x="874856" y="407194"/>
                  <a:pt x="860319" y="360759"/>
                </a:cubicBezTo>
                <a:cubicBezTo>
                  <a:pt x="848689" y="335757"/>
                  <a:pt x="816707" y="321469"/>
                  <a:pt x="793447" y="335757"/>
                </a:cubicBezTo>
                <a:cubicBezTo>
                  <a:pt x="764373" y="350044"/>
                  <a:pt x="773095" y="389335"/>
                  <a:pt x="773095" y="417910"/>
                </a:cubicBezTo>
                <a:cubicBezTo>
                  <a:pt x="770187" y="471488"/>
                  <a:pt x="793447" y="496491"/>
                  <a:pt x="834151" y="507206"/>
                </a:cubicBezTo>
                <a:cubicBezTo>
                  <a:pt x="883579" y="521494"/>
                  <a:pt x="933005" y="539354"/>
                  <a:pt x="996969" y="560785"/>
                </a:cubicBezTo>
                <a:cubicBezTo>
                  <a:pt x="927190" y="596503"/>
                  <a:pt x="874856" y="589360"/>
                  <a:pt x="822522" y="560785"/>
                </a:cubicBezTo>
                <a:cubicBezTo>
                  <a:pt x="758558" y="528637"/>
                  <a:pt x="674242" y="485775"/>
                  <a:pt x="621908" y="525066"/>
                </a:cubicBezTo>
                <a:cubicBezTo>
                  <a:pt x="543407" y="582216"/>
                  <a:pt x="479443" y="546497"/>
                  <a:pt x="409664" y="535781"/>
                </a:cubicBezTo>
                <a:cubicBezTo>
                  <a:pt x="264290" y="514350"/>
                  <a:pt x="354422" y="482204"/>
                  <a:pt x="209049" y="464344"/>
                </a:cubicBezTo>
                <a:cubicBezTo>
                  <a:pt x="150900" y="457200"/>
                  <a:pt x="89843" y="428625"/>
                  <a:pt x="5527" y="467916"/>
                </a:cubicBezTo>
                <a:cubicBezTo>
                  <a:pt x="386404" y="675085"/>
                  <a:pt x="566666" y="660797"/>
                  <a:pt x="906838" y="914400"/>
                </a:cubicBezTo>
                <a:cubicBezTo>
                  <a:pt x="892301" y="939404"/>
                  <a:pt x="877764" y="928688"/>
                  <a:pt x="863226" y="925116"/>
                </a:cubicBezTo>
                <a:cubicBezTo>
                  <a:pt x="839967" y="921544"/>
                  <a:pt x="810892" y="907256"/>
                  <a:pt x="805077" y="953691"/>
                </a:cubicBezTo>
                <a:cubicBezTo>
                  <a:pt x="802169" y="989410"/>
                  <a:pt x="819615" y="1007269"/>
                  <a:pt x="848689" y="1010841"/>
                </a:cubicBezTo>
                <a:cubicBezTo>
                  <a:pt x="933005" y="1025129"/>
                  <a:pt x="1008599" y="1075135"/>
                  <a:pt x="1084193" y="1117997"/>
                </a:cubicBezTo>
                <a:cubicBezTo>
                  <a:pt x="1119082" y="1135857"/>
                  <a:pt x="1156879" y="1160860"/>
                  <a:pt x="1142342" y="1225153"/>
                </a:cubicBezTo>
                <a:cubicBezTo>
                  <a:pt x="1113268" y="1243013"/>
                  <a:pt x="1092915" y="1218009"/>
                  <a:pt x="1069655" y="1214438"/>
                </a:cubicBezTo>
                <a:cubicBezTo>
                  <a:pt x="1046396" y="1210866"/>
                  <a:pt x="991154" y="1225153"/>
                  <a:pt x="1005692" y="1235869"/>
                </a:cubicBezTo>
                <a:cubicBezTo>
                  <a:pt x="1072563" y="1275159"/>
                  <a:pt x="950450" y="1371600"/>
                  <a:pt x="1031858" y="1371600"/>
                </a:cubicBezTo>
                <a:cubicBezTo>
                  <a:pt x="1165601" y="1371600"/>
                  <a:pt x="1238288" y="1543050"/>
                  <a:pt x="1366216" y="1546622"/>
                </a:cubicBezTo>
                <a:cubicBezTo>
                  <a:pt x="1386568" y="1546622"/>
                  <a:pt x="1395290" y="1578770"/>
                  <a:pt x="1395290" y="1603772"/>
                </a:cubicBezTo>
                <a:cubicBezTo>
                  <a:pt x="1395290" y="1635920"/>
                  <a:pt x="1374939" y="1639491"/>
                  <a:pt x="1354586" y="1643063"/>
                </a:cubicBezTo>
                <a:cubicBezTo>
                  <a:pt x="1322604" y="1646635"/>
                  <a:pt x="1287715" y="1603772"/>
                  <a:pt x="1247011" y="1664494"/>
                </a:cubicBezTo>
                <a:cubicBezTo>
                  <a:pt x="1322604" y="1700213"/>
                  <a:pt x="1401105" y="1735932"/>
                  <a:pt x="1398198" y="1857375"/>
                </a:cubicBezTo>
                <a:cubicBezTo>
                  <a:pt x="1398198" y="1889523"/>
                  <a:pt x="1430180" y="1903810"/>
                  <a:pt x="1453440" y="1910954"/>
                </a:cubicBezTo>
                <a:cubicBezTo>
                  <a:pt x="1494144" y="1925241"/>
                  <a:pt x="1526126" y="1946673"/>
                  <a:pt x="1549386" y="1993106"/>
                </a:cubicBezTo>
                <a:cubicBezTo>
                  <a:pt x="1549386" y="2003822"/>
                  <a:pt x="1549386" y="2010966"/>
                  <a:pt x="1549386" y="2021681"/>
                </a:cubicBezTo>
                <a:cubicBezTo>
                  <a:pt x="1543571" y="2132410"/>
                  <a:pt x="1485422" y="2128838"/>
                  <a:pt x="1421458" y="2110978"/>
                </a:cubicBezTo>
                <a:cubicBezTo>
                  <a:pt x="1345864" y="2089547"/>
                  <a:pt x="1270270" y="2046685"/>
                  <a:pt x="1188861" y="2085976"/>
                </a:cubicBezTo>
                <a:cubicBezTo>
                  <a:pt x="1302252" y="2139554"/>
                  <a:pt x="1427272" y="2143126"/>
                  <a:pt x="1531941" y="2218135"/>
                </a:cubicBezTo>
                <a:cubicBezTo>
                  <a:pt x="1142342" y="2232422"/>
                  <a:pt x="799262" y="1993106"/>
                  <a:pt x="421293" y="1900238"/>
                </a:cubicBezTo>
                <a:cubicBezTo>
                  <a:pt x="432923" y="1960960"/>
                  <a:pt x="464905" y="1975247"/>
                  <a:pt x="491072" y="1982391"/>
                </a:cubicBezTo>
                <a:cubicBezTo>
                  <a:pt x="630630" y="2028825"/>
                  <a:pt x="752743" y="2121695"/>
                  <a:pt x="880671" y="2200276"/>
                </a:cubicBezTo>
                <a:cubicBezTo>
                  <a:pt x="933005" y="2232422"/>
                  <a:pt x="970802" y="2268142"/>
                  <a:pt x="991154" y="2336007"/>
                </a:cubicBezTo>
                <a:cubicBezTo>
                  <a:pt x="1008599" y="2400300"/>
                  <a:pt x="1043489" y="2428875"/>
                  <a:pt x="1107453" y="2411016"/>
                </a:cubicBezTo>
                <a:cubicBezTo>
                  <a:pt x="1159787" y="2396729"/>
                  <a:pt x="1215029" y="2403873"/>
                  <a:pt x="1270270" y="2411016"/>
                </a:cubicBezTo>
                <a:cubicBezTo>
                  <a:pt x="1331326" y="2418160"/>
                  <a:pt x="1401105" y="2489597"/>
                  <a:pt x="1386568" y="2528889"/>
                </a:cubicBezTo>
                <a:cubicBezTo>
                  <a:pt x="1357494" y="2593182"/>
                  <a:pt x="1308067" y="2561035"/>
                  <a:pt x="1267362" y="2553891"/>
                </a:cubicBezTo>
                <a:cubicBezTo>
                  <a:pt x="1217936" y="2546748"/>
                  <a:pt x="1127805" y="2528889"/>
                  <a:pt x="1127805" y="2536032"/>
                </a:cubicBezTo>
                <a:cubicBezTo>
                  <a:pt x="1095822" y="2696766"/>
                  <a:pt x="1023136" y="2575322"/>
                  <a:pt x="970802" y="2575322"/>
                </a:cubicBezTo>
                <a:cubicBezTo>
                  <a:pt x="921375" y="2575322"/>
                  <a:pt x="871949" y="2557463"/>
                  <a:pt x="825429" y="2543176"/>
                </a:cubicBezTo>
                <a:cubicBezTo>
                  <a:pt x="764373" y="2525316"/>
                  <a:pt x="709132" y="2557463"/>
                  <a:pt x="650982" y="2564607"/>
                </a:cubicBezTo>
                <a:cubicBezTo>
                  <a:pt x="598648" y="2571751"/>
                  <a:pt x="627722" y="2664620"/>
                  <a:pt x="595740" y="2703909"/>
                </a:cubicBezTo>
                <a:cubicBezTo>
                  <a:pt x="589926" y="2714626"/>
                  <a:pt x="584111" y="2714626"/>
                  <a:pt x="578296" y="2714626"/>
                </a:cubicBezTo>
                <a:cubicBezTo>
                  <a:pt x="560851" y="2993232"/>
                  <a:pt x="255568" y="2925366"/>
                  <a:pt x="255568" y="2936081"/>
                </a:cubicBezTo>
                <a:cubicBezTo>
                  <a:pt x="229401" y="2953941"/>
                  <a:pt x="197419" y="2911079"/>
                  <a:pt x="165437" y="2953941"/>
                </a:cubicBezTo>
                <a:cubicBezTo>
                  <a:pt x="302087" y="3150394"/>
                  <a:pt x="511425" y="3196828"/>
                  <a:pt x="697501" y="3343275"/>
                </a:cubicBezTo>
                <a:cubicBezTo>
                  <a:pt x="543407" y="3393282"/>
                  <a:pt x="453275" y="3221832"/>
                  <a:pt x="339884" y="3243263"/>
                </a:cubicBezTo>
                <a:cubicBezTo>
                  <a:pt x="284643" y="3296842"/>
                  <a:pt x="450368" y="3382566"/>
                  <a:pt x="290458" y="3407569"/>
                </a:cubicBezTo>
                <a:cubicBezTo>
                  <a:pt x="360236" y="3454004"/>
                  <a:pt x="409664" y="3500439"/>
                  <a:pt x="459090" y="3554016"/>
                </a:cubicBezTo>
                <a:cubicBezTo>
                  <a:pt x="543407" y="3650457"/>
                  <a:pt x="560851" y="3714751"/>
                  <a:pt x="520147" y="3843338"/>
                </a:cubicBezTo>
                <a:cubicBezTo>
                  <a:pt x="493979" y="3929063"/>
                  <a:pt x="456183" y="4007645"/>
                  <a:pt x="491072" y="4107657"/>
                </a:cubicBezTo>
                <a:cubicBezTo>
                  <a:pt x="514332" y="4175522"/>
                  <a:pt x="505609" y="4221957"/>
                  <a:pt x="418386" y="4189810"/>
                </a:cubicBezTo>
                <a:cubicBezTo>
                  <a:pt x="325347" y="4157663"/>
                  <a:pt x="290458" y="4218386"/>
                  <a:pt x="313718" y="4339829"/>
                </a:cubicBezTo>
                <a:cubicBezTo>
                  <a:pt x="328254" y="4418410"/>
                  <a:pt x="313718" y="4443413"/>
                  <a:pt x="249753" y="4432698"/>
                </a:cubicBezTo>
                <a:cubicBezTo>
                  <a:pt x="179975" y="4421982"/>
                  <a:pt x="113103" y="4371976"/>
                  <a:pt x="25879" y="4396979"/>
                </a:cubicBezTo>
                <a:cubicBezTo>
                  <a:pt x="95658" y="4539854"/>
                  <a:pt x="243939" y="4496991"/>
                  <a:pt x="325347" y="4632722"/>
                </a:cubicBezTo>
                <a:cubicBezTo>
                  <a:pt x="229401" y="4632722"/>
                  <a:pt x="153807" y="4632722"/>
                  <a:pt x="84029" y="4604147"/>
                </a:cubicBezTo>
                <a:cubicBezTo>
                  <a:pt x="54954" y="4593433"/>
                  <a:pt x="22972" y="4579145"/>
                  <a:pt x="5527" y="4622007"/>
                </a:cubicBezTo>
                <a:cubicBezTo>
                  <a:pt x="-14826" y="4672014"/>
                  <a:pt x="25879" y="4689872"/>
                  <a:pt x="49139" y="4697016"/>
                </a:cubicBezTo>
                <a:cubicBezTo>
                  <a:pt x="116011" y="4722019"/>
                  <a:pt x="168344" y="4779170"/>
                  <a:pt x="226494" y="4825604"/>
                </a:cubicBezTo>
                <a:cubicBezTo>
                  <a:pt x="351514" y="4925616"/>
                  <a:pt x="488165" y="5011341"/>
                  <a:pt x="592833" y="5175647"/>
                </a:cubicBezTo>
                <a:cubicBezTo>
                  <a:pt x="461997" y="5132785"/>
                  <a:pt x="363144" y="5032772"/>
                  <a:pt x="238123" y="5014913"/>
                </a:cubicBezTo>
                <a:cubicBezTo>
                  <a:pt x="345700" y="5164932"/>
                  <a:pt x="482350" y="5264944"/>
                  <a:pt x="610278" y="5375673"/>
                </a:cubicBezTo>
                <a:cubicBezTo>
                  <a:pt x="648075" y="5407819"/>
                  <a:pt x="685872" y="5429250"/>
                  <a:pt x="691686" y="5497116"/>
                </a:cubicBezTo>
                <a:cubicBezTo>
                  <a:pt x="709132" y="5629276"/>
                  <a:pt x="755650" y="5736432"/>
                  <a:pt x="860319" y="5793582"/>
                </a:cubicBezTo>
                <a:cubicBezTo>
                  <a:pt x="860319" y="5793582"/>
                  <a:pt x="854504" y="5815013"/>
                  <a:pt x="851597" y="5825729"/>
                </a:cubicBezTo>
                <a:cubicBezTo>
                  <a:pt x="787632" y="5829301"/>
                  <a:pt x="738206" y="5750720"/>
                  <a:pt x="659704" y="5779295"/>
                </a:cubicBezTo>
                <a:cubicBezTo>
                  <a:pt x="738206" y="5886451"/>
                  <a:pt x="802169" y="5979319"/>
                  <a:pt x="909746" y="6029326"/>
                </a:cubicBezTo>
                <a:cubicBezTo>
                  <a:pt x="996969" y="6068616"/>
                  <a:pt x="1104545" y="6093620"/>
                  <a:pt x="1168509" y="6222207"/>
                </a:cubicBezTo>
                <a:cubicBezTo>
                  <a:pt x="1095822" y="6247210"/>
                  <a:pt x="1040581" y="6215063"/>
                  <a:pt x="985339" y="6193632"/>
                </a:cubicBezTo>
                <a:cubicBezTo>
                  <a:pt x="901023" y="6157913"/>
                  <a:pt x="816707" y="6118623"/>
                  <a:pt x="732391" y="6082904"/>
                </a:cubicBezTo>
                <a:cubicBezTo>
                  <a:pt x="700408" y="6068616"/>
                  <a:pt x="665519" y="6061472"/>
                  <a:pt x="645167" y="6125766"/>
                </a:cubicBezTo>
                <a:cubicBezTo>
                  <a:pt x="752743" y="6140053"/>
                  <a:pt x="816707" y="6225779"/>
                  <a:pt x="883579" y="6307932"/>
                </a:cubicBezTo>
                <a:cubicBezTo>
                  <a:pt x="921375" y="6354366"/>
                  <a:pt x="953358" y="6415088"/>
                  <a:pt x="1020229" y="6393657"/>
                </a:cubicBezTo>
                <a:cubicBezTo>
                  <a:pt x="1055118" y="6382942"/>
                  <a:pt x="1078378" y="6415088"/>
                  <a:pt x="1075471" y="6457950"/>
                </a:cubicBezTo>
                <a:cubicBezTo>
                  <a:pt x="1060933" y="6607970"/>
                  <a:pt x="1145250" y="6657976"/>
                  <a:pt x="1232473" y="6686551"/>
                </a:cubicBezTo>
                <a:cubicBezTo>
                  <a:pt x="1360401" y="6729413"/>
                  <a:pt x="1473792" y="6815138"/>
                  <a:pt x="1592997" y="6886576"/>
                </a:cubicBezTo>
                <a:lnTo>
                  <a:pt x="5511704" y="6886576"/>
                </a:lnTo>
                <a:close/>
              </a:path>
            </a:pathLst>
          </a:custGeom>
          <a:solidFill>
            <a:schemeClr val="bg2">
              <a:alpha val="50000"/>
            </a:schemeClr>
          </a:solidFill>
          <a:ln w="32707"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5753A4B5-998F-524B-AD2C-E5555EE1D93A}"/>
              </a:ext>
            </a:extLst>
          </p:cNvPr>
          <p:cNvSpPr>
            <a:spLocks noGrp="1"/>
          </p:cNvSpPr>
          <p:nvPr>
            <p:ph type="title"/>
          </p:nvPr>
        </p:nvSpPr>
        <p:spPr>
          <a:xfrm>
            <a:off x="838200" y="713312"/>
            <a:ext cx="4038600" cy="5431376"/>
          </a:xfrm>
        </p:spPr>
        <p:txBody>
          <a:bodyPr>
            <a:normAutofit/>
          </a:bodyPr>
          <a:lstStyle/>
          <a:p>
            <a:r>
              <a:rPr lang="en-US" b="1" dirty="0"/>
              <a:t>PHE Gives Birth to Blanket Waivers</a:t>
            </a:r>
          </a:p>
        </p:txBody>
      </p:sp>
      <p:sp>
        <p:nvSpPr>
          <p:cNvPr id="3" name="Content Placeholder 2">
            <a:extLst>
              <a:ext uri="{FF2B5EF4-FFF2-40B4-BE49-F238E27FC236}">
                <a16:creationId xmlns:a16="http://schemas.microsoft.com/office/drawing/2014/main" id="{9D726162-14F8-004E-A0DF-1042B16BD5A8}"/>
              </a:ext>
            </a:extLst>
          </p:cNvPr>
          <p:cNvSpPr>
            <a:spLocks noGrp="1"/>
          </p:cNvSpPr>
          <p:nvPr>
            <p:ph idx="1"/>
          </p:nvPr>
        </p:nvSpPr>
        <p:spPr>
          <a:xfrm>
            <a:off x="6095999" y="1427018"/>
            <a:ext cx="5257801" cy="4405746"/>
          </a:xfrm>
        </p:spPr>
        <p:txBody>
          <a:bodyPr anchor="ctr">
            <a:normAutofit/>
          </a:bodyPr>
          <a:lstStyle/>
          <a:p>
            <a:pPr marL="0" indent="0">
              <a:buNone/>
            </a:pPr>
            <a:r>
              <a:rPr lang="en-US" sz="2000" dirty="0">
                <a:highlight>
                  <a:srgbClr val="FFFF00"/>
                </a:highlight>
              </a:rPr>
              <a:t>March 1, 2020 </a:t>
            </a:r>
            <a:r>
              <a:rPr lang="en-US" sz="2000" dirty="0"/>
              <a:t>– CMS creates ”</a:t>
            </a:r>
            <a:r>
              <a:rPr lang="en-US" sz="2000" b="1" dirty="0"/>
              <a:t>blanket waivers</a:t>
            </a:r>
            <a:r>
              <a:rPr lang="en-US" sz="2000" dirty="0"/>
              <a:t>” using authority Section 1135 (b) of SSA</a:t>
            </a:r>
          </a:p>
          <a:p>
            <a:pPr marL="0" indent="0">
              <a:buNone/>
            </a:pPr>
            <a:endParaRPr lang="en-US" sz="2000" dirty="0"/>
          </a:p>
          <a:p>
            <a:pPr marL="0" indent="0">
              <a:buNone/>
            </a:pPr>
            <a:r>
              <a:rPr lang="en-US" sz="2000" dirty="0"/>
              <a:t>CMS processes over </a:t>
            </a:r>
            <a:r>
              <a:rPr lang="en-US" sz="2000" b="1" dirty="0"/>
              <a:t>250,000</a:t>
            </a:r>
            <a:r>
              <a:rPr lang="en-US" sz="2000" dirty="0"/>
              <a:t>  waiver requests</a:t>
            </a:r>
          </a:p>
          <a:p>
            <a:pPr lvl="1"/>
            <a:r>
              <a:rPr lang="en-US" sz="2000" dirty="0"/>
              <a:t>Flexibilities for Medicare AND Medicaid Telehealth services</a:t>
            </a:r>
          </a:p>
          <a:p>
            <a:pPr lvl="1"/>
            <a:r>
              <a:rPr lang="en-US" sz="2000" dirty="0"/>
              <a:t>Flexibilities for Medicaid Eligibility requirements</a:t>
            </a:r>
          </a:p>
          <a:p>
            <a:pPr lvl="1"/>
            <a:r>
              <a:rPr lang="en-US" sz="2000" dirty="0"/>
              <a:t>Physician and Nurses ability to practice across state lines</a:t>
            </a:r>
          </a:p>
          <a:p>
            <a:pPr lvl="1"/>
            <a:r>
              <a:rPr lang="en-US" sz="2000" dirty="0"/>
              <a:t>HIPAA requirements relaxed</a:t>
            </a:r>
          </a:p>
          <a:p>
            <a:pPr lvl="1"/>
            <a:r>
              <a:rPr lang="en-US" sz="2000" dirty="0">
                <a:cs typeface="Arial" panose="020B0604020202020204" pitchFamily="34" charset="0"/>
              </a:rPr>
              <a:t>HHS/CMS suspended </a:t>
            </a:r>
            <a:r>
              <a:rPr lang="en-US" sz="2000" b="1" i="1" dirty="0">
                <a:cs typeface="Arial" panose="020B0604020202020204" pitchFamily="34" charset="0"/>
              </a:rPr>
              <a:t>most</a:t>
            </a:r>
            <a:r>
              <a:rPr lang="en-US" sz="2000" dirty="0">
                <a:cs typeface="Arial" panose="020B0604020202020204" pitchFamily="34" charset="0"/>
              </a:rPr>
              <a:t> Medicare audits activity</a:t>
            </a:r>
          </a:p>
          <a:p>
            <a:pPr lvl="1"/>
            <a:endParaRPr lang="en-US" sz="2000" dirty="0">
              <a:cs typeface="Arial" panose="020B0604020202020204" pitchFamily="34" charset="0"/>
            </a:endParaRPr>
          </a:p>
          <a:p>
            <a:pPr marL="0" indent="0">
              <a:buNone/>
            </a:pPr>
            <a:endParaRPr lang="en-US" sz="2000" dirty="0">
              <a:highlight>
                <a:srgbClr val="FFFF00"/>
              </a:highlight>
            </a:endParaRPr>
          </a:p>
          <a:p>
            <a:endParaRPr lang="en-US" sz="2000" dirty="0">
              <a:highlight>
                <a:srgbClr val="FFFF00"/>
              </a:highlight>
            </a:endParaRPr>
          </a:p>
          <a:p>
            <a:pPr lvl="1"/>
            <a:endParaRPr lang="en-US" sz="2000" dirty="0"/>
          </a:p>
        </p:txBody>
      </p:sp>
    </p:spTree>
    <p:extLst>
      <p:ext uri="{BB962C8B-B14F-4D97-AF65-F5344CB8AC3E}">
        <p14:creationId xmlns:p14="http://schemas.microsoft.com/office/powerpoint/2010/main" val="423655750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72AC46-85B8-4999-2FB6-6FF545D69B1F}"/>
              </a:ext>
            </a:extLst>
          </p:cNvPr>
          <p:cNvSpPr>
            <a:spLocks noGrp="1"/>
          </p:cNvSpPr>
          <p:nvPr>
            <p:ph type="title"/>
          </p:nvPr>
        </p:nvSpPr>
        <p:spPr>
          <a:xfrm>
            <a:off x="354756" y="681038"/>
            <a:ext cx="5627590" cy="2747962"/>
          </a:xfrm>
        </p:spPr>
        <p:txBody>
          <a:bodyPr vert="horz" lIns="91440" tIns="45720" rIns="91440" bIns="45720" rtlCol="0" anchor="ctr">
            <a:noAutofit/>
          </a:bodyPr>
          <a:lstStyle/>
          <a:p>
            <a:r>
              <a:rPr lang="en-US" sz="4000" b="1" kern="1200" dirty="0">
                <a:solidFill>
                  <a:schemeClr val="tx1"/>
                </a:solidFill>
                <a:latin typeface="+mj-lt"/>
                <a:ea typeface="+mj-ea"/>
                <a:cs typeface="+mj-cs"/>
              </a:rPr>
              <a:t>COVID-19 Flexibilities and Waivers for Physicians and Clinicians</a:t>
            </a:r>
          </a:p>
        </p:txBody>
      </p:sp>
      <p:sp>
        <p:nvSpPr>
          <p:cNvPr id="8" name="TextBox 7">
            <a:extLst>
              <a:ext uri="{FF2B5EF4-FFF2-40B4-BE49-F238E27FC236}">
                <a16:creationId xmlns:a16="http://schemas.microsoft.com/office/drawing/2014/main" id="{5EB71DD3-4099-A11C-352B-D61458DEC477}"/>
              </a:ext>
            </a:extLst>
          </p:cNvPr>
          <p:cNvSpPr txBox="1"/>
          <p:nvPr/>
        </p:nvSpPr>
        <p:spPr>
          <a:xfrm>
            <a:off x="838201" y="5329238"/>
            <a:ext cx="3888528" cy="847724"/>
          </a:xfrm>
          <a:prstGeom prst="rect">
            <a:avLst/>
          </a:prstGeom>
        </p:spPr>
        <p:txBody>
          <a:bodyPr vert="horz" lIns="91440" tIns="45720" rIns="91440" bIns="45720" rtlCol="0">
            <a:normAutofit fontScale="92500" lnSpcReduction="10000"/>
          </a:bodyPr>
          <a:lstStyle/>
          <a:p>
            <a:pPr indent="-228600">
              <a:lnSpc>
                <a:spcPct val="90000"/>
              </a:lnSpc>
              <a:spcAft>
                <a:spcPts val="600"/>
              </a:spcAft>
              <a:buFont typeface="Arial" panose="020B0604020202020204" pitchFamily="34" charset="0"/>
              <a:buChar char="•"/>
            </a:pPr>
            <a:r>
              <a:rPr lang="en-US" sz="2000" dirty="0"/>
              <a:t>https://www.cms.gov/files/document/physicians-and-other-clinicians-cms-flexibilities-fight-covid-19.pdf</a:t>
            </a:r>
          </a:p>
        </p:txBody>
      </p:sp>
      <p:pic>
        <p:nvPicPr>
          <p:cNvPr id="5" name="Content Placeholder 4" descr="Graphical user interface, text, application&#10;&#10;Description automatically generated">
            <a:extLst>
              <a:ext uri="{FF2B5EF4-FFF2-40B4-BE49-F238E27FC236}">
                <a16:creationId xmlns:a16="http://schemas.microsoft.com/office/drawing/2014/main" id="{2ECB1ADA-FD7D-0AC0-CC0B-58939861B509}"/>
              </a:ext>
            </a:extLst>
          </p:cNvPr>
          <p:cNvPicPr>
            <a:picLocks noGrp="1" noChangeAspect="1"/>
          </p:cNvPicPr>
          <p:nvPr>
            <p:ph idx="1"/>
          </p:nvPr>
        </p:nvPicPr>
        <p:blipFill>
          <a:blip r:embed="rId2"/>
          <a:stretch>
            <a:fillRect/>
          </a:stretch>
        </p:blipFill>
        <p:spPr>
          <a:xfrm>
            <a:off x="6800986" y="1099071"/>
            <a:ext cx="4747547" cy="4688201"/>
          </a:xfrm>
          <a:prstGeom prst="rect">
            <a:avLst/>
          </a:prstGeom>
        </p:spPr>
      </p:pic>
    </p:spTree>
    <p:extLst>
      <p:ext uri="{BB962C8B-B14F-4D97-AF65-F5344CB8AC3E}">
        <p14:creationId xmlns:p14="http://schemas.microsoft.com/office/powerpoint/2010/main" val="96603120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1">
            <a:extLst>
              <a:ext uri="{FF2B5EF4-FFF2-40B4-BE49-F238E27FC236}">
                <a16:creationId xmlns:a16="http://schemas.microsoft.com/office/drawing/2014/main" id="{7FF47CB7-972F-479F-A36D-9E72D26EC8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3">
            <a:extLst>
              <a:ext uri="{FF2B5EF4-FFF2-40B4-BE49-F238E27FC236}">
                <a16:creationId xmlns:a16="http://schemas.microsoft.com/office/drawing/2014/main" id="{0D153B68-5844-490D-8E67-F616D6D721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1766176" cy="2061837"/>
          </a:xfrm>
          <a:custGeom>
            <a:avLst/>
            <a:gdLst>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13657 w 10768629"/>
              <a:gd name="connsiteY144" fmla="*/ 1730706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84330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Lst>
            <a:rect l="l" t="t" r="r" b="b"/>
            <a:pathLst>
              <a:path w="10768629" h="1978172">
                <a:moveTo>
                  <a:pt x="0" y="0"/>
                </a:moveTo>
                <a:lnTo>
                  <a:pt x="10768629" y="0"/>
                </a:lnTo>
                <a:lnTo>
                  <a:pt x="10733254" y="31439"/>
                </a:lnTo>
                <a:lnTo>
                  <a:pt x="10727085" y="37910"/>
                </a:lnTo>
                <a:cubicBezTo>
                  <a:pt x="10712973" y="56080"/>
                  <a:pt x="10699457" y="78430"/>
                  <a:pt x="10675953" y="68623"/>
                </a:cubicBezTo>
                <a:cubicBezTo>
                  <a:pt x="10685972" y="89202"/>
                  <a:pt x="10641629" y="69781"/>
                  <a:pt x="10637091" y="90361"/>
                </a:cubicBezTo>
                <a:cubicBezTo>
                  <a:pt x="10635214" y="107005"/>
                  <a:pt x="10621323" y="104993"/>
                  <a:pt x="10610971" y="110764"/>
                </a:cubicBezTo>
                <a:cubicBezTo>
                  <a:pt x="10603980" y="127568"/>
                  <a:pt x="10551417" y="141180"/>
                  <a:pt x="10532872" y="138028"/>
                </a:cubicBezTo>
                <a:cubicBezTo>
                  <a:pt x="10480300" y="119072"/>
                  <a:pt x="10440532" y="186296"/>
                  <a:pt x="10398558" y="172911"/>
                </a:cubicBezTo>
                <a:cubicBezTo>
                  <a:pt x="10387708" y="174114"/>
                  <a:pt x="10378792" y="177646"/>
                  <a:pt x="10371128" y="182609"/>
                </a:cubicBezTo>
                <a:lnTo>
                  <a:pt x="10352178" y="199976"/>
                </a:lnTo>
                <a:lnTo>
                  <a:pt x="10351815" y="211879"/>
                </a:lnTo>
                <a:lnTo>
                  <a:pt x="10337471" y="218661"/>
                </a:lnTo>
                <a:lnTo>
                  <a:pt x="10334625" y="222351"/>
                </a:lnTo>
                <a:cubicBezTo>
                  <a:pt x="10321108" y="225227"/>
                  <a:pt x="10278615" y="228401"/>
                  <a:pt x="10256365" y="235917"/>
                </a:cubicBezTo>
                <a:cubicBezTo>
                  <a:pt x="10218136" y="258033"/>
                  <a:pt x="10224552" y="209685"/>
                  <a:pt x="10201127" y="267448"/>
                </a:cubicBezTo>
                <a:cubicBezTo>
                  <a:pt x="10121320" y="273476"/>
                  <a:pt x="10040763" y="345580"/>
                  <a:pt x="9961218" y="326720"/>
                </a:cubicBezTo>
                <a:cubicBezTo>
                  <a:pt x="9980173" y="341621"/>
                  <a:pt x="9883038" y="318484"/>
                  <a:pt x="9859715" y="355698"/>
                </a:cubicBezTo>
                <a:cubicBezTo>
                  <a:pt x="9812822" y="367758"/>
                  <a:pt x="9752089" y="383830"/>
                  <a:pt x="9679867" y="399081"/>
                </a:cubicBezTo>
                <a:cubicBezTo>
                  <a:pt x="9618357" y="415668"/>
                  <a:pt x="9525492" y="446315"/>
                  <a:pt x="9490654" y="455225"/>
                </a:cubicBezTo>
                <a:lnTo>
                  <a:pt x="9470837" y="452539"/>
                </a:lnTo>
                <a:lnTo>
                  <a:pt x="9469082" y="454891"/>
                </a:lnTo>
                <a:cubicBezTo>
                  <a:pt x="9460057" y="461184"/>
                  <a:pt x="9453495" y="461729"/>
                  <a:pt x="9448038" y="459733"/>
                </a:cubicBezTo>
                <a:lnTo>
                  <a:pt x="9396821" y="455795"/>
                </a:lnTo>
                <a:lnTo>
                  <a:pt x="9392197" y="459796"/>
                </a:lnTo>
                <a:lnTo>
                  <a:pt x="9347994" y="464462"/>
                </a:lnTo>
                <a:cubicBezTo>
                  <a:pt x="9347959" y="465155"/>
                  <a:pt x="9347925" y="465846"/>
                  <a:pt x="9347889" y="466539"/>
                </a:cubicBezTo>
                <a:cubicBezTo>
                  <a:pt x="9346648" y="471307"/>
                  <a:pt x="9343831" y="475025"/>
                  <a:pt x="9337639" y="476654"/>
                </a:cubicBezTo>
                <a:cubicBezTo>
                  <a:pt x="9354547" y="503661"/>
                  <a:pt x="9307720" y="510631"/>
                  <a:pt x="9287964" y="513052"/>
                </a:cubicBezTo>
                <a:cubicBezTo>
                  <a:pt x="9269905" y="526173"/>
                  <a:pt x="9245386" y="544358"/>
                  <a:pt x="9229283" y="555377"/>
                </a:cubicBezTo>
                <a:lnTo>
                  <a:pt x="9220274" y="557502"/>
                </a:lnTo>
                <a:cubicBezTo>
                  <a:pt x="9220250" y="557668"/>
                  <a:pt x="9220226" y="557835"/>
                  <a:pt x="9220202" y="558001"/>
                </a:cubicBezTo>
                <a:cubicBezTo>
                  <a:pt x="9218468" y="559434"/>
                  <a:pt x="9215591" y="560497"/>
                  <a:pt x="9210908" y="561147"/>
                </a:cubicBezTo>
                <a:lnTo>
                  <a:pt x="9186374" y="565502"/>
                </a:lnTo>
                <a:lnTo>
                  <a:pt x="9181058" y="569943"/>
                </a:lnTo>
                <a:lnTo>
                  <a:pt x="9167549" y="584727"/>
                </a:lnTo>
                <a:lnTo>
                  <a:pt x="9149110" y="598906"/>
                </a:lnTo>
                <a:cubicBezTo>
                  <a:pt x="9133575" y="594395"/>
                  <a:pt x="9087390" y="636567"/>
                  <a:pt x="9078556" y="644039"/>
                </a:cubicBezTo>
                <a:lnTo>
                  <a:pt x="8996399" y="690055"/>
                </a:lnTo>
                <a:cubicBezTo>
                  <a:pt x="8913147" y="777045"/>
                  <a:pt x="8867993" y="772591"/>
                  <a:pt x="8803791" y="813860"/>
                </a:cubicBezTo>
                <a:cubicBezTo>
                  <a:pt x="8745270" y="819906"/>
                  <a:pt x="8690049" y="823612"/>
                  <a:pt x="8636202" y="848463"/>
                </a:cubicBezTo>
                <a:cubicBezTo>
                  <a:pt x="8594799" y="860014"/>
                  <a:pt x="8568613" y="864779"/>
                  <a:pt x="8555372" y="883171"/>
                </a:cubicBezTo>
                <a:lnTo>
                  <a:pt x="8507229" y="901665"/>
                </a:lnTo>
                <a:lnTo>
                  <a:pt x="8428473" y="927985"/>
                </a:lnTo>
                <a:cubicBezTo>
                  <a:pt x="8428287" y="929817"/>
                  <a:pt x="8428100" y="931648"/>
                  <a:pt x="8427914" y="933480"/>
                </a:cubicBezTo>
                <a:lnTo>
                  <a:pt x="8420327" y="941984"/>
                </a:lnTo>
                <a:lnTo>
                  <a:pt x="8394729" y="948347"/>
                </a:lnTo>
                <a:lnTo>
                  <a:pt x="8380548" y="987916"/>
                </a:lnTo>
                <a:lnTo>
                  <a:pt x="8375330" y="965444"/>
                </a:lnTo>
                <a:cubicBezTo>
                  <a:pt x="8372375" y="964202"/>
                  <a:pt x="8344433" y="977378"/>
                  <a:pt x="8340796" y="980522"/>
                </a:cubicBezTo>
                <a:cubicBezTo>
                  <a:pt x="8328292" y="982128"/>
                  <a:pt x="8319237" y="991089"/>
                  <a:pt x="8304438" y="996739"/>
                </a:cubicBezTo>
                <a:cubicBezTo>
                  <a:pt x="8297193" y="1005683"/>
                  <a:pt x="8289328" y="1014568"/>
                  <a:pt x="8280929" y="1023089"/>
                </a:cubicBezTo>
                <a:lnTo>
                  <a:pt x="8275760" y="1027772"/>
                </a:lnTo>
                <a:lnTo>
                  <a:pt x="8275478" y="1027605"/>
                </a:lnTo>
                <a:cubicBezTo>
                  <a:pt x="8273970" y="1028076"/>
                  <a:pt x="8251461" y="1029408"/>
                  <a:pt x="8249003" y="1032033"/>
                </a:cubicBezTo>
                <a:lnTo>
                  <a:pt x="8203836" y="1037347"/>
                </a:lnTo>
                <a:cubicBezTo>
                  <a:pt x="8172789" y="1049890"/>
                  <a:pt x="8148166" y="1034625"/>
                  <a:pt x="8122936" y="1063113"/>
                </a:cubicBezTo>
                <a:cubicBezTo>
                  <a:pt x="8093850" y="1074757"/>
                  <a:pt x="8066781" y="1075350"/>
                  <a:pt x="8043658" y="1092746"/>
                </a:cubicBezTo>
                <a:cubicBezTo>
                  <a:pt x="8032157" y="1089174"/>
                  <a:pt x="8022145" y="1089998"/>
                  <a:pt x="8015351" y="1105478"/>
                </a:cubicBezTo>
                <a:cubicBezTo>
                  <a:pt x="7987544" y="1113006"/>
                  <a:pt x="7977708" y="1099152"/>
                  <a:pt x="7963145" y="1119346"/>
                </a:cubicBezTo>
                <a:cubicBezTo>
                  <a:pt x="7942622" y="1098880"/>
                  <a:pt x="7943760" y="1109516"/>
                  <a:pt x="7938145" y="1120225"/>
                </a:cubicBezTo>
                <a:lnTo>
                  <a:pt x="7937238" y="1121204"/>
                </a:lnTo>
                <a:lnTo>
                  <a:pt x="7934398" y="1118240"/>
                </a:lnTo>
                <a:lnTo>
                  <a:pt x="7918248" y="1124371"/>
                </a:lnTo>
                <a:lnTo>
                  <a:pt x="7914119" y="1127653"/>
                </a:lnTo>
                <a:cubicBezTo>
                  <a:pt x="7911201" y="1129547"/>
                  <a:pt x="7909169" y="1130331"/>
                  <a:pt x="7907658" y="1130350"/>
                </a:cubicBezTo>
                <a:lnTo>
                  <a:pt x="7907434" y="1130103"/>
                </a:lnTo>
                <a:lnTo>
                  <a:pt x="7901508" y="1133245"/>
                </a:lnTo>
                <a:cubicBezTo>
                  <a:pt x="7891644" y="1139271"/>
                  <a:pt x="7882185" y="1145815"/>
                  <a:pt x="7873287" y="1152609"/>
                </a:cubicBezTo>
                <a:cubicBezTo>
                  <a:pt x="7864672" y="1141906"/>
                  <a:pt x="7845199" y="1159242"/>
                  <a:pt x="7834833" y="1153868"/>
                </a:cubicBezTo>
                <a:lnTo>
                  <a:pt x="7828661" y="1139994"/>
                </a:lnTo>
                <a:lnTo>
                  <a:pt x="7823966" y="1143178"/>
                </a:lnTo>
                <a:lnTo>
                  <a:pt x="7815078" y="1151776"/>
                </a:lnTo>
                <a:cubicBezTo>
                  <a:pt x="7813692" y="1152943"/>
                  <a:pt x="7812687" y="1153116"/>
                  <a:pt x="7812026" y="1151522"/>
                </a:cubicBezTo>
                <a:cubicBezTo>
                  <a:pt x="7806555" y="1153054"/>
                  <a:pt x="7788673" y="1159989"/>
                  <a:pt x="7782249" y="1160970"/>
                </a:cubicBezTo>
                <a:lnTo>
                  <a:pt x="7773476" y="1157414"/>
                </a:lnTo>
                <a:lnTo>
                  <a:pt x="7769600" y="1157365"/>
                </a:lnTo>
                <a:lnTo>
                  <a:pt x="7752631" y="1172815"/>
                </a:lnTo>
                <a:lnTo>
                  <a:pt x="7739392" y="1192062"/>
                </a:lnTo>
                <a:lnTo>
                  <a:pt x="7677677" y="1216394"/>
                </a:lnTo>
                <a:lnTo>
                  <a:pt x="7586920" y="1261888"/>
                </a:lnTo>
                <a:cubicBezTo>
                  <a:pt x="7556723" y="1298911"/>
                  <a:pt x="7489187" y="1284518"/>
                  <a:pt x="7486100" y="1292563"/>
                </a:cubicBezTo>
                <a:cubicBezTo>
                  <a:pt x="7454875" y="1308356"/>
                  <a:pt x="7453335" y="1326361"/>
                  <a:pt x="7411323" y="1340732"/>
                </a:cubicBezTo>
                <a:cubicBezTo>
                  <a:pt x="7372519" y="1390006"/>
                  <a:pt x="7288617" y="1403664"/>
                  <a:pt x="7240698" y="1438832"/>
                </a:cubicBezTo>
                <a:cubicBezTo>
                  <a:pt x="7206467" y="1417136"/>
                  <a:pt x="7227555" y="1441678"/>
                  <a:pt x="7197675" y="1447530"/>
                </a:cubicBezTo>
                <a:cubicBezTo>
                  <a:pt x="7211601" y="1474927"/>
                  <a:pt x="7159483" y="1444981"/>
                  <a:pt x="7164788" y="1480293"/>
                </a:cubicBezTo>
                <a:cubicBezTo>
                  <a:pt x="7159184" y="1480240"/>
                  <a:pt x="7153584" y="1479075"/>
                  <a:pt x="7147929" y="1477641"/>
                </a:cubicBezTo>
                <a:lnTo>
                  <a:pt x="7144965" y="1476908"/>
                </a:lnTo>
                <a:lnTo>
                  <a:pt x="7134299" y="1479969"/>
                </a:lnTo>
                <a:lnTo>
                  <a:pt x="7129809" y="1473339"/>
                </a:lnTo>
                <a:lnTo>
                  <a:pt x="7112688" y="1472575"/>
                </a:lnTo>
                <a:cubicBezTo>
                  <a:pt x="7106506" y="1473449"/>
                  <a:pt x="7100123" y="1475741"/>
                  <a:pt x="7093470" y="1480300"/>
                </a:cubicBezTo>
                <a:cubicBezTo>
                  <a:pt x="7079039" y="1501274"/>
                  <a:pt x="7048991" y="1495718"/>
                  <a:pt x="7025034" y="1506934"/>
                </a:cubicBezTo>
                <a:lnTo>
                  <a:pt x="7014783" y="1515868"/>
                </a:lnTo>
                <a:lnTo>
                  <a:pt x="6979706" y="1523511"/>
                </a:lnTo>
                <a:lnTo>
                  <a:pt x="6977890" y="1525793"/>
                </a:lnTo>
                <a:cubicBezTo>
                  <a:pt x="6971996" y="1527914"/>
                  <a:pt x="6959488" y="1529941"/>
                  <a:pt x="6944339" y="1536237"/>
                </a:cubicBezTo>
                <a:lnTo>
                  <a:pt x="6886996" y="1563569"/>
                </a:lnTo>
                <a:lnTo>
                  <a:pt x="6874510" y="1558469"/>
                </a:lnTo>
                <a:lnTo>
                  <a:pt x="6871943" y="1554651"/>
                </a:lnTo>
                <a:lnTo>
                  <a:pt x="6856174" y="1562024"/>
                </a:lnTo>
                <a:lnTo>
                  <a:pt x="6842321" y="1560554"/>
                </a:lnTo>
                <a:lnTo>
                  <a:pt x="6832713" y="1569357"/>
                </a:lnTo>
                <a:lnTo>
                  <a:pt x="6816351" y="1571495"/>
                </a:lnTo>
                <a:cubicBezTo>
                  <a:pt x="6810216" y="1571510"/>
                  <a:pt x="6803310" y="1571324"/>
                  <a:pt x="6795800" y="1572010"/>
                </a:cubicBezTo>
                <a:lnTo>
                  <a:pt x="6777546" y="1568661"/>
                </a:lnTo>
                <a:lnTo>
                  <a:pt x="6751528" y="1574143"/>
                </a:lnTo>
                <a:cubicBezTo>
                  <a:pt x="6731455" y="1578562"/>
                  <a:pt x="6712054" y="1582098"/>
                  <a:pt x="6691966" y="1582255"/>
                </a:cubicBezTo>
                <a:cubicBezTo>
                  <a:pt x="6677921" y="1590738"/>
                  <a:pt x="6663787" y="1595441"/>
                  <a:pt x="6646941" y="1588471"/>
                </a:cubicBezTo>
                <a:cubicBezTo>
                  <a:pt x="6605135" y="1597971"/>
                  <a:pt x="6598373" y="1612583"/>
                  <a:pt x="6568576" y="1606488"/>
                </a:cubicBezTo>
                <a:cubicBezTo>
                  <a:pt x="6562510" y="1614734"/>
                  <a:pt x="6558067" y="1619360"/>
                  <a:pt x="6554358" y="1621701"/>
                </a:cubicBezTo>
                <a:cubicBezTo>
                  <a:pt x="6543227" y="1628727"/>
                  <a:pt x="6538724" y="1615196"/>
                  <a:pt x="6516968" y="1617195"/>
                </a:cubicBezTo>
                <a:cubicBezTo>
                  <a:pt x="6493173" y="1617368"/>
                  <a:pt x="6528193" y="1598652"/>
                  <a:pt x="6506479" y="1602227"/>
                </a:cubicBezTo>
                <a:cubicBezTo>
                  <a:pt x="6486674" y="1613929"/>
                  <a:pt x="6478484" y="1593997"/>
                  <a:pt x="6458436" y="1607332"/>
                </a:cubicBezTo>
                <a:cubicBezTo>
                  <a:pt x="6471168" y="1620800"/>
                  <a:pt x="6410323" y="1615478"/>
                  <a:pt x="6414786" y="1628815"/>
                </a:cubicBezTo>
                <a:cubicBezTo>
                  <a:pt x="6385942" y="1615041"/>
                  <a:pt x="6386569" y="1640238"/>
                  <a:pt x="6357085" y="1640846"/>
                </a:cubicBezTo>
                <a:cubicBezTo>
                  <a:pt x="6341163" y="1636809"/>
                  <a:pt x="6331497" y="1637754"/>
                  <a:pt x="6322636" y="1648213"/>
                </a:cubicBezTo>
                <a:cubicBezTo>
                  <a:pt x="6248448" y="1627802"/>
                  <a:pt x="6286748" y="1654976"/>
                  <a:pt x="6226172" y="1654676"/>
                </a:cubicBezTo>
                <a:lnTo>
                  <a:pt x="6221217" y="1654506"/>
                </a:lnTo>
                <a:lnTo>
                  <a:pt x="6204956" y="1664280"/>
                </a:lnTo>
                <a:cubicBezTo>
                  <a:pt x="6204728" y="1665114"/>
                  <a:pt x="6204498" y="1665947"/>
                  <a:pt x="6204270" y="1666782"/>
                </a:cubicBezTo>
                <a:lnTo>
                  <a:pt x="6143810" y="1661963"/>
                </a:lnTo>
                <a:lnTo>
                  <a:pt x="6136560" y="1665728"/>
                </a:lnTo>
                <a:lnTo>
                  <a:pt x="6096155" y="1656951"/>
                </a:lnTo>
                <a:lnTo>
                  <a:pt x="6075812" y="1655422"/>
                </a:lnTo>
                <a:lnTo>
                  <a:pt x="6039495" y="1649680"/>
                </a:lnTo>
                <a:lnTo>
                  <a:pt x="6036523" y="1652121"/>
                </a:lnTo>
                <a:lnTo>
                  <a:pt x="6029328" y="1649904"/>
                </a:lnTo>
                <a:lnTo>
                  <a:pt x="6024075" y="1652779"/>
                </a:lnTo>
                <a:lnTo>
                  <a:pt x="6018085" y="1652030"/>
                </a:lnTo>
                <a:cubicBezTo>
                  <a:pt x="6006658" y="1653831"/>
                  <a:pt x="5968194" y="1662035"/>
                  <a:pt x="5955513" y="1663584"/>
                </a:cubicBezTo>
                <a:lnTo>
                  <a:pt x="5941996" y="1661326"/>
                </a:lnTo>
                <a:lnTo>
                  <a:pt x="5931789" y="1669915"/>
                </a:lnTo>
                <a:lnTo>
                  <a:pt x="5888686" y="1672175"/>
                </a:lnTo>
                <a:lnTo>
                  <a:pt x="5873794" y="1665454"/>
                </a:lnTo>
                <a:lnTo>
                  <a:pt x="5860022" y="1660635"/>
                </a:lnTo>
                <a:lnTo>
                  <a:pt x="5858237" y="1660649"/>
                </a:lnTo>
                <a:lnTo>
                  <a:pt x="5840319" y="1660798"/>
                </a:lnTo>
                <a:lnTo>
                  <a:pt x="5806984" y="1661075"/>
                </a:lnTo>
                <a:cubicBezTo>
                  <a:pt x="5785708" y="1661533"/>
                  <a:pt x="5764126" y="1662974"/>
                  <a:pt x="5742351" y="1667489"/>
                </a:cubicBezTo>
                <a:cubicBezTo>
                  <a:pt x="5659069" y="1645168"/>
                  <a:pt x="5615134" y="1706361"/>
                  <a:pt x="5521171" y="1671626"/>
                </a:cubicBezTo>
                <a:cubicBezTo>
                  <a:pt x="5491803" y="1671296"/>
                  <a:pt x="5498089" y="1662666"/>
                  <a:pt x="5457384" y="1683952"/>
                </a:cubicBezTo>
                <a:cubicBezTo>
                  <a:pt x="5356959" y="1699287"/>
                  <a:pt x="5078905" y="1774579"/>
                  <a:pt x="4950070" y="1748401"/>
                </a:cubicBezTo>
                <a:cubicBezTo>
                  <a:pt x="4918276" y="1752255"/>
                  <a:pt x="4891043" y="1756936"/>
                  <a:pt x="4872172" y="1757222"/>
                </a:cubicBezTo>
                <a:lnTo>
                  <a:pt x="4809524" y="1761033"/>
                </a:lnTo>
                <a:cubicBezTo>
                  <a:pt x="4791324" y="1772975"/>
                  <a:pt x="4777258" y="1754591"/>
                  <a:pt x="4759058" y="1766533"/>
                </a:cubicBezTo>
                <a:cubicBezTo>
                  <a:pt x="4747481" y="1770744"/>
                  <a:pt x="4734604" y="1772921"/>
                  <a:pt x="4719749" y="1771811"/>
                </a:cubicBezTo>
                <a:cubicBezTo>
                  <a:pt x="4671168" y="1780243"/>
                  <a:pt x="4634134" y="1775931"/>
                  <a:pt x="4568686" y="1786141"/>
                </a:cubicBezTo>
                <a:cubicBezTo>
                  <a:pt x="4544667" y="1777910"/>
                  <a:pt x="4432547" y="1778168"/>
                  <a:pt x="4418751" y="1796932"/>
                </a:cubicBezTo>
                <a:cubicBezTo>
                  <a:pt x="4403360" y="1801488"/>
                  <a:pt x="4385278" y="1795746"/>
                  <a:pt x="4378377" y="1815528"/>
                </a:cubicBezTo>
                <a:cubicBezTo>
                  <a:pt x="4366870" y="1839461"/>
                  <a:pt x="4337372" y="1814003"/>
                  <a:pt x="4320575" y="1832722"/>
                </a:cubicBezTo>
                <a:cubicBezTo>
                  <a:pt x="4277898" y="1857053"/>
                  <a:pt x="4243945" y="1846759"/>
                  <a:pt x="4211935" y="1860177"/>
                </a:cubicBezTo>
                <a:cubicBezTo>
                  <a:pt x="4181519" y="1859584"/>
                  <a:pt x="4171342" y="1859762"/>
                  <a:pt x="4101228" y="1868717"/>
                </a:cubicBezTo>
                <a:cubicBezTo>
                  <a:pt x="4080159" y="1876188"/>
                  <a:pt x="4039427" y="1877381"/>
                  <a:pt x="3973223" y="1881015"/>
                </a:cubicBezTo>
                <a:cubicBezTo>
                  <a:pt x="3971330" y="1884974"/>
                  <a:pt x="3952843" y="1879225"/>
                  <a:pt x="3900992" y="1880603"/>
                </a:cubicBezTo>
                <a:cubicBezTo>
                  <a:pt x="3849141" y="1881981"/>
                  <a:pt x="3740060" y="1895686"/>
                  <a:pt x="3662119" y="1889285"/>
                </a:cubicBezTo>
                <a:cubicBezTo>
                  <a:pt x="3565155" y="1881322"/>
                  <a:pt x="3613412" y="1915150"/>
                  <a:pt x="3496919" y="1873180"/>
                </a:cubicBezTo>
                <a:cubicBezTo>
                  <a:pt x="3488062" y="1895719"/>
                  <a:pt x="3474293" y="1876288"/>
                  <a:pt x="3449433" y="1889681"/>
                </a:cubicBezTo>
                <a:cubicBezTo>
                  <a:pt x="3406553" y="1891629"/>
                  <a:pt x="3413217" y="1897797"/>
                  <a:pt x="3369766" y="1916653"/>
                </a:cubicBezTo>
                <a:cubicBezTo>
                  <a:pt x="3338805" y="1929531"/>
                  <a:pt x="3289487" y="1928617"/>
                  <a:pt x="3269672" y="1938036"/>
                </a:cubicBezTo>
                <a:lnTo>
                  <a:pt x="3224897" y="1943733"/>
                </a:lnTo>
                <a:cubicBezTo>
                  <a:pt x="3188693" y="1949271"/>
                  <a:pt x="3178540" y="1909145"/>
                  <a:pt x="3161463" y="1946591"/>
                </a:cubicBezTo>
                <a:lnTo>
                  <a:pt x="3112044" y="1935614"/>
                </a:lnTo>
                <a:lnTo>
                  <a:pt x="3069716" y="1930463"/>
                </a:lnTo>
                <a:cubicBezTo>
                  <a:pt x="3049937" y="1924285"/>
                  <a:pt x="3047816" y="1925644"/>
                  <a:pt x="3005773" y="1915878"/>
                </a:cubicBezTo>
                <a:cubicBezTo>
                  <a:pt x="2978838" y="1921092"/>
                  <a:pt x="2967972" y="1927319"/>
                  <a:pt x="2897201" y="1926772"/>
                </a:cubicBezTo>
                <a:lnTo>
                  <a:pt x="2783891" y="1931749"/>
                </a:lnTo>
                <a:cubicBezTo>
                  <a:pt x="2753098" y="1932794"/>
                  <a:pt x="2731621" y="1915151"/>
                  <a:pt x="2712447" y="1933044"/>
                </a:cubicBezTo>
                <a:cubicBezTo>
                  <a:pt x="2621923" y="1990472"/>
                  <a:pt x="2637976" y="1949546"/>
                  <a:pt x="2560151" y="1963609"/>
                </a:cubicBezTo>
                <a:cubicBezTo>
                  <a:pt x="2472084" y="1973456"/>
                  <a:pt x="2423631" y="1962133"/>
                  <a:pt x="2367221" y="1971884"/>
                </a:cubicBezTo>
                <a:cubicBezTo>
                  <a:pt x="2355331" y="1950582"/>
                  <a:pt x="2295649" y="1950006"/>
                  <a:pt x="2272130" y="1961162"/>
                </a:cubicBezTo>
                <a:cubicBezTo>
                  <a:pt x="2229336" y="1964326"/>
                  <a:pt x="2232627" y="1943953"/>
                  <a:pt x="2189404" y="1978172"/>
                </a:cubicBezTo>
                <a:cubicBezTo>
                  <a:pt x="2153824" y="1968017"/>
                  <a:pt x="2114605" y="1969166"/>
                  <a:pt x="2077704" y="1965002"/>
                </a:cubicBezTo>
                <a:cubicBezTo>
                  <a:pt x="2053064" y="1962036"/>
                  <a:pt x="2051584" y="1971011"/>
                  <a:pt x="2033299" y="1969042"/>
                </a:cubicBezTo>
                <a:cubicBezTo>
                  <a:pt x="2015014" y="1967073"/>
                  <a:pt x="1998956" y="1958903"/>
                  <a:pt x="1967996" y="1953187"/>
                </a:cubicBezTo>
                <a:cubicBezTo>
                  <a:pt x="1924117" y="1970917"/>
                  <a:pt x="1915668" y="1940297"/>
                  <a:pt x="1855805" y="1926082"/>
                </a:cubicBezTo>
                <a:cubicBezTo>
                  <a:pt x="1830663" y="1943732"/>
                  <a:pt x="1810564" y="1935694"/>
                  <a:pt x="1790957" y="1919460"/>
                </a:cubicBezTo>
                <a:cubicBezTo>
                  <a:pt x="1732588" y="1924884"/>
                  <a:pt x="1679506" y="1900619"/>
                  <a:pt x="1613978" y="1891581"/>
                </a:cubicBezTo>
                <a:cubicBezTo>
                  <a:pt x="1542961" y="1912227"/>
                  <a:pt x="1506863" y="1865666"/>
                  <a:pt x="1436831" y="1856201"/>
                </a:cubicBezTo>
                <a:cubicBezTo>
                  <a:pt x="1409149" y="1862955"/>
                  <a:pt x="1416370" y="1829853"/>
                  <a:pt x="1357365" y="1832140"/>
                </a:cubicBezTo>
                <a:cubicBezTo>
                  <a:pt x="1285880" y="1811785"/>
                  <a:pt x="1273193" y="1786872"/>
                  <a:pt x="1232341" y="1785942"/>
                </a:cubicBezTo>
                <a:cubicBezTo>
                  <a:pt x="1223903" y="1792798"/>
                  <a:pt x="1160576" y="1793911"/>
                  <a:pt x="1162595" y="1784330"/>
                </a:cubicBezTo>
                <a:cubicBezTo>
                  <a:pt x="1153167" y="1787110"/>
                  <a:pt x="1122206" y="1805077"/>
                  <a:pt x="1120257" y="1789615"/>
                </a:cubicBezTo>
                <a:cubicBezTo>
                  <a:pt x="1073149" y="1786750"/>
                  <a:pt x="1034361" y="1768718"/>
                  <a:pt x="991903" y="1786741"/>
                </a:cubicBezTo>
                <a:cubicBezTo>
                  <a:pt x="966383" y="1781126"/>
                  <a:pt x="949501" y="1800915"/>
                  <a:pt x="883960" y="1809389"/>
                </a:cubicBezTo>
                <a:cubicBezTo>
                  <a:pt x="836064" y="1808194"/>
                  <a:pt x="826980" y="1826610"/>
                  <a:pt x="766531" y="1805053"/>
                </a:cubicBezTo>
                <a:cubicBezTo>
                  <a:pt x="732778" y="1801141"/>
                  <a:pt x="694055" y="1787044"/>
                  <a:pt x="669779" y="1800537"/>
                </a:cubicBezTo>
                <a:cubicBezTo>
                  <a:pt x="645252" y="1794709"/>
                  <a:pt x="563495" y="1813232"/>
                  <a:pt x="523898" y="1811085"/>
                </a:cubicBezTo>
                <a:cubicBezTo>
                  <a:pt x="457555" y="1798530"/>
                  <a:pt x="395227" y="1824052"/>
                  <a:pt x="360251" y="1830735"/>
                </a:cubicBezTo>
                <a:cubicBezTo>
                  <a:pt x="313564" y="1825583"/>
                  <a:pt x="298281" y="1811622"/>
                  <a:pt x="255207" y="1818275"/>
                </a:cubicBezTo>
                <a:cubicBezTo>
                  <a:pt x="206572" y="1839769"/>
                  <a:pt x="160277" y="1836800"/>
                  <a:pt x="101803" y="1870647"/>
                </a:cubicBezTo>
                <a:cubicBezTo>
                  <a:pt x="85849" y="1910002"/>
                  <a:pt x="27997" y="1845258"/>
                  <a:pt x="25397" y="1888443"/>
                </a:cubicBezTo>
                <a:cubicBezTo>
                  <a:pt x="19096" y="1881154"/>
                  <a:pt x="11260" y="1878398"/>
                  <a:pt x="2370" y="1878311"/>
                </a:cubicBezTo>
                <a:lnTo>
                  <a:pt x="0" y="1878785"/>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5753A4B5-998F-524B-AD2C-E5555EE1D93A}"/>
              </a:ext>
            </a:extLst>
          </p:cNvPr>
          <p:cNvSpPr>
            <a:spLocks noGrp="1"/>
          </p:cNvSpPr>
          <p:nvPr>
            <p:ph type="title"/>
          </p:nvPr>
        </p:nvSpPr>
        <p:spPr>
          <a:xfrm>
            <a:off x="1137034" y="609597"/>
            <a:ext cx="9392421" cy="762003"/>
          </a:xfrm>
        </p:spPr>
        <p:txBody>
          <a:bodyPr>
            <a:normAutofit fontScale="90000"/>
          </a:bodyPr>
          <a:lstStyle/>
          <a:p>
            <a:r>
              <a:rPr lang="en-US" dirty="0"/>
              <a:t>Extension of the Public Health Emergency </a:t>
            </a:r>
          </a:p>
        </p:txBody>
      </p:sp>
      <p:sp>
        <p:nvSpPr>
          <p:cNvPr id="3" name="Content Placeholder 2">
            <a:extLst>
              <a:ext uri="{FF2B5EF4-FFF2-40B4-BE49-F238E27FC236}">
                <a16:creationId xmlns:a16="http://schemas.microsoft.com/office/drawing/2014/main" id="{9D726162-14F8-004E-A0DF-1042B16BD5A8}"/>
              </a:ext>
            </a:extLst>
          </p:cNvPr>
          <p:cNvSpPr>
            <a:spLocks noGrp="1"/>
          </p:cNvSpPr>
          <p:nvPr>
            <p:ph idx="1"/>
          </p:nvPr>
        </p:nvSpPr>
        <p:spPr>
          <a:xfrm>
            <a:off x="513668" y="1871663"/>
            <a:ext cx="4958966" cy="4986337"/>
          </a:xfrm>
        </p:spPr>
        <p:txBody>
          <a:bodyPr>
            <a:normAutofit fontScale="40000" lnSpcReduction="20000"/>
          </a:bodyPr>
          <a:lstStyle/>
          <a:p>
            <a:endParaRPr lang="en-US" sz="800" dirty="0"/>
          </a:p>
          <a:p>
            <a:r>
              <a:rPr lang="en-US" sz="5000" dirty="0"/>
              <a:t>January 31, 2020</a:t>
            </a:r>
          </a:p>
          <a:p>
            <a:r>
              <a:rPr lang="en-US" sz="5000" dirty="0"/>
              <a:t>April 20, 2020</a:t>
            </a:r>
          </a:p>
          <a:p>
            <a:r>
              <a:rPr lang="en-US" sz="5000" dirty="0"/>
              <a:t>July 23, 2020</a:t>
            </a:r>
          </a:p>
          <a:p>
            <a:r>
              <a:rPr lang="en-US" sz="5000" dirty="0"/>
              <a:t>October 2, 2020</a:t>
            </a:r>
          </a:p>
          <a:p>
            <a:r>
              <a:rPr lang="en-US" sz="5000" dirty="0"/>
              <a:t>January 7, 2021</a:t>
            </a:r>
          </a:p>
          <a:p>
            <a:r>
              <a:rPr lang="en-US" sz="5000" dirty="0"/>
              <a:t>April 15, 2021</a:t>
            </a:r>
          </a:p>
          <a:p>
            <a:r>
              <a:rPr lang="en-US" sz="5000" dirty="0"/>
              <a:t>July 19, 2021</a:t>
            </a:r>
          </a:p>
          <a:p>
            <a:r>
              <a:rPr lang="en-US" sz="5000" dirty="0"/>
              <a:t>October 15, 2021</a:t>
            </a:r>
          </a:p>
          <a:p>
            <a:r>
              <a:rPr lang="en-US" sz="5000" dirty="0"/>
              <a:t>January 14, 2022 </a:t>
            </a:r>
          </a:p>
          <a:p>
            <a:r>
              <a:rPr lang="en-US" sz="5000" dirty="0"/>
              <a:t>April 12, 2022</a:t>
            </a:r>
          </a:p>
          <a:p>
            <a:r>
              <a:rPr lang="en-US" sz="5000" dirty="0"/>
              <a:t>July 15, 2022</a:t>
            </a:r>
          </a:p>
          <a:p>
            <a:r>
              <a:rPr lang="en-US" sz="5000" dirty="0"/>
              <a:t>October 13, 2022</a:t>
            </a:r>
          </a:p>
          <a:p>
            <a:r>
              <a:rPr lang="en-US" sz="5000" strike="sngStrike" dirty="0">
                <a:solidFill>
                  <a:srgbClr val="FF0000"/>
                </a:solidFill>
              </a:rPr>
              <a:t>January 30, 2022 </a:t>
            </a:r>
            <a:r>
              <a:rPr lang="en-US" sz="5000" dirty="0"/>
              <a:t> 90-day notice given</a:t>
            </a:r>
            <a:endParaRPr lang="en-US" sz="5000" strike="sngStrike" dirty="0">
              <a:solidFill>
                <a:srgbClr val="FF0000"/>
              </a:solidFill>
            </a:endParaRPr>
          </a:p>
          <a:p>
            <a:endParaRPr lang="en-US" sz="800" strike="sngStrike" dirty="0">
              <a:solidFill>
                <a:srgbClr val="FF0000"/>
              </a:solidFill>
            </a:endParaRPr>
          </a:p>
          <a:p>
            <a:endParaRPr lang="en-US" sz="800" dirty="0"/>
          </a:p>
        </p:txBody>
      </p:sp>
      <p:pic>
        <p:nvPicPr>
          <p:cNvPr id="7" name="Picture 6" descr="A large building with a sign in front of it&#10;&#10;Description automatically generated with medium confidence">
            <a:extLst>
              <a:ext uri="{FF2B5EF4-FFF2-40B4-BE49-F238E27FC236}">
                <a16:creationId xmlns:a16="http://schemas.microsoft.com/office/drawing/2014/main" id="{12A768EA-9ABF-14F7-4B4D-277B714322F9}"/>
              </a:ext>
            </a:extLst>
          </p:cNvPr>
          <p:cNvPicPr>
            <a:picLocks noChangeAspect="1"/>
          </p:cNvPicPr>
          <p:nvPr/>
        </p:nvPicPr>
        <p:blipFill>
          <a:blip r:embed="rId3"/>
          <a:stretch>
            <a:fillRect/>
          </a:stretch>
        </p:blipFill>
        <p:spPr>
          <a:xfrm>
            <a:off x="5860473" y="2061836"/>
            <a:ext cx="5647399" cy="3286019"/>
          </a:xfrm>
          <a:prstGeom prst="rect">
            <a:avLst/>
          </a:prstGeom>
        </p:spPr>
      </p:pic>
      <p:sp>
        <p:nvSpPr>
          <p:cNvPr id="16" name="Freeform: Shape 15">
            <a:extLst>
              <a:ext uri="{FF2B5EF4-FFF2-40B4-BE49-F238E27FC236}">
                <a16:creationId xmlns:a16="http://schemas.microsoft.com/office/drawing/2014/main" id="{9A0D773F-7A7D-4DBB-9DEA-86BB8B8F4B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5381624" y="6209414"/>
            <a:ext cx="6810375" cy="648586"/>
          </a:xfrm>
          <a:custGeom>
            <a:avLst/>
            <a:gdLst>
              <a:gd name="connsiteX0" fmla="*/ 0 w 10753706"/>
              <a:gd name="connsiteY0" fmla="*/ 0 h 1027260"/>
              <a:gd name="connsiteX1" fmla="*/ 10753706 w 10753706"/>
              <a:gd name="connsiteY1" fmla="*/ 0 h 1027260"/>
              <a:gd name="connsiteX2" fmla="*/ 10748809 w 10753706"/>
              <a:gd name="connsiteY2" fmla="*/ 2522 h 1027260"/>
              <a:gd name="connsiteX3" fmla="*/ 10725330 w 10753706"/>
              <a:gd name="connsiteY3" fmla="*/ 11977 h 1027260"/>
              <a:gd name="connsiteX4" fmla="*/ 10615423 w 10753706"/>
              <a:gd name="connsiteY4" fmla="*/ 52967 h 1027260"/>
              <a:gd name="connsiteX5" fmla="*/ 10533936 w 10753706"/>
              <a:gd name="connsiteY5" fmla="*/ 53095 h 1027260"/>
              <a:gd name="connsiteX6" fmla="*/ 10466876 w 10753706"/>
              <a:gd name="connsiteY6" fmla="*/ 45180 h 1027260"/>
              <a:gd name="connsiteX7" fmla="*/ 10355090 w 10753706"/>
              <a:gd name="connsiteY7" fmla="*/ 89741 h 1027260"/>
              <a:gd name="connsiteX8" fmla="*/ 10087145 w 10753706"/>
              <a:gd name="connsiteY8" fmla="*/ 66115 h 1027260"/>
              <a:gd name="connsiteX9" fmla="*/ 10015902 w 10753706"/>
              <a:gd name="connsiteY9" fmla="*/ 76178 h 1027260"/>
              <a:gd name="connsiteX10" fmla="*/ 9806005 w 10753706"/>
              <a:gd name="connsiteY10" fmla="*/ 102435 h 1027260"/>
              <a:gd name="connsiteX11" fmla="*/ 9602583 w 10753706"/>
              <a:gd name="connsiteY11" fmla="*/ 179170 h 1027260"/>
              <a:gd name="connsiteX12" fmla="*/ 9469719 w 10753706"/>
              <a:gd name="connsiteY12" fmla="*/ 174721 h 1027260"/>
              <a:gd name="connsiteX13" fmla="*/ 9408692 w 10753706"/>
              <a:gd name="connsiteY13" fmla="*/ 189513 h 1027260"/>
              <a:gd name="connsiteX14" fmla="*/ 9364151 w 10753706"/>
              <a:gd name="connsiteY14" fmla="*/ 194072 h 1027260"/>
              <a:gd name="connsiteX15" fmla="*/ 9337751 w 10753706"/>
              <a:gd name="connsiteY15" fmla="*/ 197579 h 1027260"/>
              <a:gd name="connsiteX16" fmla="*/ 9297166 w 10753706"/>
              <a:gd name="connsiteY16" fmla="*/ 216558 h 1027260"/>
              <a:gd name="connsiteX17" fmla="*/ 9123859 w 10753706"/>
              <a:gd name="connsiteY17" fmla="*/ 237356 h 1027260"/>
              <a:gd name="connsiteX18" fmla="*/ 8950741 w 10753706"/>
              <a:gd name="connsiteY18" fmla="*/ 238020 h 1027260"/>
              <a:gd name="connsiteX19" fmla="*/ 8718236 w 10753706"/>
              <a:gd name="connsiteY19" fmla="*/ 303148 h 1027260"/>
              <a:gd name="connsiteX20" fmla="*/ 8694011 w 10753706"/>
              <a:gd name="connsiteY20" fmla="*/ 308812 h 1027260"/>
              <a:gd name="connsiteX21" fmla="*/ 8611976 w 10753706"/>
              <a:gd name="connsiteY21" fmla="*/ 324819 h 1027260"/>
              <a:gd name="connsiteX22" fmla="*/ 8562074 w 10753706"/>
              <a:gd name="connsiteY22" fmla="*/ 337971 h 1027260"/>
              <a:gd name="connsiteX23" fmla="*/ 8501724 w 10753706"/>
              <a:gd name="connsiteY23" fmla="*/ 360865 h 1027260"/>
              <a:gd name="connsiteX24" fmla="*/ 8504489 w 10753706"/>
              <a:gd name="connsiteY24" fmla="*/ 364790 h 1027260"/>
              <a:gd name="connsiteX25" fmla="*/ 8492774 w 10753706"/>
              <a:gd name="connsiteY25" fmla="*/ 366181 h 1027260"/>
              <a:gd name="connsiteX26" fmla="*/ 8466405 w 10753706"/>
              <a:gd name="connsiteY26" fmla="*/ 368724 h 1027260"/>
              <a:gd name="connsiteX27" fmla="*/ 8427069 w 10753706"/>
              <a:gd name="connsiteY27" fmla="*/ 387211 h 1027260"/>
              <a:gd name="connsiteX28" fmla="*/ 8387766 w 10753706"/>
              <a:gd name="connsiteY28" fmla="*/ 377161 h 1027260"/>
              <a:gd name="connsiteX29" fmla="*/ 8315874 w 10753706"/>
              <a:gd name="connsiteY29" fmla="*/ 395527 h 1027260"/>
              <a:gd name="connsiteX30" fmla="*/ 8274474 w 10753706"/>
              <a:gd name="connsiteY30" fmla="*/ 405112 h 1027260"/>
              <a:gd name="connsiteX31" fmla="*/ 8234664 w 10753706"/>
              <a:gd name="connsiteY31" fmla="*/ 410219 h 1027260"/>
              <a:gd name="connsiteX32" fmla="*/ 8211268 w 10753706"/>
              <a:gd name="connsiteY32" fmla="*/ 416791 h 1027260"/>
              <a:gd name="connsiteX33" fmla="*/ 8188615 w 10753706"/>
              <a:gd name="connsiteY33" fmla="*/ 421755 h 1027260"/>
              <a:gd name="connsiteX34" fmla="*/ 8179981 w 10753706"/>
              <a:gd name="connsiteY34" fmla="*/ 420402 h 1027260"/>
              <a:gd name="connsiteX35" fmla="*/ 8179307 w 10753706"/>
              <a:gd name="connsiteY35" fmla="*/ 422516 h 1027260"/>
              <a:gd name="connsiteX36" fmla="*/ 8147929 w 10753706"/>
              <a:gd name="connsiteY36" fmla="*/ 450302 h 1027260"/>
              <a:gd name="connsiteX37" fmla="*/ 8089136 w 10753706"/>
              <a:gd name="connsiteY37" fmla="*/ 465283 h 1027260"/>
              <a:gd name="connsiteX38" fmla="*/ 8049973 w 10753706"/>
              <a:gd name="connsiteY38" fmla="*/ 454121 h 1027260"/>
              <a:gd name="connsiteX39" fmla="*/ 7965913 w 10753706"/>
              <a:gd name="connsiteY39" fmla="*/ 464415 h 1027260"/>
              <a:gd name="connsiteX40" fmla="*/ 7945093 w 10753706"/>
              <a:gd name="connsiteY40" fmla="*/ 464798 h 1027260"/>
              <a:gd name="connsiteX41" fmla="*/ 7935335 w 10753706"/>
              <a:gd name="connsiteY41" fmla="*/ 462442 h 1027260"/>
              <a:gd name="connsiteX42" fmla="*/ 7904779 w 10753706"/>
              <a:gd name="connsiteY42" fmla="*/ 471429 h 1027260"/>
              <a:gd name="connsiteX43" fmla="*/ 7855604 w 10753706"/>
              <a:gd name="connsiteY43" fmla="*/ 480199 h 1027260"/>
              <a:gd name="connsiteX44" fmla="*/ 7832630 w 10753706"/>
              <a:gd name="connsiteY44" fmla="*/ 485371 h 1027260"/>
              <a:gd name="connsiteX45" fmla="*/ 7812438 w 10753706"/>
              <a:gd name="connsiteY45" fmla="*/ 485391 h 1027260"/>
              <a:gd name="connsiteX46" fmla="*/ 7701399 w 10753706"/>
              <a:gd name="connsiteY46" fmla="*/ 495197 h 1027260"/>
              <a:gd name="connsiteX47" fmla="*/ 7674778 w 10753706"/>
              <a:gd name="connsiteY47" fmla="*/ 494723 h 1027260"/>
              <a:gd name="connsiteX48" fmla="*/ 7660445 w 10753706"/>
              <a:gd name="connsiteY48" fmla="*/ 490194 h 1027260"/>
              <a:gd name="connsiteX49" fmla="*/ 7651781 w 10753706"/>
              <a:gd name="connsiteY49" fmla="*/ 493084 h 1027260"/>
              <a:gd name="connsiteX50" fmla="*/ 7584807 w 10753706"/>
              <a:gd name="connsiteY50" fmla="*/ 499490 h 1027260"/>
              <a:gd name="connsiteX51" fmla="*/ 7541324 w 10753706"/>
              <a:gd name="connsiteY51" fmla="*/ 504184 h 1027260"/>
              <a:gd name="connsiteX52" fmla="*/ 7541756 w 10753706"/>
              <a:gd name="connsiteY52" fmla="*/ 512184 h 1027260"/>
              <a:gd name="connsiteX53" fmla="*/ 7503906 w 10753706"/>
              <a:gd name="connsiteY53" fmla="*/ 518551 h 1027260"/>
              <a:gd name="connsiteX54" fmla="*/ 7460411 w 10753706"/>
              <a:gd name="connsiteY54" fmla="*/ 517415 h 1027260"/>
              <a:gd name="connsiteX55" fmla="*/ 7460116 w 10753706"/>
              <a:gd name="connsiteY55" fmla="*/ 517548 h 1027260"/>
              <a:gd name="connsiteX56" fmla="*/ 7297810 w 10753706"/>
              <a:gd name="connsiteY56" fmla="*/ 563947 h 1027260"/>
              <a:gd name="connsiteX57" fmla="*/ 6946388 w 10753706"/>
              <a:gd name="connsiteY57" fmla="*/ 665244 h 1027260"/>
              <a:gd name="connsiteX58" fmla="*/ 6741704 w 10753706"/>
              <a:gd name="connsiteY58" fmla="*/ 679365 h 1027260"/>
              <a:gd name="connsiteX59" fmla="*/ 6624680 w 10753706"/>
              <a:gd name="connsiteY59" fmla="*/ 677674 h 1027260"/>
              <a:gd name="connsiteX60" fmla="*/ 6605700 w 10753706"/>
              <a:gd name="connsiteY60" fmla="*/ 683566 h 1027260"/>
              <a:gd name="connsiteX61" fmla="*/ 6576922 w 10753706"/>
              <a:gd name="connsiteY61" fmla="*/ 683030 h 1027260"/>
              <a:gd name="connsiteX62" fmla="*/ 6405123 w 10753706"/>
              <a:gd name="connsiteY62" fmla="*/ 721946 h 1027260"/>
              <a:gd name="connsiteX63" fmla="*/ 6368938 w 10753706"/>
              <a:gd name="connsiteY63" fmla="*/ 717341 h 1027260"/>
              <a:gd name="connsiteX64" fmla="*/ 6295102 w 10753706"/>
              <a:gd name="connsiteY64" fmla="*/ 729508 h 1027260"/>
              <a:gd name="connsiteX65" fmla="*/ 6202084 w 10753706"/>
              <a:gd name="connsiteY65" fmla="*/ 767091 h 1027260"/>
              <a:gd name="connsiteX66" fmla="*/ 6067157 w 10753706"/>
              <a:gd name="connsiteY66" fmla="*/ 790339 h 1027260"/>
              <a:gd name="connsiteX67" fmla="*/ 6061443 w 10753706"/>
              <a:gd name="connsiteY67" fmla="*/ 796151 h 1027260"/>
              <a:gd name="connsiteX68" fmla="*/ 6051406 w 10753706"/>
              <a:gd name="connsiteY68" fmla="*/ 800684 h 1027260"/>
              <a:gd name="connsiteX69" fmla="*/ 6049097 w 10753706"/>
              <a:gd name="connsiteY69" fmla="*/ 800636 h 1027260"/>
              <a:gd name="connsiteX70" fmla="*/ 6034222 w 10753706"/>
              <a:gd name="connsiteY70" fmla="*/ 804110 h 1027260"/>
              <a:gd name="connsiteX71" fmla="*/ 6033121 w 10753706"/>
              <a:gd name="connsiteY71" fmla="*/ 806078 h 1027260"/>
              <a:gd name="connsiteX72" fmla="*/ 6023593 w 10753706"/>
              <a:gd name="connsiteY72" fmla="*/ 808842 h 1027260"/>
              <a:gd name="connsiteX73" fmla="*/ 6006639 w 10753706"/>
              <a:gd name="connsiteY73" fmla="*/ 815304 h 1027260"/>
              <a:gd name="connsiteX74" fmla="*/ 6001762 w 10753706"/>
              <a:gd name="connsiteY74" fmla="*/ 815557 h 1027260"/>
              <a:gd name="connsiteX75" fmla="*/ 5973534 w 10753706"/>
              <a:gd name="connsiteY75" fmla="*/ 823815 h 1027260"/>
              <a:gd name="connsiteX76" fmla="*/ 5972336 w 10753706"/>
              <a:gd name="connsiteY76" fmla="*/ 823476 h 1027260"/>
              <a:gd name="connsiteX77" fmla="*/ 5960841 w 10753706"/>
              <a:gd name="connsiteY77" fmla="*/ 823819 h 1027260"/>
              <a:gd name="connsiteX78" fmla="*/ 5940719 w 10753706"/>
              <a:gd name="connsiteY78" fmla="*/ 825514 h 1027260"/>
              <a:gd name="connsiteX79" fmla="*/ 5884298 w 10753706"/>
              <a:gd name="connsiteY79" fmla="*/ 823806 h 1027260"/>
              <a:gd name="connsiteX80" fmla="*/ 5854779 w 10753706"/>
              <a:gd name="connsiteY80" fmla="*/ 832365 h 1027260"/>
              <a:gd name="connsiteX81" fmla="*/ 5848382 w 10753706"/>
              <a:gd name="connsiteY81" fmla="*/ 833844 h 1027260"/>
              <a:gd name="connsiteX82" fmla="*/ 5848066 w 10753706"/>
              <a:gd name="connsiteY82" fmla="*/ 833772 h 1027260"/>
              <a:gd name="connsiteX83" fmla="*/ 5840944 w 10753706"/>
              <a:gd name="connsiteY83" fmla="*/ 835132 h 1027260"/>
              <a:gd name="connsiteX84" fmla="*/ 5836719 w 10753706"/>
              <a:gd name="connsiteY84" fmla="*/ 836539 h 1027260"/>
              <a:gd name="connsiteX85" fmla="*/ 5824311 w 10753706"/>
              <a:gd name="connsiteY85" fmla="*/ 839408 h 1027260"/>
              <a:gd name="connsiteX86" fmla="*/ 5818788 w 10753706"/>
              <a:gd name="connsiteY86" fmla="*/ 839727 h 1027260"/>
              <a:gd name="connsiteX87" fmla="*/ 5763953 w 10753706"/>
              <a:gd name="connsiteY87" fmla="*/ 834282 h 1027260"/>
              <a:gd name="connsiteX88" fmla="*/ 5667748 w 10753706"/>
              <a:gd name="connsiteY88" fmla="*/ 840211 h 1027260"/>
              <a:gd name="connsiteX89" fmla="*/ 5573108 w 10753706"/>
              <a:gd name="connsiteY89" fmla="*/ 847611 h 1027260"/>
              <a:gd name="connsiteX90" fmla="*/ 5539137 w 10753706"/>
              <a:gd name="connsiteY90" fmla="*/ 851033 h 1027260"/>
              <a:gd name="connsiteX91" fmla="*/ 5510651 w 10753706"/>
              <a:gd name="connsiteY91" fmla="*/ 844215 h 1027260"/>
              <a:gd name="connsiteX92" fmla="*/ 5457331 w 10753706"/>
              <a:gd name="connsiteY92" fmla="*/ 839159 h 1027260"/>
              <a:gd name="connsiteX93" fmla="*/ 5410613 w 10753706"/>
              <a:gd name="connsiteY93" fmla="*/ 834358 h 1027260"/>
              <a:gd name="connsiteX94" fmla="*/ 5370040 w 10753706"/>
              <a:gd name="connsiteY94" fmla="*/ 862127 h 1027260"/>
              <a:gd name="connsiteX95" fmla="*/ 5318778 w 10753706"/>
              <a:gd name="connsiteY95" fmla="*/ 855310 h 1027260"/>
              <a:gd name="connsiteX96" fmla="*/ 5298645 w 10753706"/>
              <a:gd name="connsiteY96" fmla="*/ 855171 h 1027260"/>
              <a:gd name="connsiteX97" fmla="*/ 5253828 w 10753706"/>
              <a:gd name="connsiteY97" fmla="*/ 859670 h 1027260"/>
              <a:gd name="connsiteX98" fmla="*/ 5216955 w 10753706"/>
              <a:gd name="connsiteY98" fmla="*/ 866245 h 1027260"/>
              <a:gd name="connsiteX99" fmla="*/ 5214344 w 10753706"/>
              <a:gd name="connsiteY99" fmla="*/ 868102 h 1027260"/>
              <a:gd name="connsiteX100" fmla="*/ 5195561 w 10753706"/>
              <a:gd name="connsiteY100" fmla="*/ 869949 h 1027260"/>
              <a:gd name="connsiteX101" fmla="*/ 5182555 w 10753706"/>
              <a:gd name="connsiteY101" fmla="*/ 873542 h 1027260"/>
              <a:gd name="connsiteX102" fmla="*/ 5172552 w 10753706"/>
              <a:gd name="connsiteY102" fmla="*/ 878801 h 1027260"/>
              <a:gd name="connsiteX103" fmla="*/ 5027993 w 10753706"/>
              <a:gd name="connsiteY103" fmla="*/ 889666 h 1027260"/>
              <a:gd name="connsiteX104" fmla="*/ 4939844 w 10753706"/>
              <a:gd name="connsiteY104" fmla="*/ 934802 h 1027260"/>
              <a:gd name="connsiteX105" fmla="*/ 4792576 w 10753706"/>
              <a:gd name="connsiteY105" fmla="*/ 934820 h 1027260"/>
              <a:gd name="connsiteX106" fmla="*/ 4602423 w 10753706"/>
              <a:gd name="connsiteY106" fmla="*/ 958063 h 1027260"/>
              <a:gd name="connsiteX107" fmla="*/ 4290656 w 10753706"/>
              <a:gd name="connsiteY107" fmla="*/ 969152 h 1027260"/>
              <a:gd name="connsiteX108" fmla="*/ 3952334 w 10753706"/>
              <a:gd name="connsiteY108" fmla="*/ 954043 h 1027260"/>
              <a:gd name="connsiteX109" fmla="*/ 3858560 w 10753706"/>
              <a:gd name="connsiteY109" fmla="*/ 948781 h 1027260"/>
              <a:gd name="connsiteX110" fmla="*/ 3846597 w 10753706"/>
              <a:gd name="connsiteY110" fmla="*/ 948382 h 1027260"/>
              <a:gd name="connsiteX111" fmla="*/ 3736044 w 10753706"/>
              <a:gd name="connsiteY111" fmla="*/ 947759 h 1027260"/>
              <a:gd name="connsiteX112" fmla="*/ 3713136 w 10753706"/>
              <a:gd name="connsiteY112" fmla="*/ 946963 h 1027260"/>
              <a:gd name="connsiteX113" fmla="*/ 3695939 w 10753706"/>
              <a:gd name="connsiteY113" fmla="*/ 943639 h 1027260"/>
              <a:gd name="connsiteX114" fmla="*/ 3694125 w 10753706"/>
              <a:gd name="connsiteY114" fmla="*/ 940567 h 1027260"/>
              <a:gd name="connsiteX115" fmla="*/ 3681925 w 10753706"/>
              <a:gd name="connsiteY115" fmla="*/ 939706 h 1027260"/>
              <a:gd name="connsiteX116" fmla="*/ 3679204 w 10753706"/>
              <a:gd name="connsiteY116" fmla="*/ 938926 h 1027260"/>
              <a:gd name="connsiteX117" fmla="*/ 3615656 w 10753706"/>
              <a:gd name="connsiteY117" fmla="*/ 940320 h 1027260"/>
              <a:gd name="connsiteX118" fmla="*/ 3567983 w 10753706"/>
              <a:gd name="connsiteY118" fmla="*/ 935596 h 1027260"/>
              <a:gd name="connsiteX119" fmla="*/ 3422423 w 10753706"/>
              <a:gd name="connsiteY119" fmla="*/ 932129 h 1027260"/>
              <a:gd name="connsiteX120" fmla="*/ 3310925 w 10753706"/>
              <a:gd name="connsiteY120" fmla="*/ 911072 h 1027260"/>
              <a:gd name="connsiteX121" fmla="*/ 3139421 w 10753706"/>
              <a:gd name="connsiteY121" fmla="*/ 934151 h 1027260"/>
              <a:gd name="connsiteX122" fmla="*/ 2996922 w 10753706"/>
              <a:gd name="connsiteY122" fmla="*/ 927537 h 1027260"/>
              <a:gd name="connsiteX123" fmla="*/ 2982785 w 10753706"/>
              <a:gd name="connsiteY123" fmla="*/ 931453 h 1027260"/>
              <a:gd name="connsiteX124" fmla="*/ 2967478 w 10753706"/>
              <a:gd name="connsiteY124" fmla="*/ 933397 h 1027260"/>
              <a:gd name="connsiteX125" fmla="*/ 2948552 w 10753706"/>
              <a:gd name="connsiteY125" fmla="*/ 932961 h 1027260"/>
              <a:gd name="connsiteX126" fmla="*/ 2944404 w 10753706"/>
              <a:gd name="connsiteY126" fmla="*/ 934452 h 1027260"/>
              <a:gd name="connsiteX127" fmla="*/ 2908608 w 10753706"/>
              <a:gd name="connsiteY127" fmla="*/ 937205 h 1027260"/>
              <a:gd name="connsiteX128" fmla="*/ 2904443 w 10753706"/>
              <a:gd name="connsiteY128" fmla="*/ 936455 h 1027260"/>
              <a:gd name="connsiteX129" fmla="*/ 2868935 w 10753706"/>
              <a:gd name="connsiteY129" fmla="*/ 938022 h 1027260"/>
              <a:gd name="connsiteX130" fmla="*/ 2868586 w 10753706"/>
              <a:gd name="connsiteY130" fmla="*/ 937487 h 1027260"/>
              <a:gd name="connsiteX131" fmla="*/ 2859191 w 10753706"/>
              <a:gd name="connsiteY131" fmla="*/ 935503 h 1027260"/>
              <a:gd name="connsiteX132" fmla="*/ 2840915 w 10753706"/>
              <a:gd name="connsiteY132" fmla="*/ 932977 h 1027260"/>
              <a:gd name="connsiteX133" fmla="*/ 2763509 w 10753706"/>
              <a:gd name="connsiteY133" fmla="*/ 921850 h 1027260"/>
              <a:gd name="connsiteX134" fmla="*/ 2756121 w 10753706"/>
              <a:gd name="connsiteY134" fmla="*/ 921864 h 1027260"/>
              <a:gd name="connsiteX135" fmla="*/ 2755998 w 10753706"/>
              <a:gd name="connsiteY135" fmla="*/ 921739 h 1027260"/>
              <a:gd name="connsiteX136" fmla="*/ 2748255 w 10753706"/>
              <a:gd name="connsiteY136" fmla="*/ 921505 h 1027260"/>
              <a:gd name="connsiteX137" fmla="*/ 2694601 w 10753706"/>
              <a:gd name="connsiteY137" fmla="*/ 915575 h 1027260"/>
              <a:gd name="connsiteX138" fmla="*/ 2635357 w 10753706"/>
              <a:gd name="connsiteY138" fmla="*/ 910976 h 1027260"/>
              <a:gd name="connsiteX139" fmla="*/ 2601047 w 10753706"/>
              <a:gd name="connsiteY139" fmla="*/ 910263 h 1027260"/>
              <a:gd name="connsiteX140" fmla="*/ 2507482 w 10753706"/>
              <a:gd name="connsiteY140" fmla="*/ 906211 h 1027260"/>
              <a:gd name="connsiteX141" fmla="*/ 2413884 w 10753706"/>
              <a:gd name="connsiteY141" fmla="*/ 900545 h 1027260"/>
              <a:gd name="connsiteX142" fmla="*/ 2368912 w 10753706"/>
              <a:gd name="connsiteY142" fmla="*/ 888755 h 1027260"/>
              <a:gd name="connsiteX143" fmla="*/ 2349490 w 10753706"/>
              <a:gd name="connsiteY143" fmla="*/ 889719 h 1027260"/>
              <a:gd name="connsiteX144" fmla="*/ 2344290 w 10753706"/>
              <a:gd name="connsiteY144" fmla="*/ 890584 h 1027260"/>
              <a:gd name="connsiteX145" fmla="*/ 2336488 w 10753706"/>
              <a:gd name="connsiteY145" fmla="*/ 891058 h 1027260"/>
              <a:gd name="connsiteX146" fmla="*/ 2329015 w 10753706"/>
              <a:gd name="connsiteY146" fmla="*/ 891627 h 1027260"/>
              <a:gd name="connsiteX147" fmla="*/ 2293898 w 10753706"/>
              <a:gd name="connsiteY147" fmla="*/ 896431 h 1027260"/>
              <a:gd name="connsiteX148" fmla="*/ 2243927 w 10753706"/>
              <a:gd name="connsiteY148" fmla="*/ 888076 h 1027260"/>
              <a:gd name="connsiteX149" fmla="*/ 2223920 w 10753706"/>
              <a:gd name="connsiteY149" fmla="*/ 887331 h 1027260"/>
              <a:gd name="connsiteX150" fmla="*/ 2213081 w 10753706"/>
              <a:gd name="connsiteY150" fmla="*/ 886302 h 1027260"/>
              <a:gd name="connsiteX151" fmla="*/ 2212307 w 10753706"/>
              <a:gd name="connsiteY151" fmla="*/ 885829 h 1027260"/>
              <a:gd name="connsiteX152" fmla="*/ 2152321 w 10753706"/>
              <a:gd name="connsiteY152" fmla="*/ 894418 h 1027260"/>
              <a:gd name="connsiteX153" fmla="*/ 2140985 w 10753706"/>
              <a:gd name="connsiteY153" fmla="*/ 895968 h 1027260"/>
              <a:gd name="connsiteX154" fmla="*/ 2121210 w 10753706"/>
              <a:gd name="connsiteY154" fmla="*/ 899354 h 1027260"/>
              <a:gd name="connsiteX155" fmla="*/ 2119146 w 10753706"/>
              <a:gd name="connsiteY155" fmla="*/ 899033 h 1027260"/>
              <a:gd name="connsiteX156" fmla="*/ 2105666 w 10753706"/>
              <a:gd name="connsiteY156" fmla="*/ 902240 h 1027260"/>
              <a:gd name="connsiteX157" fmla="*/ 2094924 w 10753706"/>
              <a:gd name="connsiteY157" fmla="*/ 907203 h 1027260"/>
              <a:gd name="connsiteX158" fmla="*/ 1949478 w 10753706"/>
              <a:gd name="connsiteY158" fmla="*/ 913748 h 1027260"/>
              <a:gd name="connsiteX159" fmla="*/ 1749684 w 10753706"/>
              <a:gd name="connsiteY159" fmla="*/ 942223 h 1027260"/>
              <a:gd name="connsiteX160" fmla="*/ 1585576 w 10753706"/>
              <a:gd name="connsiteY160" fmla="*/ 954170 h 1027260"/>
              <a:gd name="connsiteX161" fmla="*/ 1476250 w 10753706"/>
              <a:gd name="connsiteY161" fmla="*/ 950653 h 1027260"/>
              <a:gd name="connsiteX162" fmla="*/ 1433927 w 10753706"/>
              <a:gd name="connsiteY162" fmla="*/ 959926 h 1027260"/>
              <a:gd name="connsiteX163" fmla="*/ 1414893 w 10753706"/>
              <a:gd name="connsiteY163" fmla="*/ 957671 h 1027260"/>
              <a:gd name="connsiteX164" fmla="*/ 1411585 w 10753706"/>
              <a:gd name="connsiteY164" fmla="*/ 957179 h 1027260"/>
              <a:gd name="connsiteX165" fmla="*/ 1398896 w 10753706"/>
              <a:gd name="connsiteY165" fmla="*/ 957460 h 1027260"/>
              <a:gd name="connsiteX166" fmla="*/ 1394632 w 10753706"/>
              <a:gd name="connsiteY166" fmla="*/ 954725 h 1027260"/>
              <a:gd name="connsiteX167" fmla="*/ 1375043 w 10753706"/>
              <a:gd name="connsiteY167" fmla="*/ 953132 h 1027260"/>
              <a:gd name="connsiteX168" fmla="*/ 1351876 w 10753706"/>
              <a:gd name="connsiteY168" fmla="*/ 954436 h 1027260"/>
              <a:gd name="connsiteX169" fmla="*/ 1242676 w 10753706"/>
              <a:gd name="connsiteY169" fmla="*/ 963767 h 1027260"/>
              <a:gd name="connsiteX170" fmla="*/ 1205993 w 10753706"/>
              <a:gd name="connsiteY170" fmla="*/ 974080 h 1027260"/>
              <a:gd name="connsiteX171" fmla="*/ 1052221 w 10753706"/>
              <a:gd name="connsiteY171" fmla="*/ 963954 h 1027260"/>
              <a:gd name="connsiteX172" fmla="*/ 968270 w 10753706"/>
              <a:gd name="connsiteY172" fmla="*/ 964761 h 1027260"/>
              <a:gd name="connsiteX173" fmla="*/ 874493 w 10753706"/>
              <a:gd name="connsiteY173" fmla="*/ 998122 h 1027260"/>
              <a:gd name="connsiteX174" fmla="*/ 814411 w 10753706"/>
              <a:gd name="connsiteY174" fmla="*/ 1007391 h 1027260"/>
              <a:gd name="connsiteX175" fmla="*/ 688604 w 10753706"/>
              <a:gd name="connsiteY175" fmla="*/ 1015631 h 1027260"/>
              <a:gd name="connsiteX176" fmla="*/ 618171 w 10753706"/>
              <a:gd name="connsiteY176" fmla="*/ 1027260 h 1027260"/>
              <a:gd name="connsiteX177" fmla="*/ 570379 w 10753706"/>
              <a:gd name="connsiteY177" fmla="*/ 1023487 h 1027260"/>
              <a:gd name="connsiteX178" fmla="*/ 482519 w 10753706"/>
              <a:gd name="connsiteY178" fmla="*/ 1002108 h 1027260"/>
              <a:gd name="connsiteX179" fmla="*/ 475319 w 10753706"/>
              <a:gd name="connsiteY179" fmla="*/ 1009922 h 1027260"/>
              <a:gd name="connsiteX180" fmla="*/ 431104 w 10753706"/>
              <a:gd name="connsiteY180" fmla="*/ 1009317 h 1027260"/>
              <a:gd name="connsiteX181" fmla="*/ 363782 w 10753706"/>
              <a:gd name="connsiteY181" fmla="*/ 1007585 h 1027260"/>
              <a:gd name="connsiteX182" fmla="*/ 325533 w 10753706"/>
              <a:gd name="connsiteY182" fmla="*/ 1008502 h 1027260"/>
              <a:gd name="connsiteX183" fmla="*/ 220429 w 10753706"/>
              <a:gd name="connsiteY183" fmla="*/ 1008927 h 1027260"/>
              <a:gd name="connsiteX184" fmla="*/ 114676 w 10753706"/>
              <a:gd name="connsiteY184" fmla="*/ 1007765 h 1027260"/>
              <a:gd name="connsiteX185" fmla="*/ 13470 w 10753706"/>
              <a:gd name="connsiteY185" fmla="*/ 998544 h 1027260"/>
              <a:gd name="connsiteX186" fmla="*/ 0 w 10753706"/>
              <a:gd name="connsiteY186" fmla="*/ 997355 h 102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10753706" h="1027260">
                <a:moveTo>
                  <a:pt x="0" y="0"/>
                </a:moveTo>
                <a:lnTo>
                  <a:pt x="10753706" y="0"/>
                </a:lnTo>
                <a:lnTo>
                  <a:pt x="10748809" y="2522"/>
                </a:lnTo>
                <a:cubicBezTo>
                  <a:pt x="10744031" y="4644"/>
                  <a:pt x="10737551" y="7204"/>
                  <a:pt x="10725330" y="11977"/>
                </a:cubicBezTo>
                <a:cubicBezTo>
                  <a:pt x="10700888" y="21523"/>
                  <a:pt x="10652058" y="39304"/>
                  <a:pt x="10615423" y="52967"/>
                </a:cubicBezTo>
                <a:cubicBezTo>
                  <a:pt x="10598524" y="49017"/>
                  <a:pt x="10550674" y="61360"/>
                  <a:pt x="10533936" y="53095"/>
                </a:cubicBezTo>
                <a:cubicBezTo>
                  <a:pt x="10519435" y="55674"/>
                  <a:pt x="10480156" y="49393"/>
                  <a:pt x="10466876" y="45180"/>
                </a:cubicBezTo>
                <a:cubicBezTo>
                  <a:pt x="10443145" y="68059"/>
                  <a:pt x="10382269" y="71294"/>
                  <a:pt x="10355090" y="89741"/>
                </a:cubicBezTo>
                <a:cubicBezTo>
                  <a:pt x="10286222" y="95376"/>
                  <a:pt x="10146285" y="63529"/>
                  <a:pt x="10087145" y="66115"/>
                </a:cubicBezTo>
                <a:cubicBezTo>
                  <a:pt x="10067575" y="79584"/>
                  <a:pt x="10043111" y="68921"/>
                  <a:pt x="10015902" y="76178"/>
                </a:cubicBezTo>
                <a:cubicBezTo>
                  <a:pt x="9952302" y="84628"/>
                  <a:pt x="9893286" y="103337"/>
                  <a:pt x="9806005" y="102435"/>
                </a:cubicBezTo>
                <a:cubicBezTo>
                  <a:pt x="9782247" y="141133"/>
                  <a:pt x="9674787" y="151643"/>
                  <a:pt x="9602583" y="179170"/>
                </a:cubicBezTo>
                <a:cubicBezTo>
                  <a:pt x="9557658" y="187584"/>
                  <a:pt x="9478290" y="154235"/>
                  <a:pt x="9469719" y="174721"/>
                </a:cubicBezTo>
                <a:cubicBezTo>
                  <a:pt x="9443779" y="165070"/>
                  <a:pt x="9431317" y="185692"/>
                  <a:pt x="9408692" y="189513"/>
                </a:cubicBezTo>
                <a:cubicBezTo>
                  <a:pt x="9387154" y="183843"/>
                  <a:pt x="9380475" y="191089"/>
                  <a:pt x="9364151" y="194072"/>
                </a:cubicBezTo>
                <a:cubicBezTo>
                  <a:pt x="9354686" y="190222"/>
                  <a:pt x="9340485" y="191782"/>
                  <a:pt x="9337751" y="197579"/>
                </a:cubicBezTo>
                <a:cubicBezTo>
                  <a:pt x="9349566" y="209270"/>
                  <a:pt x="9297468" y="207714"/>
                  <a:pt x="9297166" y="216558"/>
                </a:cubicBezTo>
                <a:cubicBezTo>
                  <a:pt x="9269057" y="220999"/>
                  <a:pt x="9139630" y="221783"/>
                  <a:pt x="9123859" y="237356"/>
                </a:cubicBezTo>
                <a:cubicBezTo>
                  <a:pt x="9068176" y="249209"/>
                  <a:pt x="8975349" y="235349"/>
                  <a:pt x="8950741" y="238020"/>
                </a:cubicBezTo>
                <a:cubicBezTo>
                  <a:pt x="8916265" y="215428"/>
                  <a:pt x="8822808" y="292026"/>
                  <a:pt x="8718236" y="303148"/>
                </a:cubicBezTo>
                <a:cubicBezTo>
                  <a:pt x="8703111" y="302060"/>
                  <a:pt x="8695551" y="302792"/>
                  <a:pt x="8694011" y="308812"/>
                </a:cubicBezTo>
                <a:cubicBezTo>
                  <a:pt x="8661810" y="312764"/>
                  <a:pt x="8637956" y="329628"/>
                  <a:pt x="8611976" y="324819"/>
                </a:cubicBezTo>
                <a:cubicBezTo>
                  <a:pt x="8621849" y="336388"/>
                  <a:pt x="8562809" y="325917"/>
                  <a:pt x="8562074" y="337971"/>
                </a:cubicBezTo>
                <a:cubicBezTo>
                  <a:pt x="8543699" y="343978"/>
                  <a:pt x="8511321" y="356396"/>
                  <a:pt x="8501724" y="360865"/>
                </a:cubicBezTo>
                <a:lnTo>
                  <a:pt x="8504489" y="364790"/>
                </a:lnTo>
                <a:lnTo>
                  <a:pt x="8492774" y="366181"/>
                </a:lnTo>
                <a:lnTo>
                  <a:pt x="8466405" y="368724"/>
                </a:lnTo>
                <a:cubicBezTo>
                  <a:pt x="8455454" y="372229"/>
                  <a:pt x="8440175" y="385805"/>
                  <a:pt x="8427069" y="387211"/>
                </a:cubicBezTo>
                <a:cubicBezTo>
                  <a:pt x="8400442" y="392215"/>
                  <a:pt x="8397079" y="382989"/>
                  <a:pt x="8387766" y="377161"/>
                </a:cubicBezTo>
                <a:cubicBezTo>
                  <a:pt x="8369233" y="378548"/>
                  <a:pt x="8334756" y="390869"/>
                  <a:pt x="8315874" y="395527"/>
                </a:cubicBezTo>
                <a:cubicBezTo>
                  <a:pt x="8306664" y="400500"/>
                  <a:pt x="8272845" y="393679"/>
                  <a:pt x="8274474" y="405112"/>
                </a:cubicBezTo>
                <a:cubicBezTo>
                  <a:pt x="8255483" y="406194"/>
                  <a:pt x="8244963" y="408376"/>
                  <a:pt x="8234664" y="410219"/>
                </a:cubicBezTo>
                <a:lnTo>
                  <a:pt x="8211268" y="416791"/>
                </a:lnTo>
                <a:cubicBezTo>
                  <a:pt x="8204720" y="419941"/>
                  <a:pt x="8197411" y="422004"/>
                  <a:pt x="8188615" y="421755"/>
                </a:cubicBezTo>
                <a:lnTo>
                  <a:pt x="8179981" y="420402"/>
                </a:lnTo>
                <a:lnTo>
                  <a:pt x="8179307" y="422516"/>
                </a:lnTo>
                <a:cubicBezTo>
                  <a:pt x="8179027" y="425797"/>
                  <a:pt x="8175790" y="448341"/>
                  <a:pt x="8147929" y="450302"/>
                </a:cubicBezTo>
                <a:cubicBezTo>
                  <a:pt x="8130300" y="457967"/>
                  <a:pt x="8114933" y="461015"/>
                  <a:pt x="8089136" y="465283"/>
                </a:cubicBezTo>
                <a:cubicBezTo>
                  <a:pt x="8072810" y="465920"/>
                  <a:pt x="8069376" y="451569"/>
                  <a:pt x="8049973" y="454121"/>
                </a:cubicBezTo>
                <a:cubicBezTo>
                  <a:pt x="7974508" y="471465"/>
                  <a:pt x="8006050" y="447139"/>
                  <a:pt x="7965913" y="464415"/>
                </a:cubicBezTo>
                <a:cubicBezTo>
                  <a:pt x="7958234" y="466025"/>
                  <a:pt x="7951405" y="465800"/>
                  <a:pt x="7945093" y="464798"/>
                </a:cubicBezTo>
                <a:lnTo>
                  <a:pt x="7935335" y="462442"/>
                </a:lnTo>
                <a:lnTo>
                  <a:pt x="7904779" y="471429"/>
                </a:lnTo>
                <a:cubicBezTo>
                  <a:pt x="7889387" y="474999"/>
                  <a:pt x="7872867" y="477951"/>
                  <a:pt x="7855604" y="480199"/>
                </a:cubicBezTo>
                <a:cubicBezTo>
                  <a:pt x="7850005" y="476378"/>
                  <a:pt x="7838628" y="483595"/>
                  <a:pt x="7832630" y="485371"/>
                </a:cubicBezTo>
                <a:cubicBezTo>
                  <a:pt x="7831473" y="482645"/>
                  <a:pt x="7816623" y="482661"/>
                  <a:pt x="7812438" y="485391"/>
                </a:cubicBezTo>
                <a:cubicBezTo>
                  <a:pt x="7709470" y="505049"/>
                  <a:pt x="7759426" y="473956"/>
                  <a:pt x="7701399" y="495197"/>
                </a:cubicBezTo>
                <a:cubicBezTo>
                  <a:pt x="7690986" y="496989"/>
                  <a:pt x="7682397" y="496365"/>
                  <a:pt x="7674778" y="494723"/>
                </a:cubicBezTo>
                <a:lnTo>
                  <a:pt x="7660445" y="490194"/>
                </a:lnTo>
                <a:lnTo>
                  <a:pt x="7651781" y="493084"/>
                </a:lnTo>
                <a:cubicBezTo>
                  <a:pt x="7616113" y="496548"/>
                  <a:pt x="7603273" y="491735"/>
                  <a:pt x="7584807" y="499490"/>
                </a:cubicBezTo>
                <a:cubicBezTo>
                  <a:pt x="7549256" y="490212"/>
                  <a:pt x="7563949" y="500167"/>
                  <a:pt x="7541324" y="504184"/>
                </a:cubicBezTo>
                <a:cubicBezTo>
                  <a:pt x="7523851" y="508307"/>
                  <a:pt x="7559546" y="509825"/>
                  <a:pt x="7541756" y="512184"/>
                </a:cubicBezTo>
                <a:cubicBezTo>
                  <a:pt x="7520963" y="510864"/>
                  <a:pt x="7525755" y="520497"/>
                  <a:pt x="7503906" y="518551"/>
                </a:cubicBezTo>
                <a:cubicBezTo>
                  <a:pt x="7505924" y="510774"/>
                  <a:pt x="7464361" y="523683"/>
                  <a:pt x="7460411" y="517415"/>
                </a:cubicBezTo>
                <a:lnTo>
                  <a:pt x="7460116" y="517548"/>
                </a:lnTo>
                <a:cubicBezTo>
                  <a:pt x="7447785" y="530928"/>
                  <a:pt x="7310141" y="550568"/>
                  <a:pt x="7297810" y="563947"/>
                </a:cubicBezTo>
                <a:cubicBezTo>
                  <a:pt x="7221791" y="605698"/>
                  <a:pt x="7039072" y="646008"/>
                  <a:pt x="6946388" y="665244"/>
                </a:cubicBezTo>
                <a:cubicBezTo>
                  <a:pt x="6853704" y="684480"/>
                  <a:pt x="6804875" y="677485"/>
                  <a:pt x="6741704" y="679365"/>
                </a:cubicBezTo>
                <a:lnTo>
                  <a:pt x="6624680" y="677674"/>
                </a:lnTo>
                <a:lnTo>
                  <a:pt x="6605700" y="683566"/>
                </a:lnTo>
                <a:cubicBezTo>
                  <a:pt x="6603309" y="685184"/>
                  <a:pt x="6599550" y="685647"/>
                  <a:pt x="6576922" y="683030"/>
                </a:cubicBezTo>
                <a:cubicBezTo>
                  <a:pt x="6527275" y="698355"/>
                  <a:pt x="6440981" y="702347"/>
                  <a:pt x="6405123" y="721946"/>
                </a:cubicBezTo>
                <a:cubicBezTo>
                  <a:pt x="6407963" y="715467"/>
                  <a:pt x="6383450" y="712913"/>
                  <a:pt x="6368938" y="717341"/>
                </a:cubicBezTo>
                <a:cubicBezTo>
                  <a:pt x="6377914" y="692119"/>
                  <a:pt x="6315316" y="744281"/>
                  <a:pt x="6295102" y="729508"/>
                </a:cubicBezTo>
                <a:cubicBezTo>
                  <a:pt x="6300358" y="744473"/>
                  <a:pt x="6240070" y="776254"/>
                  <a:pt x="6202084" y="767091"/>
                </a:cubicBezTo>
                <a:cubicBezTo>
                  <a:pt x="6152826" y="774744"/>
                  <a:pt x="6122010" y="790367"/>
                  <a:pt x="6067157" y="790339"/>
                </a:cubicBezTo>
                <a:cubicBezTo>
                  <a:pt x="6066310" y="792484"/>
                  <a:pt x="6064283" y="794403"/>
                  <a:pt x="6061443" y="796151"/>
                </a:cubicBezTo>
                <a:lnTo>
                  <a:pt x="6051406" y="800684"/>
                </a:lnTo>
                <a:lnTo>
                  <a:pt x="6049097" y="800636"/>
                </a:lnTo>
                <a:cubicBezTo>
                  <a:pt x="6040408" y="801393"/>
                  <a:pt x="6036299" y="802645"/>
                  <a:pt x="6034222" y="804110"/>
                </a:cubicBezTo>
                <a:lnTo>
                  <a:pt x="6033121" y="806078"/>
                </a:lnTo>
                <a:lnTo>
                  <a:pt x="6023593" y="808842"/>
                </a:lnTo>
                <a:lnTo>
                  <a:pt x="6006639" y="815304"/>
                </a:lnTo>
                <a:lnTo>
                  <a:pt x="6001762" y="815557"/>
                </a:lnTo>
                <a:lnTo>
                  <a:pt x="5973534" y="823815"/>
                </a:lnTo>
                <a:lnTo>
                  <a:pt x="5972336" y="823476"/>
                </a:lnTo>
                <a:cubicBezTo>
                  <a:pt x="5969004" y="822901"/>
                  <a:pt x="5965329" y="822833"/>
                  <a:pt x="5960841" y="823819"/>
                </a:cubicBezTo>
                <a:cubicBezTo>
                  <a:pt x="5955860" y="815655"/>
                  <a:pt x="5953515" y="821882"/>
                  <a:pt x="5940719" y="825514"/>
                </a:cubicBezTo>
                <a:cubicBezTo>
                  <a:pt x="5930130" y="813644"/>
                  <a:pt x="5900943" y="827979"/>
                  <a:pt x="5884298" y="823806"/>
                </a:cubicBezTo>
                <a:cubicBezTo>
                  <a:pt x="5875133" y="826741"/>
                  <a:pt x="5865250" y="829630"/>
                  <a:pt x="5854779" y="832365"/>
                </a:cubicBezTo>
                <a:lnTo>
                  <a:pt x="5848382" y="833844"/>
                </a:lnTo>
                <a:lnTo>
                  <a:pt x="5848066" y="833772"/>
                </a:lnTo>
                <a:cubicBezTo>
                  <a:pt x="5846273" y="833879"/>
                  <a:pt x="5844018" y="834284"/>
                  <a:pt x="5840944" y="835132"/>
                </a:cubicBezTo>
                <a:lnTo>
                  <a:pt x="5836719" y="836539"/>
                </a:lnTo>
                <a:lnTo>
                  <a:pt x="5824311" y="839408"/>
                </a:lnTo>
                <a:lnTo>
                  <a:pt x="5818788" y="839727"/>
                </a:lnTo>
                <a:cubicBezTo>
                  <a:pt x="5797008" y="838594"/>
                  <a:pt x="5786883" y="822081"/>
                  <a:pt x="5763953" y="834282"/>
                </a:cubicBezTo>
                <a:cubicBezTo>
                  <a:pt x="5726813" y="837521"/>
                  <a:pt x="5699446" y="830949"/>
                  <a:pt x="5667748" y="840211"/>
                </a:cubicBezTo>
                <a:cubicBezTo>
                  <a:pt x="5632959" y="843205"/>
                  <a:pt x="5601436" y="842280"/>
                  <a:pt x="5573108" y="847611"/>
                </a:cubicBezTo>
                <a:cubicBezTo>
                  <a:pt x="5560030" y="845832"/>
                  <a:pt x="5549547" y="851598"/>
                  <a:pt x="5539137" y="851033"/>
                </a:cubicBezTo>
                <a:cubicBezTo>
                  <a:pt x="5528728" y="850467"/>
                  <a:pt x="5529256" y="837509"/>
                  <a:pt x="5510651" y="844215"/>
                </a:cubicBezTo>
                <a:cubicBezTo>
                  <a:pt x="5494241" y="833607"/>
                  <a:pt x="5466101" y="839171"/>
                  <a:pt x="5457331" y="839159"/>
                </a:cubicBezTo>
                <a:lnTo>
                  <a:pt x="5410613" y="834358"/>
                </a:lnTo>
                <a:lnTo>
                  <a:pt x="5370040" y="862127"/>
                </a:lnTo>
                <a:cubicBezTo>
                  <a:pt x="5357863" y="856469"/>
                  <a:pt x="5319115" y="868069"/>
                  <a:pt x="5318778" y="855310"/>
                </a:cubicBezTo>
                <a:cubicBezTo>
                  <a:pt x="5303920" y="857760"/>
                  <a:pt x="5296727" y="863736"/>
                  <a:pt x="5298645" y="855171"/>
                </a:cubicBezTo>
                <a:cubicBezTo>
                  <a:pt x="5287819" y="855897"/>
                  <a:pt x="5267444" y="857825"/>
                  <a:pt x="5253828" y="859670"/>
                </a:cubicBezTo>
                <a:lnTo>
                  <a:pt x="5216955" y="866245"/>
                </a:lnTo>
                <a:lnTo>
                  <a:pt x="5214344" y="868102"/>
                </a:lnTo>
                <a:cubicBezTo>
                  <a:pt x="5210778" y="868719"/>
                  <a:pt x="5200859" y="869042"/>
                  <a:pt x="5195561" y="869949"/>
                </a:cubicBezTo>
                <a:lnTo>
                  <a:pt x="5182555" y="873542"/>
                </a:lnTo>
                <a:cubicBezTo>
                  <a:pt x="5178496" y="875023"/>
                  <a:pt x="5175066" y="876746"/>
                  <a:pt x="5172552" y="878801"/>
                </a:cubicBezTo>
                <a:cubicBezTo>
                  <a:pt x="5121406" y="873797"/>
                  <a:pt x="5080096" y="886529"/>
                  <a:pt x="5027993" y="889666"/>
                </a:cubicBezTo>
                <a:cubicBezTo>
                  <a:pt x="4999924" y="877115"/>
                  <a:pt x="4946973" y="919452"/>
                  <a:pt x="4939844" y="934802"/>
                </a:cubicBezTo>
                <a:cubicBezTo>
                  <a:pt x="4895154" y="940701"/>
                  <a:pt x="4844006" y="928240"/>
                  <a:pt x="4792576" y="934820"/>
                </a:cubicBezTo>
                <a:lnTo>
                  <a:pt x="4602423" y="958063"/>
                </a:lnTo>
                <a:cubicBezTo>
                  <a:pt x="4488530" y="967131"/>
                  <a:pt x="4399004" y="969822"/>
                  <a:pt x="4290656" y="969152"/>
                </a:cubicBezTo>
                <a:cubicBezTo>
                  <a:pt x="4182308" y="968482"/>
                  <a:pt x="4046938" y="971167"/>
                  <a:pt x="3952334" y="954043"/>
                </a:cubicBezTo>
                <a:lnTo>
                  <a:pt x="3858560" y="948781"/>
                </a:lnTo>
                <a:lnTo>
                  <a:pt x="3846597" y="948382"/>
                </a:lnTo>
                <a:cubicBezTo>
                  <a:pt x="3807516" y="956616"/>
                  <a:pt x="3767475" y="941640"/>
                  <a:pt x="3736044" y="947759"/>
                </a:cubicBezTo>
                <a:cubicBezTo>
                  <a:pt x="3727323" y="948128"/>
                  <a:pt x="3719828" y="947771"/>
                  <a:pt x="3713136" y="946963"/>
                </a:cubicBezTo>
                <a:lnTo>
                  <a:pt x="3695939" y="943639"/>
                </a:lnTo>
                <a:lnTo>
                  <a:pt x="3694125" y="940567"/>
                </a:lnTo>
                <a:lnTo>
                  <a:pt x="3681925" y="939706"/>
                </a:lnTo>
                <a:lnTo>
                  <a:pt x="3679204" y="938926"/>
                </a:lnTo>
                <a:cubicBezTo>
                  <a:pt x="3668160" y="939028"/>
                  <a:pt x="3634193" y="940875"/>
                  <a:pt x="3615656" y="940320"/>
                </a:cubicBezTo>
                <a:cubicBezTo>
                  <a:pt x="3582626" y="936974"/>
                  <a:pt x="3593904" y="949140"/>
                  <a:pt x="3567983" y="935596"/>
                </a:cubicBezTo>
                <a:cubicBezTo>
                  <a:pt x="3504185" y="939048"/>
                  <a:pt x="3482818" y="922224"/>
                  <a:pt x="3422423" y="932129"/>
                </a:cubicBezTo>
                <a:cubicBezTo>
                  <a:pt x="3369166" y="933413"/>
                  <a:pt x="3329486" y="910108"/>
                  <a:pt x="3310925" y="911072"/>
                </a:cubicBezTo>
                <a:cubicBezTo>
                  <a:pt x="3261363" y="909787"/>
                  <a:pt x="3198415" y="933574"/>
                  <a:pt x="3139421" y="934151"/>
                </a:cubicBezTo>
                <a:cubicBezTo>
                  <a:pt x="3088799" y="931012"/>
                  <a:pt x="3038941" y="938464"/>
                  <a:pt x="2996922" y="927537"/>
                </a:cubicBezTo>
                <a:cubicBezTo>
                  <a:pt x="2992673" y="929234"/>
                  <a:pt x="2987900" y="930498"/>
                  <a:pt x="2982785" y="931453"/>
                </a:cubicBezTo>
                <a:lnTo>
                  <a:pt x="2967478" y="933397"/>
                </a:lnTo>
                <a:lnTo>
                  <a:pt x="2948552" y="932961"/>
                </a:lnTo>
                <a:lnTo>
                  <a:pt x="2944404" y="934452"/>
                </a:lnTo>
                <a:lnTo>
                  <a:pt x="2908608" y="937205"/>
                </a:lnTo>
                <a:lnTo>
                  <a:pt x="2904443" y="936455"/>
                </a:lnTo>
                <a:lnTo>
                  <a:pt x="2868935" y="938022"/>
                </a:lnTo>
                <a:lnTo>
                  <a:pt x="2868586" y="937487"/>
                </a:lnTo>
                <a:cubicBezTo>
                  <a:pt x="2866994" y="936327"/>
                  <a:pt x="2864292" y="935538"/>
                  <a:pt x="2859191" y="935503"/>
                </a:cubicBezTo>
                <a:cubicBezTo>
                  <a:pt x="2869075" y="927418"/>
                  <a:pt x="2856828" y="932364"/>
                  <a:pt x="2840915" y="932977"/>
                </a:cubicBezTo>
                <a:lnTo>
                  <a:pt x="2763509" y="921850"/>
                </a:lnTo>
                <a:lnTo>
                  <a:pt x="2756121" y="921864"/>
                </a:lnTo>
                <a:cubicBezTo>
                  <a:pt x="2756081" y="921822"/>
                  <a:pt x="2756039" y="921781"/>
                  <a:pt x="2755998" y="921739"/>
                </a:cubicBezTo>
                <a:cubicBezTo>
                  <a:pt x="2754445" y="921476"/>
                  <a:pt x="2752036" y="921380"/>
                  <a:pt x="2748255" y="921505"/>
                </a:cubicBezTo>
                <a:lnTo>
                  <a:pt x="2694601" y="915575"/>
                </a:lnTo>
                <a:cubicBezTo>
                  <a:pt x="2671223" y="919874"/>
                  <a:pt x="2666972" y="913376"/>
                  <a:pt x="2635357" y="910976"/>
                </a:cubicBezTo>
                <a:cubicBezTo>
                  <a:pt x="2621906" y="915051"/>
                  <a:pt x="2611315" y="913542"/>
                  <a:pt x="2601047" y="910263"/>
                </a:cubicBezTo>
                <a:cubicBezTo>
                  <a:pt x="2570084" y="912074"/>
                  <a:pt x="2542135" y="907435"/>
                  <a:pt x="2507482" y="906211"/>
                </a:cubicBezTo>
                <a:cubicBezTo>
                  <a:pt x="2469706" y="911437"/>
                  <a:pt x="2450920" y="901812"/>
                  <a:pt x="2413884" y="900545"/>
                </a:cubicBezTo>
                <a:cubicBezTo>
                  <a:pt x="2381338" y="909664"/>
                  <a:pt x="2387753" y="892438"/>
                  <a:pt x="2368912" y="888755"/>
                </a:cubicBezTo>
                <a:lnTo>
                  <a:pt x="2349490" y="889719"/>
                </a:lnTo>
                <a:lnTo>
                  <a:pt x="2344290" y="890584"/>
                </a:lnTo>
                <a:cubicBezTo>
                  <a:pt x="2340673" y="891041"/>
                  <a:pt x="2338228" y="891167"/>
                  <a:pt x="2336488" y="891058"/>
                </a:cubicBezTo>
                <a:lnTo>
                  <a:pt x="2329015" y="891627"/>
                </a:lnTo>
                <a:cubicBezTo>
                  <a:pt x="2316843" y="893039"/>
                  <a:pt x="2305064" y="894669"/>
                  <a:pt x="2293898" y="896431"/>
                </a:cubicBezTo>
                <a:cubicBezTo>
                  <a:pt x="2282637" y="890404"/>
                  <a:pt x="2242346" y="900851"/>
                  <a:pt x="2243927" y="888076"/>
                </a:cubicBezTo>
                <a:cubicBezTo>
                  <a:pt x="2228778" y="890081"/>
                  <a:pt x="2220725" y="895845"/>
                  <a:pt x="2223920" y="887331"/>
                </a:cubicBezTo>
                <a:cubicBezTo>
                  <a:pt x="2218877" y="887756"/>
                  <a:pt x="2215583" y="887254"/>
                  <a:pt x="2213081" y="886302"/>
                </a:cubicBezTo>
                <a:lnTo>
                  <a:pt x="2212307" y="885829"/>
                </a:lnTo>
                <a:lnTo>
                  <a:pt x="2152321" y="894418"/>
                </a:lnTo>
                <a:lnTo>
                  <a:pt x="2140985" y="895968"/>
                </a:lnTo>
                <a:lnTo>
                  <a:pt x="2121210" y="899354"/>
                </a:lnTo>
                <a:lnTo>
                  <a:pt x="2119146" y="899033"/>
                </a:lnTo>
                <a:lnTo>
                  <a:pt x="2105666" y="902240"/>
                </a:lnTo>
                <a:cubicBezTo>
                  <a:pt x="2101407" y="903601"/>
                  <a:pt x="2097735" y="905221"/>
                  <a:pt x="2094924" y="907203"/>
                </a:cubicBezTo>
                <a:cubicBezTo>
                  <a:pt x="2044793" y="900664"/>
                  <a:pt x="2001785" y="912168"/>
                  <a:pt x="1949478" y="913748"/>
                </a:cubicBezTo>
                <a:cubicBezTo>
                  <a:pt x="1891937" y="919585"/>
                  <a:pt x="1810334" y="935486"/>
                  <a:pt x="1749684" y="942223"/>
                </a:cubicBezTo>
                <a:lnTo>
                  <a:pt x="1585576" y="954170"/>
                </a:lnTo>
                <a:cubicBezTo>
                  <a:pt x="1549165" y="943719"/>
                  <a:pt x="1511425" y="950847"/>
                  <a:pt x="1476250" y="950653"/>
                </a:cubicBezTo>
                <a:cubicBezTo>
                  <a:pt x="1488515" y="961596"/>
                  <a:pt x="1432660" y="946795"/>
                  <a:pt x="1433927" y="959926"/>
                </a:cubicBezTo>
                <a:cubicBezTo>
                  <a:pt x="1427485" y="959475"/>
                  <a:pt x="1421205" y="958623"/>
                  <a:pt x="1414893" y="957671"/>
                </a:cubicBezTo>
                <a:lnTo>
                  <a:pt x="1411585" y="957179"/>
                </a:lnTo>
                <a:lnTo>
                  <a:pt x="1398896" y="957460"/>
                </a:lnTo>
                <a:lnTo>
                  <a:pt x="1394632" y="954725"/>
                </a:lnTo>
                <a:lnTo>
                  <a:pt x="1375043" y="953132"/>
                </a:lnTo>
                <a:cubicBezTo>
                  <a:pt x="1367813" y="952970"/>
                  <a:pt x="1360155" y="953305"/>
                  <a:pt x="1351876" y="954436"/>
                </a:cubicBezTo>
                <a:cubicBezTo>
                  <a:pt x="1325912" y="963028"/>
                  <a:pt x="1274459" y="952492"/>
                  <a:pt x="1242676" y="963767"/>
                </a:cubicBezTo>
                <a:cubicBezTo>
                  <a:pt x="1230276" y="966918"/>
                  <a:pt x="1216715" y="977098"/>
                  <a:pt x="1205993" y="974080"/>
                </a:cubicBezTo>
                <a:cubicBezTo>
                  <a:pt x="1174251" y="974112"/>
                  <a:pt x="1086982" y="964420"/>
                  <a:pt x="1052221" y="963954"/>
                </a:cubicBezTo>
                <a:cubicBezTo>
                  <a:pt x="1038515" y="970622"/>
                  <a:pt x="1009522" y="962342"/>
                  <a:pt x="968270" y="964761"/>
                </a:cubicBezTo>
                <a:cubicBezTo>
                  <a:pt x="943437" y="973698"/>
                  <a:pt x="900136" y="991017"/>
                  <a:pt x="874493" y="998122"/>
                </a:cubicBezTo>
                <a:cubicBezTo>
                  <a:pt x="848849" y="1005226"/>
                  <a:pt x="853424" y="1009427"/>
                  <a:pt x="814411" y="1007391"/>
                </a:cubicBezTo>
                <a:cubicBezTo>
                  <a:pt x="765926" y="1022821"/>
                  <a:pt x="732885" y="1009859"/>
                  <a:pt x="688604" y="1015631"/>
                </a:cubicBezTo>
                <a:cubicBezTo>
                  <a:pt x="638045" y="1020877"/>
                  <a:pt x="677999" y="1011556"/>
                  <a:pt x="618171" y="1027260"/>
                </a:cubicBezTo>
                <a:cubicBezTo>
                  <a:pt x="609680" y="1023165"/>
                  <a:pt x="583253" y="1020277"/>
                  <a:pt x="570379" y="1023487"/>
                </a:cubicBezTo>
                <a:cubicBezTo>
                  <a:pt x="543992" y="1022523"/>
                  <a:pt x="505183" y="1001686"/>
                  <a:pt x="482519" y="1002108"/>
                </a:cubicBezTo>
                <a:cubicBezTo>
                  <a:pt x="464011" y="1002285"/>
                  <a:pt x="495211" y="1007995"/>
                  <a:pt x="475319" y="1009922"/>
                </a:cubicBezTo>
                <a:cubicBezTo>
                  <a:pt x="450818" y="1011135"/>
                  <a:pt x="454804" y="1022539"/>
                  <a:pt x="431104" y="1009317"/>
                </a:cubicBezTo>
                <a:cubicBezTo>
                  <a:pt x="406857" y="1014651"/>
                  <a:pt x="399686" y="1008456"/>
                  <a:pt x="363782" y="1007585"/>
                </a:cubicBezTo>
                <a:cubicBezTo>
                  <a:pt x="350440" y="1012231"/>
                  <a:pt x="338145" y="1011245"/>
                  <a:pt x="325533" y="1008502"/>
                </a:cubicBezTo>
                <a:cubicBezTo>
                  <a:pt x="291944" y="1011745"/>
                  <a:pt x="259251" y="1008497"/>
                  <a:pt x="220429" y="1008927"/>
                </a:cubicBezTo>
                <a:cubicBezTo>
                  <a:pt x="180594" y="1015852"/>
                  <a:pt x="156150" y="1007265"/>
                  <a:pt x="114676" y="1007765"/>
                </a:cubicBezTo>
                <a:cubicBezTo>
                  <a:pt x="85718" y="1006195"/>
                  <a:pt x="43316" y="1001491"/>
                  <a:pt x="13470" y="998544"/>
                </a:cubicBezTo>
                <a:lnTo>
                  <a:pt x="0" y="997355"/>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120009311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06DA9DF9-31F7-4056-B42E-878CC9241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884516B6-8FBA-2929-9EA2-60C1D43583A3}"/>
              </a:ext>
            </a:extLst>
          </p:cNvPr>
          <p:cNvSpPr>
            <a:spLocks noGrp="1"/>
          </p:cNvSpPr>
          <p:nvPr>
            <p:ph type="ctrTitle"/>
          </p:nvPr>
        </p:nvSpPr>
        <p:spPr>
          <a:xfrm>
            <a:off x="294100" y="0"/>
            <a:ext cx="5668686" cy="5248356"/>
          </a:xfrm>
        </p:spPr>
        <p:txBody>
          <a:bodyPr>
            <a:normAutofit/>
          </a:bodyPr>
          <a:lstStyle/>
          <a:p>
            <a:pPr algn="l"/>
            <a:r>
              <a:rPr lang="en-US" sz="4400" dirty="0"/>
              <a:t>President  Biden signs the Consolidated Appropriations Act into law allowing for $1.7 trillion to extend select flexibilities until 2024</a:t>
            </a:r>
          </a:p>
        </p:txBody>
      </p:sp>
      <p:sp>
        <p:nvSpPr>
          <p:cNvPr id="5" name="Subtitle 4">
            <a:extLst>
              <a:ext uri="{FF2B5EF4-FFF2-40B4-BE49-F238E27FC236}">
                <a16:creationId xmlns:a16="http://schemas.microsoft.com/office/drawing/2014/main" id="{2A94F1AC-48CB-D39C-C248-74066FE76C8F}"/>
              </a:ext>
            </a:extLst>
          </p:cNvPr>
          <p:cNvSpPr>
            <a:spLocks noGrp="1"/>
          </p:cNvSpPr>
          <p:nvPr>
            <p:ph type="subTitle" idx="1"/>
          </p:nvPr>
        </p:nvSpPr>
        <p:spPr>
          <a:xfrm>
            <a:off x="548284" y="5934381"/>
            <a:ext cx="4620584" cy="237594"/>
          </a:xfrm>
        </p:spPr>
        <p:txBody>
          <a:bodyPr>
            <a:noAutofit/>
          </a:bodyPr>
          <a:lstStyle/>
          <a:p>
            <a:pPr algn="l"/>
            <a:r>
              <a:rPr lang="en-US" sz="1600" i="1" dirty="0"/>
              <a:t>Signed – December 29,  2023</a:t>
            </a:r>
          </a:p>
        </p:txBody>
      </p:sp>
      <p:pic>
        <p:nvPicPr>
          <p:cNvPr id="7" name="Picture 6" descr="A person in a suit writing on a piece of paper&#10;&#10;Description automatically generated">
            <a:extLst>
              <a:ext uri="{FF2B5EF4-FFF2-40B4-BE49-F238E27FC236}">
                <a16:creationId xmlns:a16="http://schemas.microsoft.com/office/drawing/2014/main" id="{36A0987C-DA73-01A4-22DF-EF8CA36C27DD}"/>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37807" r="4808" b="-1"/>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7630080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7" name="Rectangle 56">
            <a:extLst>
              <a:ext uri="{FF2B5EF4-FFF2-40B4-BE49-F238E27FC236}">
                <a16:creationId xmlns:a16="http://schemas.microsoft.com/office/drawing/2014/main" id="{72018E1B-E0B9-4440-AFF3-4112E50A27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9C7C4143-D05A-6641-B691-39A2F58A7F8F}"/>
              </a:ext>
            </a:extLst>
          </p:cNvPr>
          <p:cNvSpPr>
            <a:spLocks noGrp="1"/>
          </p:cNvSpPr>
          <p:nvPr>
            <p:ph type="title"/>
          </p:nvPr>
        </p:nvSpPr>
        <p:spPr>
          <a:xfrm>
            <a:off x="838200" y="557191"/>
            <a:ext cx="10515600" cy="2217174"/>
          </a:xfrm>
        </p:spPr>
        <p:txBody>
          <a:bodyPr vert="horz" lIns="91440" tIns="45720" rIns="91440" bIns="45720" rtlCol="0" anchor="ctr">
            <a:normAutofit/>
          </a:bodyPr>
          <a:lstStyle/>
          <a:p>
            <a:pPr algn="ctr"/>
            <a:r>
              <a:rPr lang="en-US" sz="4800" b="1" kern="1200" dirty="0">
                <a:solidFill>
                  <a:schemeClr val="tx1"/>
                </a:solidFill>
                <a:latin typeface="Constantia" panose="02030602050306030303" pitchFamily="18" charset="0"/>
                <a:ea typeface="Ayuthaya" pitchFamily="2" charset="-34"/>
                <a:cs typeface="APPLE CHANCERY" panose="03020702040506060504" pitchFamily="66" charset="-79"/>
              </a:rPr>
              <a:t>SPRING </a:t>
            </a:r>
            <a:br>
              <a:rPr lang="en-US" sz="4800" b="1" kern="1200" dirty="0">
                <a:solidFill>
                  <a:schemeClr val="tx1"/>
                </a:solidFill>
                <a:latin typeface="Constantia" panose="02030602050306030303" pitchFamily="18" charset="0"/>
                <a:ea typeface="Ayuthaya" pitchFamily="2" charset="-34"/>
                <a:cs typeface="APPLE CHANCERY" panose="03020702040506060504" pitchFamily="66" charset="-79"/>
              </a:rPr>
            </a:br>
            <a:r>
              <a:rPr lang="en-US" sz="4800" b="1" kern="1200" dirty="0">
                <a:solidFill>
                  <a:schemeClr val="tx1"/>
                </a:solidFill>
                <a:latin typeface="Constantia" panose="02030602050306030303" pitchFamily="18" charset="0"/>
                <a:ea typeface="Ayuthaya" pitchFamily="2" charset="-34"/>
                <a:cs typeface="APPLE CHANCERY" panose="03020702040506060504" pitchFamily="66" charset="-79"/>
              </a:rPr>
              <a:t>in Washington, DC</a:t>
            </a:r>
            <a:br>
              <a:rPr lang="en-US" sz="4800" b="1" kern="1200" dirty="0">
                <a:solidFill>
                  <a:schemeClr val="tx1"/>
                </a:solidFill>
                <a:latin typeface="Constantia" panose="02030602050306030303" pitchFamily="18" charset="0"/>
                <a:ea typeface="Ayuthaya" pitchFamily="2" charset="-34"/>
                <a:cs typeface="APPLE CHANCERY" panose="03020702040506060504" pitchFamily="66" charset="-79"/>
              </a:rPr>
            </a:br>
            <a:endParaRPr lang="en-US" sz="4800" b="1" kern="1200" dirty="0">
              <a:solidFill>
                <a:schemeClr val="tx1"/>
              </a:solidFill>
              <a:latin typeface="Constantia" panose="02030602050306030303" pitchFamily="18" charset="0"/>
              <a:ea typeface="Ayuthaya" pitchFamily="2" charset="-34"/>
              <a:cs typeface="APPLE CHANCERY" panose="03020702040506060504" pitchFamily="66" charset="-79"/>
            </a:endParaRPr>
          </a:p>
        </p:txBody>
      </p:sp>
      <p:pic>
        <p:nvPicPr>
          <p:cNvPr id="19" name="Content Placeholder 18" descr="A group of trees with pink blossoms&#10;&#10;Description automatically generated with medium confidence">
            <a:extLst>
              <a:ext uri="{FF2B5EF4-FFF2-40B4-BE49-F238E27FC236}">
                <a16:creationId xmlns:a16="http://schemas.microsoft.com/office/drawing/2014/main" id="{5F1CF2E5-BB8F-E608-8B9A-A7A7477FDB40}"/>
              </a:ext>
            </a:extLst>
          </p:cNvPr>
          <p:cNvPicPr>
            <a:picLocks noGrp="1" noChangeAspect="1"/>
          </p:cNvPicPr>
          <p:nvPr>
            <p:ph idx="1"/>
          </p:nvPr>
        </p:nvPicPr>
        <p:blipFill rotWithShape="1">
          <a:blip r:embed="rId2">
            <a:extLst>
              <a:ext uri="{837473B0-CC2E-450A-ABE3-18F120FF3D39}">
                <a1611:picAttrSrcUrl xmlns:a1611="http://schemas.microsoft.com/office/drawing/2016/11/main" r:id="rId3"/>
              </a:ext>
            </a:extLst>
          </a:blip>
          <a:srcRect l="17125" r="34980" b="-2"/>
          <a:stretch/>
        </p:blipFill>
        <p:spPr>
          <a:xfrm>
            <a:off x="184558" y="2962911"/>
            <a:ext cx="2255462" cy="3155238"/>
          </a:xfrm>
          <a:prstGeom prst="rect">
            <a:avLst/>
          </a:prstGeom>
        </p:spPr>
      </p:pic>
      <p:pic>
        <p:nvPicPr>
          <p:cNvPr id="52" name="Content Placeholder 51" descr="A close up of pink flowers&#10;&#10;Description automatically generated with medium confidence">
            <a:extLst>
              <a:ext uri="{FF2B5EF4-FFF2-40B4-BE49-F238E27FC236}">
                <a16:creationId xmlns:a16="http://schemas.microsoft.com/office/drawing/2014/main" id="{42C692DC-A83F-DA49-A2F9-544B87777373}"/>
              </a:ext>
            </a:extLst>
          </p:cNvPr>
          <p:cNvPicPr>
            <a:picLocks noChangeAspect="1"/>
          </p:cNvPicPr>
          <p:nvPr/>
        </p:nvPicPr>
        <p:blipFill rotWithShape="1">
          <a:blip r:embed="rId4">
            <a:extLst>
              <a:ext uri="{837473B0-CC2E-450A-ABE3-18F120FF3D39}">
                <a1611:picAttrSrcUrl xmlns:a1611="http://schemas.microsoft.com/office/drawing/2016/11/main" r:id="rId5"/>
              </a:ext>
            </a:extLst>
          </a:blip>
          <a:srcRect l="17824" r="34459" b="-3"/>
          <a:stretch/>
        </p:blipFill>
        <p:spPr>
          <a:xfrm>
            <a:off x="2575696" y="2962911"/>
            <a:ext cx="2255462" cy="3155238"/>
          </a:xfrm>
          <a:prstGeom prst="rect">
            <a:avLst/>
          </a:prstGeom>
        </p:spPr>
      </p:pic>
      <p:pic>
        <p:nvPicPr>
          <p:cNvPr id="10" name="Picture 9" descr="A picture containing sky, outdoor, tree&#10;&#10;Description automatically generated">
            <a:extLst>
              <a:ext uri="{FF2B5EF4-FFF2-40B4-BE49-F238E27FC236}">
                <a16:creationId xmlns:a16="http://schemas.microsoft.com/office/drawing/2014/main" id="{C530C573-E758-724A-99A2-44456A57CD33}"/>
              </a:ext>
            </a:extLst>
          </p:cNvPr>
          <p:cNvPicPr>
            <a:picLocks noChangeAspect="1"/>
          </p:cNvPicPr>
          <p:nvPr/>
        </p:nvPicPr>
        <p:blipFill rotWithShape="1">
          <a:blip r:embed="rId6">
            <a:extLst>
              <a:ext uri="{837473B0-CC2E-450A-ABE3-18F120FF3D39}">
                <a1611:picAttrSrcUrl xmlns:a1611="http://schemas.microsoft.com/office/drawing/2016/11/main" r:id="rId7"/>
              </a:ext>
            </a:extLst>
          </a:blip>
          <a:srcRect l="34623" r="17660" b="-3"/>
          <a:stretch/>
        </p:blipFill>
        <p:spPr>
          <a:xfrm>
            <a:off x="4966833" y="2962911"/>
            <a:ext cx="2255462" cy="3155238"/>
          </a:xfrm>
          <a:prstGeom prst="rect">
            <a:avLst/>
          </a:prstGeom>
        </p:spPr>
      </p:pic>
      <p:pic>
        <p:nvPicPr>
          <p:cNvPr id="7" name="Content Placeholder 6" descr="A picture containing flower, pink, plant, wax plant&#10;&#10;Description automatically generated">
            <a:extLst>
              <a:ext uri="{FF2B5EF4-FFF2-40B4-BE49-F238E27FC236}">
                <a16:creationId xmlns:a16="http://schemas.microsoft.com/office/drawing/2014/main" id="{C7B2F6EE-6E54-924F-ACD6-6CDAA21B9B34}"/>
              </a:ext>
            </a:extLst>
          </p:cNvPr>
          <p:cNvPicPr>
            <a:picLocks noChangeAspect="1"/>
          </p:cNvPicPr>
          <p:nvPr/>
        </p:nvPicPr>
        <p:blipFill rotWithShape="1">
          <a:blip r:embed="rId8">
            <a:extLst>
              <a:ext uri="{837473B0-CC2E-450A-ABE3-18F120FF3D39}">
                <a1611:picAttrSrcUrl xmlns:a1611="http://schemas.microsoft.com/office/drawing/2016/11/main" r:id="rId9"/>
              </a:ext>
            </a:extLst>
          </a:blip>
          <a:srcRect l="18418" r="33687" b="-2"/>
          <a:stretch/>
        </p:blipFill>
        <p:spPr>
          <a:xfrm>
            <a:off x="7357971" y="2962911"/>
            <a:ext cx="2255462" cy="3155238"/>
          </a:xfrm>
          <a:prstGeom prst="rect">
            <a:avLst/>
          </a:prstGeom>
        </p:spPr>
      </p:pic>
      <p:pic>
        <p:nvPicPr>
          <p:cNvPr id="45" name="Picture 44" descr="A body of water with trees around it and a tall tower in the background&#10;&#10;Description automatically generated with medium confidence">
            <a:extLst>
              <a:ext uri="{FF2B5EF4-FFF2-40B4-BE49-F238E27FC236}">
                <a16:creationId xmlns:a16="http://schemas.microsoft.com/office/drawing/2014/main" id="{E6BD9AE5-1253-1E40-8336-379B09430B64}"/>
              </a:ext>
            </a:extLst>
          </p:cNvPr>
          <p:cNvPicPr>
            <a:picLocks noChangeAspect="1"/>
          </p:cNvPicPr>
          <p:nvPr/>
        </p:nvPicPr>
        <p:blipFill rotWithShape="1">
          <a:blip r:embed="rId10">
            <a:extLst>
              <a:ext uri="{837473B0-CC2E-450A-ABE3-18F120FF3D39}">
                <a1611:picAttrSrcUrl xmlns:a1611="http://schemas.microsoft.com/office/drawing/2016/11/main" r:id="rId11"/>
              </a:ext>
            </a:extLst>
          </a:blip>
          <a:srcRect l="18875" r="27156" b="2"/>
          <a:stretch/>
        </p:blipFill>
        <p:spPr>
          <a:xfrm>
            <a:off x="9749109" y="2962911"/>
            <a:ext cx="2255462" cy="3155238"/>
          </a:xfrm>
          <a:prstGeom prst="rect">
            <a:avLst/>
          </a:prstGeom>
        </p:spPr>
      </p:pic>
      <p:sp>
        <p:nvSpPr>
          <p:cNvPr id="17" name="TextBox 16">
            <a:extLst>
              <a:ext uri="{FF2B5EF4-FFF2-40B4-BE49-F238E27FC236}">
                <a16:creationId xmlns:a16="http://schemas.microsoft.com/office/drawing/2014/main" id="{15038F9F-713A-4DD6-0E4A-ECD85E9AA05C}"/>
              </a:ext>
            </a:extLst>
          </p:cNvPr>
          <p:cNvSpPr txBox="1"/>
          <p:nvPr/>
        </p:nvSpPr>
        <p:spPr>
          <a:xfrm>
            <a:off x="9884959" y="6657945"/>
            <a:ext cx="2307041" cy="200055"/>
          </a:xfrm>
          <a:prstGeom prst="rect">
            <a:avLst/>
          </a:prstGeom>
          <a:solidFill>
            <a:srgbClr val="000000"/>
          </a:solidFill>
        </p:spPr>
        <p:txBody>
          <a:bodyPr wrap="none" rtlCol="0">
            <a:spAutoFit/>
          </a:bodyPr>
          <a:lstStyle/>
          <a:p>
            <a:pPr algn="r">
              <a:spcAft>
                <a:spcPts val="600"/>
              </a:spcAft>
            </a:pPr>
            <a:r>
              <a:rPr lang="en-US" sz="700" dirty="0">
                <a:solidFill>
                  <a:srgbClr val="FFFFFF"/>
                </a:solidFill>
                <a:hlinkClick r:id="rId3" tooltip="https://www.flickr.com/photos/waldren/4487692529/">
                  <a:extLst>
                    <a:ext uri="{A12FA001-AC4F-418D-AE19-62706E023703}">
                      <ahyp:hlinkClr xmlns:ahyp="http://schemas.microsoft.com/office/drawing/2018/hyperlinkcolor" val="tx"/>
                    </a:ext>
                  </a:extLst>
                </a:hlinkClick>
              </a:rPr>
              <a:t>This Photo</a:t>
            </a:r>
            <a:r>
              <a:rPr lang="en-US" sz="700" dirty="0">
                <a:solidFill>
                  <a:srgbClr val="FFFFFF"/>
                </a:solidFill>
              </a:rPr>
              <a:t> by Unknown Author is licensed under </a:t>
            </a:r>
            <a:r>
              <a:rPr lang="en-US" sz="700" dirty="0">
                <a:solidFill>
                  <a:srgbClr val="FFFFFF"/>
                </a:solidFill>
                <a:hlinkClick r:id="rId12" tooltip="https://creativecommons.org/licenses/by-sa/3.0/">
                  <a:extLst>
                    <a:ext uri="{A12FA001-AC4F-418D-AE19-62706E023703}">
                      <ahyp:hlinkClr xmlns:ahyp="http://schemas.microsoft.com/office/drawing/2018/hyperlinkcolor" val="tx"/>
                    </a:ext>
                  </a:extLst>
                </a:hlinkClick>
              </a:rPr>
              <a:t>CC BY-SA</a:t>
            </a:r>
            <a:endParaRPr lang="en-US" sz="700" dirty="0">
              <a:solidFill>
                <a:srgbClr val="FFFFFF"/>
              </a:solidFill>
            </a:endParaRPr>
          </a:p>
        </p:txBody>
      </p:sp>
    </p:spTree>
    <p:extLst>
      <p:ext uri="{BB962C8B-B14F-4D97-AF65-F5344CB8AC3E}">
        <p14:creationId xmlns:p14="http://schemas.microsoft.com/office/powerpoint/2010/main" val="132200247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06DA9DF9-31F7-4056-B42E-878CC9241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884516B6-8FBA-2929-9EA2-60C1D43583A3}"/>
              </a:ext>
            </a:extLst>
          </p:cNvPr>
          <p:cNvSpPr>
            <a:spLocks noGrp="1"/>
          </p:cNvSpPr>
          <p:nvPr>
            <p:ph type="ctrTitle"/>
          </p:nvPr>
        </p:nvSpPr>
        <p:spPr>
          <a:xfrm>
            <a:off x="643468" y="643467"/>
            <a:ext cx="5059908" cy="4567137"/>
          </a:xfrm>
        </p:spPr>
        <p:txBody>
          <a:bodyPr>
            <a:normAutofit/>
          </a:bodyPr>
          <a:lstStyle/>
          <a:p>
            <a:pPr algn="l"/>
            <a:r>
              <a:rPr lang="en-US" sz="4100" dirty="0"/>
              <a:t>President Biden</a:t>
            </a:r>
            <a:br>
              <a:rPr lang="en-US" sz="4100" dirty="0"/>
            </a:br>
            <a:r>
              <a:rPr lang="en-US" sz="4100" dirty="0"/>
              <a:t>signs a bill to end COVID-19 </a:t>
            </a:r>
            <a:br>
              <a:rPr lang="en-US" sz="4100" dirty="0"/>
            </a:br>
            <a:r>
              <a:rPr lang="en-US" sz="4100" dirty="0"/>
              <a:t>“National Emergency” beginning on </a:t>
            </a:r>
            <a:br>
              <a:rPr lang="en-US" sz="4100" dirty="0"/>
            </a:br>
            <a:r>
              <a:rPr lang="en-US" sz="4100" dirty="0"/>
              <a:t>May 11, 2023</a:t>
            </a:r>
            <a:br>
              <a:rPr lang="en-US" sz="4100" dirty="0"/>
            </a:br>
            <a:endParaRPr lang="en-US" sz="4100" dirty="0"/>
          </a:p>
        </p:txBody>
      </p:sp>
      <p:sp>
        <p:nvSpPr>
          <p:cNvPr id="5" name="Subtitle 4">
            <a:extLst>
              <a:ext uri="{FF2B5EF4-FFF2-40B4-BE49-F238E27FC236}">
                <a16:creationId xmlns:a16="http://schemas.microsoft.com/office/drawing/2014/main" id="{2A94F1AC-48CB-D39C-C248-74066FE76C8F}"/>
              </a:ext>
            </a:extLst>
          </p:cNvPr>
          <p:cNvSpPr>
            <a:spLocks noGrp="1"/>
          </p:cNvSpPr>
          <p:nvPr>
            <p:ph type="subTitle" idx="1"/>
          </p:nvPr>
        </p:nvSpPr>
        <p:spPr>
          <a:xfrm>
            <a:off x="643467" y="5277684"/>
            <a:ext cx="4620584" cy="775494"/>
          </a:xfrm>
        </p:spPr>
        <p:txBody>
          <a:bodyPr>
            <a:normAutofit/>
          </a:bodyPr>
          <a:lstStyle/>
          <a:p>
            <a:pPr algn="l"/>
            <a:r>
              <a:rPr lang="en-US" i="1" dirty="0"/>
              <a:t>Signed - January 20, 2023</a:t>
            </a:r>
          </a:p>
        </p:txBody>
      </p:sp>
      <p:pic>
        <p:nvPicPr>
          <p:cNvPr id="10" name="Picture 9" descr="A close-up of people writing on a piece of paper&#10;&#10;Description automatically generated with medium confidence">
            <a:extLst>
              <a:ext uri="{FF2B5EF4-FFF2-40B4-BE49-F238E27FC236}">
                <a16:creationId xmlns:a16="http://schemas.microsoft.com/office/drawing/2014/main" id="{54381AAA-E59F-75A4-0586-3625C2372590}"/>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21233" r="20730" b="-1"/>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11" name="TextBox 10">
            <a:extLst>
              <a:ext uri="{FF2B5EF4-FFF2-40B4-BE49-F238E27FC236}">
                <a16:creationId xmlns:a16="http://schemas.microsoft.com/office/drawing/2014/main" id="{94AF9463-9E95-4B44-6934-1E3E951A503A}"/>
              </a:ext>
            </a:extLst>
          </p:cNvPr>
          <p:cNvSpPr txBox="1"/>
          <p:nvPr/>
        </p:nvSpPr>
        <p:spPr>
          <a:xfrm>
            <a:off x="9751909" y="6657945"/>
            <a:ext cx="2440091" cy="200055"/>
          </a:xfrm>
          <a:prstGeom prst="rect">
            <a:avLst/>
          </a:prstGeom>
          <a:solidFill>
            <a:srgbClr val="000000"/>
          </a:solidFill>
        </p:spPr>
        <p:txBody>
          <a:bodyPr wrap="none" rtlCol="0">
            <a:spAutoFit/>
          </a:bodyPr>
          <a:lstStyle/>
          <a:p>
            <a:pPr algn="r">
              <a:spcAft>
                <a:spcPts val="600"/>
              </a:spcAft>
            </a:pPr>
            <a:r>
              <a:rPr lang="en-US" sz="700" dirty="0">
                <a:solidFill>
                  <a:srgbClr val="FFFFFF"/>
                </a:solidFill>
                <a:hlinkClick r:id="rId3" tooltip="https://www.rightwinginsider.com/democrat-party-officially-nominates-joe-biden/">
                  <a:extLst>
                    <a:ext uri="{A12FA001-AC4F-418D-AE19-62706E023703}">
                      <ahyp:hlinkClr xmlns:ahyp="http://schemas.microsoft.com/office/drawing/2018/hyperlinkcolor" val="tx"/>
                    </a:ext>
                  </a:extLst>
                </a:hlinkClick>
              </a:rPr>
              <a:t>This Photo</a:t>
            </a:r>
            <a:r>
              <a:rPr lang="en-US" sz="700" dirty="0">
                <a:solidFill>
                  <a:srgbClr val="FFFFFF"/>
                </a:solidFill>
              </a:rPr>
              <a:t> by Unknown Author is licensed under </a:t>
            </a:r>
            <a:r>
              <a:rPr lang="en-US" sz="700" dirty="0">
                <a:solidFill>
                  <a:srgbClr val="FFFFFF"/>
                </a:solidFill>
                <a:hlinkClick r:id="rId4" tooltip="https://creativecommons.org/licenses/by-nc-sa/3.0/">
                  <a:extLst>
                    <a:ext uri="{A12FA001-AC4F-418D-AE19-62706E023703}">
                      <ahyp:hlinkClr xmlns:ahyp="http://schemas.microsoft.com/office/drawing/2018/hyperlinkcolor" val="tx"/>
                    </a:ext>
                  </a:extLst>
                </a:hlinkClick>
              </a:rPr>
              <a:t>CC BY-SA-NC</a:t>
            </a:r>
            <a:endParaRPr lang="en-US" sz="700" dirty="0">
              <a:solidFill>
                <a:srgbClr val="FFFFFF"/>
              </a:solidFill>
            </a:endParaRPr>
          </a:p>
        </p:txBody>
      </p:sp>
    </p:spTree>
    <p:extLst>
      <p:ext uri="{BB962C8B-B14F-4D97-AF65-F5344CB8AC3E}">
        <p14:creationId xmlns:p14="http://schemas.microsoft.com/office/powerpoint/2010/main" val="220633831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erial view of forest road">
            <a:extLst>
              <a:ext uri="{FF2B5EF4-FFF2-40B4-BE49-F238E27FC236}">
                <a16:creationId xmlns:a16="http://schemas.microsoft.com/office/drawing/2014/main" id="{CFCCC95A-941F-C66C-E69D-1C5140710433}"/>
              </a:ext>
            </a:extLst>
          </p:cNvPr>
          <p:cNvPicPr>
            <a:picLocks noChangeAspect="1"/>
          </p:cNvPicPr>
          <p:nvPr/>
        </p:nvPicPr>
        <p:blipFill rotWithShape="1">
          <a:blip r:embed="rId2"/>
          <a:srcRect t="9091" r="15830" b="1"/>
          <a:stretch/>
        </p:blipFill>
        <p:spPr>
          <a:xfrm>
            <a:off x="3523488" y="10"/>
            <a:ext cx="8668512" cy="6857990"/>
          </a:xfrm>
          <a:prstGeom prst="rect">
            <a:avLst/>
          </a:prstGeom>
        </p:spPr>
      </p:pic>
      <p:sp>
        <p:nvSpPr>
          <p:cNvPr id="4" name="Title 3">
            <a:extLst>
              <a:ext uri="{FF2B5EF4-FFF2-40B4-BE49-F238E27FC236}">
                <a16:creationId xmlns:a16="http://schemas.microsoft.com/office/drawing/2014/main" id="{4D1E145E-9AA1-FF28-DACF-ECDD9CF506BA}"/>
              </a:ext>
            </a:extLst>
          </p:cNvPr>
          <p:cNvSpPr>
            <a:spLocks noGrp="1"/>
          </p:cNvSpPr>
          <p:nvPr>
            <p:ph type="ctrTitle"/>
          </p:nvPr>
        </p:nvSpPr>
        <p:spPr>
          <a:xfrm>
            <a:off x="125506" y="1122362"/>
            <a:ext cx="3247281" cy="4169166"/>
          </a:xfrm>
        </p:spPr>
        <p:txBody>
          <a:bodyPr anchor="b">
            <a:normAutofit/>
          </a:bodyPr>
          <a:lstStyle/>
          <a:p>
            <a:pPr algn="l"/>
            <a:r>
              <a:rPr lang="en-US" sz="4800" dirty="0"/>
              <a:t>Roadmap to Post-PHE is NOT a straight line </a:t>
            </a:r>
          </a:p>
        </p:txBody>
      </p:sp>
      <p:sp>
        <p:nvSpPr>
          <p:cNvPr id="5" name="Subtitle 4">
            <a:extLst>
              <a:ext uri="{FF2B5EF4-FFF2-40B4-BE49-F238E27FC236}">
                <a16:creationId xmlns:a16="http://schemas.microsoft.com/office/drawing/2014/main" id="{5A21ABB2-38BA-6E1C-0212-EB7668B3AADD}"/>
              </a:ext>
            </a:extLst>
          </p:cNvPr>
          <p:cNvSpPr>
            <a:spLocks noGrp="1"/>
          </p:cNvSpPr>
          <p:nvPr>
            <p:ph type="subTitle" idx="1"/>
          </p:nvPr>
        </p:nvSpPr>
        <p:spPr>
          <a:xfrm>
            <a:off x="477980" y="6035344"/>
            <a:ext cx="4023359" cy="45719"/>
          </a:xfrm>
        </p:spPr>
        <p:txBody>
          <a:bodyPr>
            <a:normAutofit fontScale="25000" lnSpcReduction="20000"/>
          </a:bodyPr>
          <a:lstStyle/>
          <a:p>
            <a:pPr algn="l"/>
            <a:endParaRPr lang="en-US" sz="2000" dirty="0"/>
          </a:p>
        </p:txBody>
      </p:sp>
    </p:spTree>
    <p:extLst>
      <p:ext uri="{BB962C8B-B14F-4D97-AF65-F5344CB8AC3E}">
        <p14:creationId xmlns:p14="http://schemas.microsoft.com/office/powerpoint/2010/main" val="423807927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 name="Content Placeholder 60" descr="Logo&#10;&#10;Description automatically generated">
            <a:extLst>
              <a:ext uri="{FF2B5EF4-FFF2-40B4-BE49-F238E27FC236}">
                <a16:creationId xmlns:a16="http://schemas.microsoft.com/office/drawing/2014/main" id="{42131465-D735-A2DE-4946-22973CF3CA2B}"/>
              </a:ext>
            </a:extLst>
          </p:cNvPr>
          <p:cNvPicPr>
            <a:picLocks noGrp="1" noChangeAspect="1"/>
          </p:cNvPicPr>
          <p:nvPr>
            <p:ph idx="1"/>
          </p:nvPr>
        </p:nvPicPr>
        <p:blipFill>
          <a:blip r:embed="rId2"/>
          <a:stretch>
            <a:fillRect/>
          </a:stretch>
        </p:blipFill>
        <p:spPr>
          <a:xfrm>
            <a:off x="1684310" y="279898"/>
            <a:ext cx="8729338" cy="5892302"/>
          </a:xfrm>
          <a:prstGeom prst="rect">
            <a:avLst/>
          </a:prstGeom>
        </p:spPr>
      </p:pic>
      <p:sp>
        <p:nvSpPr>
          <p:cNvPr id="65" name="TextBox 64">
            <a:extLst>
              <a:ext uri="{FF2B5EF4-FFF2-40B4-BE49-F238E27FC236}">
                <a16:creationId xmlns:a16="http://schemas.microsoft.com/office/drawing/2014/main" id="{6A746626-40AB-7A98-3543-DA05CF9F001B}"/>
              </a:ext>
            </a:extLst>
          </p:cNvPr>
          <p:cNvSpPr txBox="1"/>
          <p:nvPr/>
        </p:nvSpPr>
        <p:spPr>
          <a:xfrm>
            <a:off x="6389914" y="685800"/>
            <a:ext cx="5127172" cy="1485900"/>
          </a:xfrm>
          <a:prstGeom prst="rect">
            <a:avLst/>
          </a:prstGeom>
        </p:spPr>
        <p:txBody>
          <a:bodyPr vert="horz" lIns="91440" tIns="45720" rIns="91440" bIns="45720" rtlCol="0" anchor="t">
            <a:normAutofit/>
          </a:bodyPr>
          <a:lstStyle/>
          <a:p>
            <a:pPr defTabSz="914400">
              <a:lnSpc>
                <a:spcPct val="89000"/>
              </a:lnSpc>
              <a:spcBef>
                <a:spcPct val="0"/>
              </a:spcBef>
              <a:spcAft>
                <a:spcPts val="600"/>
              </a:spcAft>
            </a:pPr>
            <a:endParaRPr lang="en-US" sz="2400" dirty="0">
              <a:solidFill>
                <a:schemeClr val="tx2"/>
              </a:solidFill>
              <a:latin typeface="+mj-lt"/>
              <a:ea typeface="+mj-ea"/>
              <a:cs typeface="+mj-cs"/>
            </a:endParaRPr>
          </a:p>
        </p:txBody>
      </p:sp>
      <p:sp>
        <p:nvSpPr>
          <p:cNvPr id="71" name="TextBox 70">
            <a:extLst>
              <a:ext uri="{FF2B5EF4-FFF2-40B4-BE49-F238E27FC236}">
                <a16:creationId xmlns:a16="http://schemas.microsoft.com/office/drawing/2014/main" id="{7009D527-49BA-A9AC-B937-0F188BD28595}"/>
              </a:ext>
            </a:extLst>
          </p:cNvPr>
          <p:cNvSpPr txBox="1"/>
          <p:nvPr/>
        </p:nvSpPr>
        <p:spPr>
          <a:xfrm>
            <a:off x="365760" y="6282031"/>
            <a:ext cx="12651516" cy="338875"/>
          </a:xfrm>
          <a:prstGeom prst="rect">
            <a:avLst/>
          </a:prstGeom>
          <a:noFill/>
        </p:spPr>
        <p:txBody>
          <a:bodyPr wrap="square" rtlCol="0">
            <a:spAutoFit/>
          </a:bodyPr>
          <a:lstStyle/>
          <a:p>
            <a:pPr defTabSz="914400">
              <a:lnSpc>
                <a:spcPct val="89000"/>
              </a:lnSpc>
              <a:spcBef>
                <a:spcPct val="0"/>
              </a:spcBef>
              <a:spcAft>
                <a:spcPts val="600"/>
              </a:spcAft>
            </a:pPr>
            <a:r>
              <a:rPr lang="en-US" sz="1800" dirty="0">
                <a:solidFill>
                  <a:schemeClr val="tx2"/>
                </a:solidFill>
                <a:latin typeface="+mj-lt"/>
                <a:ea typeface="+mj-ea"/>
                <a:cs typeface="+mj-cs"/>
              </a:rPr>
              <a:t>https://www.hhs.gov/about/news/2023/02/09/fact-sheet-covid-19-public-health-emergency-transition-roadmap.html</a:t>
            </a:r>
          </a:p>
        </p:txBody>
      </p:sp>
    </p:spTree>
    <p:extLst>
      <p:ext uri="{BB962C8B-B14F-4D97-AF65-F5344CB8AC3E}">
        <p14:creationId xmlns:p14="http://schemas.microsoft.com/office/powerpoint/2010/main" val="320280178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3428D4-7837-4223-2817-A5BC5A2A9778}"/>
              </a:ext>
            </a:extLst>
          </p:cNvPr>
          <p:cNvSpPr>
            <a:spLocks noGrp="1"/>
          </p:cNvSpPr>
          <p:nvPr>
            <p:ph type="title"/>
          </p:nvPr>
        </p:nvSpPr>
        <p:spPr>
          <a:xfrm>
            <a:off x="7659974" y="547712"/>
            <a:ext cx="4362137" cy="5577367"/>
          </a:xfrm>
        </p:spPr>
        <p:txBody>
          <a:bodyPr>
            <a:normAutofit/>
          </a:bodyPr>
          <a:lstStyle/>
          <a:p>
            <a:r>
              <a:rPr lang="en-US" sz="5200" dirty="0"/>
              <a:t>QUICK OVERVIEW: Post Pandemic</a:t>
            </a:r>
          </a:p>
        </p:txBody>
      </p:sp>
      <p:graphicFrame>
        <p:nvGraphicFramePr>
          <p:cNvPr id="16" name="Content Placeholder 2">
            <a:extLst>
              <a:ext uri="{FF2B5EF4-FFF2-40B4-BE49-F238E27FC236}">
                <a16:creationId xmlns:a16="http://schemas.microsoft.com/office/drawing/2014/main" id="{D44E398E-270C-A799-C499-41A30C95539E}"/>
              </a:ext>
            </a:extLst>
          </p:cNvPr>
          <p:cNvGraphicFramePr>
            <a:graphicFrameLocks noGrp="1"/>
          </p:cNvGraphicFramePr>
          <p:nvPr>
            <p:ph idx="1"/>
            <p:extLst>
              <p:ext uri="{D42A27DB-BD31-4B8C-83A1-F6EECF244321}">
                <p14:modId xmlns:p14="http://schemas.microsoft.com/office/powerpoint/2010/main" val="2348497497"/>
              </p:ext>
            </p:extLst>
          </p:nvPr>
        </p:nvGraphicFramePr>
        <p:xfrm>
          <a:off x="838200" y="620391"/>
          <a:ext cx="6630174" cy="588533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6201652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7">
            <a:extLst>
              <a:ext uri="{FF2B5EF4-FFF2-40B4-BE49-F238E27FC236}">
                <a16:creationId xmlns:a16="http://schemas.microsoft.com/office/drawing/2014/main" id="{68717E5B-2C1D-4094-9D25-6FF6FBD923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Freeform: Shape 9">
            <a:extLst>
              <a:ext uri="{FF2B5EF4-FFF2-40B4-BE49-F238E27FC236}">
                <a16:creationId xmlns:a16="http://schemas.microsoft.com/office/drawing/2014/main" id="{6B6E033A-DB2E-49B8-B600-B38E0C2802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 y="1219200"/>
            <a:ext cx="4510838" cy="3804557"/>
          </a:xfrm>
          <a:custGeom>
            <a:avLst/>
            <a:gdLst>
              <a:gd name="connsiteX0" fmla="*/ 5462602 w 5470628"/>
              <a:gd name="connsiteY0" fmla="*/ 1413608 h 3193741"/>
              <a:gd name="connsiteX1" fmla="*/ 5465724 w 5470628"/>
              <a:gd name="connsiteY1" fmla="*/ 1421881 h 3193741"/>
              <a:gd name="connsiteX2" fmla="*/ 5465025 w 5470628"/>
              <a:gd name="connsiteY2" fmla="*/ 1466556 h 3193741"/>
              <a:gd name="connsiteX3" fmla="*/ 5463208 w 5470628"/>
              <a:gd name="connsiteY3" fmla="*/ 1466226 h 3193741"/>
              <a:gd name="connsiteX4" fmla="*/ 5463242 w 5470628"/>
              <a:gd name="connsiteY4" fmla="*/ 1451866 h 3193741"/>
              <a:gd name="connsiteX5" fmla="*/ 5462894 w 5470628"/>
              <a:gd name="connsiteY5" fmla="*/ 1423194 h 3193741"/>
              <a:gd name="connsiteX6" fmla="*/ 5461417 w 5470628"/>
              <a:gd name="connsiteY6" fmla="*/ 1391849 h 3193741"/>
              <a:gd name="connsiteX7" fmla="*/ 5462246 w 5470628"/>
              <a:gd name="connsiteY7" fmla="*/ 1401944 h 3193741"/>
              <a:gd name="connsiteX8" fmla="*/ 5462602 w 5470628"/>
              <a:gd name="connsiteY8" fmla="*/ 1413608 h 3193741"/>
              <a:gd name="connsiteX9" fmla="*/ 5459078 w 5470628"/>
              <a:gd name="connsiteY9" fmla="*/ 1404268 h 3193741"/>
              <a:gd name="connsiteX10" fmla="*/ 5460137 w 5470628"/>
              <a:gd name="connsiteY10" fmla="*/ 1393780 h 3193741"/>
              <a:gd name="connsiteX11" fmla="*/ 5461417 w 5470628"/>
              <a:gd name="connsiteY11" fmla="*/ 1391849 h 3193741"/>
              <a:gd name="connsiteX12" fmla="*/ 614271 w 5470628"/>
              <a:gd name="connsiteY12" fmla="*/ 1052206 h 3193741"/>
              <a:gd name="connsiteX13" fmla="*/ 611497 w 5470628"/>
              <a:gd name="connsiteY13" fmla="*/ 1055389 h 3193741"/>
              <a:gd name="connsiteX14" fmla="*/ 630277 w 5470628"/>
              <a:gd name="connsiteY14" fmla="*/ 1065215 h 3193741"/>
              <a:gd name="connsiteX15" fmla="*/ 651856 w 5470628"/>
              <a:gd name="connsiteY15" fmla="*/ 1067584 h 3193741"/>
              <a:gd name="connsiteX16" fmla="*/ 614271 w 5470628"/>
              <a:gd name="connsiteY16" fmla="*/ 1052206 h 3193741"/>
              <a:gd name="connsiteX17" fmla="*/ 810628 w 5470628"/>
              <a:gd name="connsiteY17" fmla="*/ 695550 h 3193741"/>
              <a:gd name="connsiteX18" fmla="*/ 1033084 w 5470628"/>
              <a:gd name="connsiteY18" fmla="*/ 791270 h 3193741"/>
              <a:gd name="connsiteX19" fmla="*/ 1036153 w 5470628"/>
              <a:gd name="connsiteY19" fmla="*/ 788050 h 3193741"/>
              <a:gd name="connsiteX20" fmla="*/ 810628 w 5470628"/>
              <a:gd name="connsiteY20" fmla="*/ 695550 h 3193741"/>
              <a:gd name="connsiteX21" fmla="*/ 4850908 w 5470628"/>
              <a:gd name="connsiteY21" fmla="*/ 727 h 3193741"/>
              <a:gd name="connsiteX22" fmla="*/ 4858584 w 5470628"/>
              <a:gd name="connsiteY22" fmla="*/ 13795 h 3193741"/>
              <a:gd name="connsiteX23" fmla="*/ 4843408 w 5470628"/>
              <a:gd name="connsiteY23" fmla="*/ 37224 h 3193741"/>
              <a:gd name="connsiteX24" fmla="*/ 4871062 w 5470628"/>
              <a:gd name="connsiteY24" fmla="*/ 78954 h 3193741"/>
              <a:gd name="connsiteX25" fmla="*/ 4989038 w 5470628"/>
              <a:gd name="connsiteY25" fmla="*/ 66799 h 3193741"/>
              <a:gd name="connsiteX26" fmla="*/ 5002636 w 5470628"/>
              <a:gd name="connsiteY26" fmla="*/ 79388 h 3193741"/>
              <a:gd name="connsiteX27" fmla="*/ 5008332 w 5470628"/>
              <a:gd name="connsiteY27" fmla="*/ 140859 h 3193741"/>
              <a:gd name="connsiteX28" fmla="*/ 5014326 w 5470628"/>
              <a:gd name="connsiteY28" fmla="*/ 155555 h 3193741"/>
              <a:gd name="connsiteX29" fmla="*/ 5030704 w 5470628"/>
              <a:gd name="connsiteY29" fmla="*/ 221190 h 3193741"/>
              <a:gd name="connsiteX30" fmla="*/ 5097262 w 5470628"/>
              <a:gd name="connsiteY30" fmla="*/ 317759 h 3193741"/>
              <a:gd name="connsiteX31" fmla="*/ 5165084 w 5470628"/>
              <a:gd name="connsiteY31" fmla="*/ 373367 h 3193741"/>
              <a:gd name="connsiteX32" fmla="*/ 5174137 w 5470628"/>
              <a:gd name="connsiteY32" fmla="*/ 389353 h 3193741"/>
              <a:gd name="connsiteX33" fmla="*/ 5192507 w 5470628"/>
              <a:gd name="connsiteY33" fmla="*/ 453561 h 3193741"/>
              <a:gd name="connsiteX34" fmla="*/ 5187160 w 5470628"/>
              <a:gd name="connsiteY34" fmla="*/ 467732 h 3193741"/>
              <a:gd name="connsiteX35" fmla="*/ 5160106 w 5470628"/>
              <a:gd name="connsiteY35" fmla="*/ 486904 h 3193741"/>
              <a:gd name="connsiteX36" fmla="*/ 5138948 w 5470628"/>
              <a:gd name="connsiteY36" fmla="*/ 528614 h 3193741"/>
              <a:gd name="connsiteX37" fmla="*/ 5097016 w 5470628"/>
              <a:gd name="connsiteY37" fmla="*/ 589923 h 3193741"/>
              <a:gd name="connsiteX38" fmla="*/ 5075869 w 5470628"/>
              <a:gd name="connsiteY38" fmla="*/ 608381 h 3193741"/>
              <a:gd name="connsiteX39" fmla="*/ 5093172 w 5470628"/>
              <a:gd name="connsiteY39" fmla="*/ 618385 h 3193741"/>
              <a:gd name="connsiteX40" fmla="*/ 5153518 w 5470628"/>
              <a:gd name="connsiteY40" fmla="*/ 687474 h 3193741"/>
              <a:gd name="connsiteX41" fmla="*/ 5074984 w 5470628"/>
              <a:gd name="connsiteY41" fmla="*/ 776941 h 3193741"/>
              <a:gd name="connsiteX42" fmla="*/ 5033348 w 5470628"/>
              <a:gd name="connsiteY42" fmla="*/ 805473 h 3193741"/>
              <a:gd name="connsiteX43" fmla="*/ 5116847 w 5470628"/>
              <a:gd name="connsiteY43" fmla="*/ 803426 h 3193741"/>
              <a:gd name="connsiteX44" fmla="*/ 5147902 w 5470628"/>
              <a:gd name="connsiteY44" fmla="*/ 833118 h 3193741"/>
              <a:gd name="connsiteX45" fmla="*/ 5161665 w 5470628"/>
              <a:gd name="connsiteY45" fmla="*/ 848297 h 3193741"/>
              <a:gd name="connsiteX46" fmla="*/ 5246520 w 5470628"/>
              <a:gd name="connsiteY46" fmla="*/ 942412 h 3193741"/>
              <a:gd name="connsiteX47" fmla="*/ 5235368 w 5470628"/>
              <a:gd name="connsiteY47" fmla="*/ 972946 h 3193741"/>
              <a:gd name="connsiteX48" fmla="*/ 5113739 w 5470628"/>
              <a:gd name="connsiteY48" fmla="*/ 1128845 h 3193741"/>
              <a:gd name="connsiteX49" fmla="*/ 5255034 w 5470628"/>
              <a:gd name="connsiteY49" fmla="*/ 1151117 h 3193741"/>
              <a:gd name="connsiteX50" fmla="*/ 5267513 w 5470628"/>
              <a:gd name="connsiteY50" fmla="*/ 1216275 h 3193741"/>
              <a:gd name="connsiteX51" fmla="*/ 5343113 w 5470628"/>
              <a:gd name="connsiteY51" fmla="*/ 1281854 h 3193741"/>
              <a:gd name="connsiteX52" fmla="*/ 5452014 w 5470628"/>
              <a:gd name="connsiteY52" fmla="*/ 1385543 h 3193741"/>
              <a:gd name="connsiteX53" fmla="*/ 5459078 w 5470628"/>
              <a:gd name="connsiteY53" fmla="*/ 1404268 h 3193741"/>
              <a:gd name="connsiteX54" fmla="*/ 5458838 w 5470628"/>
              <a:gd name="connsiteY54" fmla="*/ 1406644 h 3193741"/>
              <a:gd name="connsiteX55" fmla="*/ 5455752 w 5470628"/>
              <a:gd name="connsiteY55" fmla="*/ 1450751 h 3193741"/>
              <a:gd name="connsiteX56" fmla="*/ 5454594 w 5470628"/>
              <a:gd name="connsiteY56" fmla="*/ 1464662 h 3193741"/>
              <a:gd name="connsiteX57" fmla="*/ 5447215 w 5470628"/>
              <a:gd name="connsiteY57" fmla="*/ 1463321 h 3193741"/>
              <a:gd name="connsiteX58" fmla="*/ 5433934 w 5470628"/>
              <a:gd name="connsiteY58" fmla="*/ 1458428 h 3193741"/>
              <a:gd name="connsiteX59" fmla="*/ 5424276 w 5470628"/>
              <a:gd name="connsiteY59" fmla="*/ 1477014 h 3193741"/>
              <a:gd name="connsiteX60" fmla="*/ 5444628 w 5470628"/>
              <a:gd name="connsiteY60" fmla="*/ 1511562 h 3193741"/>
              <a:gd name="connsiteX61" fmla="*/ 5453752 w 5470628"/>
              <a:gd name="connsiteY61" fmla="*/ 1474786 h 3193741"/>
              <a:gd name="connsiteX62" fmla="*/ 5454594 w 5470628"/>
              <a:gd name="connsiteY62" fmla="*/ 1464662 h 3193741"/>
              <a:gd name="connsiteX63" fmla="*/ 5463208 w 5470628"/>
              <a:gd name="connsiteY63" fmla="*/ 1466226 h 3193741"/>
              <a:gd name="connsiteX64" fmla="*/ 5463164 w 5470628"/>
              <a:gd name="connsiteY64" fmla="*/ 1484226 h 3193741"/>
              <a:gd name="connsiteX65" fmla="*/ 5456160 w 5470628"/>
              <a:gd name="connsiteY65" fmla="*/ 1575885 h 3193741"/>
              <a:gd name="connsiteX66" fmla="*/ 5345636 w 5470628"/>
              <a:gd name="connsiteY66" fmla="*/ 1714543 h 3193741"/>
              <a:gd name="connsiteX67" fmla="*/ 5251319 w 5470628"/>
              <a:gd name="connsiteY67" fmla="*/ 1775792 h 3193741"/>
              <a:gd name="connsiteX68" fmla="*/ 5043512 w 5470628"/>
              <a:gd name="connsiteY68" fmla="*/ 2027305 h 3193741"/>
              <a:gd name="connsiteX69" fmla="*/ 4978144 w 5470628"/>
              <a:gd name="connsiteY69" fmla="*/ 2108535 h 3193741"/>
              <a:gd name="connsiteX70" fmla="*/ 5031476 w 5470628"/>
              <a:gd name="connsiteY70" fmla="*/ 2128173 h 3193741"/>
              <a:gd name="connsiteX71" fmla="*/ 4937389 w 5470628"/>
              <a:gd name="connsiteY71" fmla="*/ 2216441 h 3193741"/>
              <a:gd name="connsiteX72" fmla="*/ 4826122 w 5470628"/>
              <a:gd name="connsiteY72" fmla="*/ 2315331 h 3193741"/>
              <a:gd name="connsiteX73" fmla="*/ 2544647 w 5470628"/>
              <a:gd name="connsiteY73" fmla="*/ 3190975 h 3193741"/>
              <a:gd name="connsiteX74" fmla="*/ 1328257 w 5470628"/>
              <a:gd name="connsiteY74" fmla="*/ 3153006 h 3193741"/>
              <a:gd name="connsiteX75" fmla="*/ 977943 w 5470628"/>
              <a:gd name="connsiteY75" fmla="*/ 3082502 h 3193741"/>
              <a:gd name="connsiteX76" fmla="*/ 854473 w 5470628"/>
              <a:gd name="connsiteY76" fmla="*/ 2994250 h 3193741"/>
              <a:gd name="connsiteX77" fmla="*/ 811593 w 5470628"/>
              <a:gd name="connsiteY77" fmla="*/ 2970498 h 3193741"/>
              <a:gd name="connsiteX78" fmla="*/ 707024 w 5470628"/>
              <a:gd name="connsiteY78" fmla="*/ 2945439 h 3193741"/>
              <a:gd name="connsiteX79" fmla="*/ 523487 w 5470628"/>
              <a:gd name="connsiteY79" fmla="*/ 2886053 h 3193741"/>
              <a:gd name="connsiteX80" fmla="*/ 587884 w 5470628"/>
              <a:gd name="connsiteY80" fmla="*/ 2859746 h 3193741"/>
              <a:gd name="connsiteX81" fmla="*/ 779426 w 5470628"/>
              <a:gd name="connsiteY81" fmla="*/ 2885897 h 3193741"/>
              <a:gd name="connsiteX82" fmla="*/ 917288 w 5470628"/>
              <a:gd name="connsiteY82" fmla="*/ 2882248 h 3193741"/>
              <a:gd name="connsiteX83" fmla="*/ 718684 w 5470628"/>
              <a:gd name="connsiteY83" fmla="*/ 2819941 h 3193741"/>
              <a:gd name="connsiteX84" fmla="*/ 524650 w 5470628"/>
              <a:gd name="connsiteY84" fmla="*/ 2731220 h 3193741"/>
              <a:gd name="connsiteX85" fmla="*/ 670138 w 5470628"/>
              <a:gd name="connsiteY85" fmla="*/ 2735189 h 3193741"/>
              <a:gd name="connsiteX86" fmla="*/ 675382 w 5470628"/>
              <a:gd name="connsiteY86" fmla="*/ 2719369 h 3193741"/>
              <a:gd name="connsiteX87" fmla="*/ 542021 w 5470628"/>
              <a:gd name="connsiteY87" fmla="*/ 2601946 h 3193741"/>
              <a:gd name="connsiteX88" fmla="*/ 476895 w 5470628"/>
              <a:gd name="connsiteY88" fmla="*/ 2555976 h 3193741"/>
              <a:gd name="connsiteX89" fmla="*/ 188751 w 5470628"/>
              <a:gd name="connsiteY89" fmla="*/ 2428830 h 3193741"/>
              <a:gd name="connsiteX90" fmla="*/ 456762 w 5470628"/>
              <a:gd name="connsiteY90" fmla="*/ 2468731 h 3193741"/>
              <a:gd name="connsiteX91" fmla="*/ 174514 w 5470628"/>
              <a:gd name="connsiteY91" fmla="*/ 2345378 h 3193741"/>
              <a:gd name="connsiteX92" fmla="*/ 38827 w 5470628"/>
              <a:gd name="connsiteY92" fmla="*/ 2303685 h 3193741"/>
              <a:gd name="connsiteX93" fmla="*/ 3281 w 5470628"/>
              <a:gd name="connsiteY93" fmla="*/ 2273587 h 3193741"/>
              <a:gd name="connsiteX94" fmla="*/ 61590 w 5470628"/>
              <a:gd name="connsiteY94" fmla="*/ 2259170 h 3193741"/>
              <a:gd name="connsiteX95" fmla="*/ 242291 w 5470628"/>
              <a:gd name="connsiteY95" fmla="*/ 2250569 h 3193741"/>
              <a:gd name="connsiteX96" fmla="*/ 13205 w 5470628"/>
              <a:gd name="connsiteY96" fmla="*/ 2172263 h 3193741"/>
              <a:gd name="connsiteX97" fmla="*/ 180810 w 5470628"/>
              <a:gd name="connsiteY97" fmla="*/ 2168333 h 3193741"/>
              <a:gd name="connsiteX98" fmla="*/ 226020 w 5470628"/>
              <a:gd name="connsiteY98" fmla="*/ 2121100 h 3193741"/>
              <a:gd name="connsiteX99" fmla="*/ 299145 w 5470628"/>
              <a:gd name="connsiteY99" fmla="*/ 2044862 h 3193741"/>
              <a:gd name="connsiteX100" fmla="*/ 350236 w 5470628"/>
              <a:gd name="connsiteY100" fmla="*/ 2001187 h 3193741"/>
              <a:gd name="connsiteX101" fmla="*/ 365223 w 5470628"/>
              <a:gd name="connsiteY101" fmla="*/ 1881218 h 3193741"/>
              <a:gd name="connsiteX102" fmla="*/ 310707 w 5470628"/>
              <a:gd name="connsiteY102" fmla="*/ 1758752 h 3193741"/>
              <a:gd name="connsiteX103" fmla="*/ 181659 w 5470628"/>
              <a:gd name="connsiteY103" fmla="*/ 1709137 h 3193741"/>
              <a:gd name="connsiteX104" fmla="*/ 213063 w 5470628"/>
              <a:gd name="connsiteY104" fmla="*/ 1632021 h 3193741"/>
              <a:gd name="connsiteX105" fmla="*/ 481390 w 5470628"/>
              <a:gd name="connsiteY105" fmla="*/ 1644125 h 3193741"/>
              <a:gd name="connsiteX106" fmla="*/ 68930 w 5470628"/>
              <a:gd name="connsiteY106" fmla="*/ 1457537 h 3193741"/>
              <a:gd name="connsiteX107" fmla="*/ 135138 w 5470628"/>
              <a:gd name="connsiteY107" fmla="*/ 1440976 h 3193741"/>
              <a:gd name="connsiteX108" fmla="*/ 131611 w 5470628"/>
              <a:gd name="connsiteY108" fmla="*/ 1427642 h 3193741"/>
              <a:gd name="connsiteX109" fmla="*/ 130443 w 5470628"/>
              <a:gd name="connsiteY109" fmla="*/ 1343795 h 3193741"/>
              <a:gd name="connsiteX110" fmla="*/ 138930 w 5470628"/>
              <a:gd name="connsiteY110" fmla="*/ 1304094 h 3193741"/>
              <a:gd name="connsiteX111" fmla="*/ 118409 w 5470628"/>
              <a:gd name="connsiteY111" fmla="*/ 1262212 h 3193741"/>
              <a:gd name="connsiteX112" fmla="*/ 421410 w 5470628"/>
              <a:gd name="connsiteY112" fmla="*/ 1304757 h 3193741"/>
              <a:gd name="connsiteX113" fmla="*/ 655702 w 5470628"/>
              <a:gd name="connsiteY113" fmla="*/ 1291801 h 3193741"/>
              <a:gd name="connsiteX114" fmla="*/ 648299 w 5470628"/>
              <a:gd name="connsiteY114" fmla="*/ 1287715 h 3193741"/>
              <a:gd name="connsiteX115" fmla="*/ 531027 w 5470628"/>
              <a:gd name="connsiteY115" fmla="*/ 1193967 h 3193741"/>
              <a:gd name="connsiteX116" fmla="*/ 526433 w 5470628"/>
              <a:gd name="connsiteY116" fmla="*/ 1191913 h 3193741"/>
              <a:gd name="connsiteX117" fmla="*/ 504666 w 5470628"/>
              <a:gd name="connsiteY117" fmla="*/ 1177230 h 3193741"/>
              <a:gd name="connsiteX118" fmla="*/ 482307 w 5470628"/>
              <a:gd name="connsiteY118" fmla="*/ 1162618 h 3193741"/>
              <a:gd name="connsiteX119" fmla="*/ 479029 w 5470628"/>
              <a:gd name="connsiteY119" fmla="*/ 1162540 h 3193741"/>
              <a:gd name="connsiteX120" fmla="*/ 447663 w 5470628"/>
              <a:gd name="connsiteY120" fmla="*/ 1132649 h 3193741"/>
              <a:gd name="connsiteX121" fmla="*/ 438547 w 5470628"/>
              <a:gd name="connsiteY121" fmla="*/ 1110977 h 3193741"/>
              <a:gd name="connsiteX122" fmla="*/ 405343 w 5470628"/>
              <a:gd name="connsiteY122" fmla="*/ 1089612 h 3193741"/>
              <a:gd name="connsiteX123" fmla="*/ 371373 w 5470628"/>
              <a:gd name="connsiteY123" fmla="*/ 1070238 h 3193741"/>
              <a:gd name="connsiteX124" fmla="*/ 290358 w 5470628"/>
              <a:gd name="connsiteY124" fmla="*/ 1059884 h 3193741"/>
              <a:gd name="connsiteX125" fmla="*/ 235140 w 5470628"/>
              <a:gd name="connsiteY125" fmla="*/ 1029322 h 3193741"/>
              <a:gd name="connsiteX126" fmla="*/ 300494 w 5470628"/>
              <a:gd name="connsiteY126" fmla="*/ 1032083 h 3193741"/>
              <a:gd name="connsiteX127" fmla="*/ 239661 w 5470628"/>
              <a:gd name="connsiteY127" fmla="*/ 997457 h 3193741"/>
              <a:gd name="connsiteX128" fmla="*/ 204788 w 5470628"/>
              <a:gd name="connsiteY128" fmla="*/ 959211 h 3193741"/>
              <a:gd name="connsiteX129" fmla="*/ 207583 w 5470628"/>
              <a:gd name="connsiteY129" fmla="*/ 947009 h 3193741"/>
              <a:gd name="connsiteX130" fmla="*/ 223061 w 5470628"/>
              <a:gd name="connsiteY130" fmla="*/ 947033 h 3193741"/>
              <a:gd name="connsiteX131" fmla="*/ 280015 w 5470628"/>
              <a:gd name="connsiteY131" fmla="*/ 972164 h 3193741"/>
              <a:gd name="connsiteX132" fmla="*/ 353948 w 5470628"/>
              <a:gd name="connsiteY132" fmla="*/ 1006865 h 3193741"/>
              <a:gd name="connsiteX133" fmla="*/ 240466 w 5470628"/>
              <a:gd name="connsiteY133" fmla="*/ 939943 h 3193741"/>
              <a:gd name="connsiteX134" fmla="*/ 158812 w 5470628"/>
              <a:gd name="connsiteY134" fmla="*/ 891467 h 3193741"/>
              <a:gd name="connsiteX135" fmla="*/ 139551 w 5470628"/>
              <a:gd name="connsiteY135" fmla="*/ 855364 h 3193741"/>
              <a:gd name="connsiteX136" fmla="*/ 145731 w 5470628"/>
              <a:gd name="connsiteY136" fmla="*/ 844888 h 3193741"/>
              <a:gd name="connsiteX137" fmla="*/ 158154 w 5470628"/>
              <a:gd name="connsiteY137" fmla="*/ 848366 h 3193741"/>
              <a:gd name="connsiteX138" fmla="*/ 169370 w 5470628"/>
              <a:gd name="connsiteY138" fmla="*/ 856260 h 3193741"/>
              <a:gd name="connsiteX139" fmla="*/ 288295 w 5470628"/>
              <a:gd name="connsiteY139" fmla="*/ 915169 h 3193741"/>
              <a:gd name="connsiteX140" fmla="*/ 462694 w 5470628"/>
              <a:gd name="connsiteY140" fmla="*/ 994643 h 3193741"/>
              <a:gd name="connsiteX141" fmla="*/ 531910 w 5470628"/>
              <a:gd name="connsiteY141" fmla="*/ 1006664 h 3193741"/>
              <a:gd name="connsiteX142" fmla="*/ 333940 w 5470628"/>
              <a:gd name="connsiteY142" fmla="*/ 893507 h 3193741"/>
              <a:gd name="connsiteX143" fmla="*/ 181443 w 5470628"/>
              <a:gd name="connsiteY143" fmla="*/ 746608 h 3193741"/>
              <a:gd name="connsiteX144" fmla="*/ 162678 w 5470628"/>
              <a:gd name="connsiteY144" fmla="*/ 737018 h 3193741"/>
              <a:gd name="connsiteX145" fmla="*/ 156307 w 5470628"/>
              <a:gd name="connsiteY145" fmla="*/ 730435 h 3193741"/>
              <a:gd name="connsiteX146" fmla="*/ 117227 w 5470628"/>
              <a:gd name="connsiteY146" fmla="*/ 677515 h 3193741"/>
              <a:gd name="connsiteX147" fmla="*/ 113655 w 5470628"/>
              <a:gd name="connsiteY147" fmla="*/ 663474 h 3193741"/>
              <a:gd name="connsiteX148" fmla="*/ 115226 w 5470628"/>
              <a:gd name="connsiteY148" fmla="*/ 636712 h 3193741"/>
              <a:gd name="connsiteX149" fmla="*/ 105067 w 5470628"/>
              <a:gd name="connsiteY149" fmla="*/ 622046 h 3193741"/>
              <a:gd name="connsiteX150" fmla="*/ 104113 w 5470628"/>
              <a:gd name="connsiteY150" fmla="*/ 611722 h 3193741"/>
              <a:gd name="connsiteX151" fmla="*/ 118895 w 5470628"/>
              <a:gd name="connsiteY151" fmla="*/ 610169 h 3193741"/>
              <a:gd name="connsiteX152" fmla="*/ 163095 w 5470628"/>
              <a:gd name="connsiteY152" fmla="*/ 640642 h 3193741"/>
              <a:gd name="connsiteX153" fmla="*/ 185766 w 5470628"/>
              <a:gd name="connsiteY153" fmla="*/ 641454 h 3193741"/>
              <a:gd name="connsiteX154" fmla="*/ 212892 w 5470628"/>
              <a:gd name="connsiteY154" fmla="*/ 637457 h 3193741"/>
              <a:gd name="connsiteX155" fmla="*/ 223932 w 5470628"/>
              <a:gd name="connsiteY155" fmla="*/ 647271 h 3193741"/>
              <a:gd name="connsiteX156" fmla="*/ 287167 w 5470628"/>
              <a:gd name="connsiteY156" fmla="*/ 691571 h 3193741"/>
              <a:gd name="connsiteX157" fmla="*/ 330380 w 5470628"/>
              <a:gd name="connsiteY157" fmla="*/ 692506 h 3193741"/>
              <a:gd name="connsiteX158" fmla="*/ 296172 w 5470628"/>
              <a:gd name="connsiteY158" fmla="*/ 688108 h 3193741"/>
              <a:gd name="connsiteX159" fmla="*/ 286974 w 5470628"/>
              <a:gd name="connsiteY159" fmla="*/ 674512 h 3193741"/>
              <a:gd name="connsiteX160" fmla="*/ 286166 w 5470628"/>
              <a:gd name="connsiteY160" fmla="*/ 661798 h 3193741"/>
              <a:gd name="connsiteX161" fmla="*/ 236268 w 5470628"/>
              <a:gd name="connsiteY161" fmla="*/ 635338 h 3193741"/>
              <a:gd name="connsiteX162" fmla="*/ 231734 w 5470628"/>
              <a:gd name="connsiteY162" fmla="*/ 634225 h 3193741"/>
              <a:gd name="connsiteX163" fmla="*/ 221253 w 5470628"/>
              <a:gd name="connsiteY163" fmla="*/ 623870 h 3193741"/>
              <a:gd name="connsiteX164" fmla="*/ 237564 w 5470628"/>
              <a:gd name="connsiteY164" fmla="*/ 613590 h 3193741"/>
              <a:gd name="connsiteX165" fmla="*/ 282259 w 5470628"/>
              <a:gd name="connsiteY165" fmla="*/ 619091 h 3193741"/>
              <a:gd name="connsiteX166" fmla="*/ 370630 w 5470628"/>
              <a:gd name="connsiteY166" fmla="*/ 665566 h 3193741"/>
              <a:gd name="connsiteX167" fmla="*/ 498017 w 5470628"/>
              <a:gd name="connsiteY167" fmla="*/ 740532 h 3193741"/>
              <a:gd name="connsiteX168" fmla="*/ 918036 w 5470628"/>
              <a:gd name="connsiteY168" fmla="*/ 924307 h 3193741"/>
              <a:gd name="connsiteX169" fmla="*/ 1079304 w 5470628"/>
              <a:gd name="connsiteY169" fmla="*/ 984494 h 3193741"/>
              <a:gd name="connsiteX170" fmla="*/ 1079935 w 5470628"/>
              <a:gd name="connsiteY170" fmla="*/ 980383 h 3193741"/>
              <a:gd name="connsiteX171" fmla="*/ 1079695 w 5470628"/>
              <a:gd name="connsiteY171" fmla="*/ 976616 h 3193741"/>
              <a:gd name="connsiteX172" fmla="*/ 966178 w 5470628"/>
              <a:gd name="connsiteY172" fmla="*/ 937219 h 3193741"/>
              <a:gd name="connsiteX173" fmla="*/ 720106 w 5470628"/>
              <a:gd name="connsiteY173" fmla="*/ 807112 h 3193741"/>
              <a:gd name="connsiteX174" fmla="*/ 698823 w 5470628"/>
              <a:gd name="connsiteY174" fmla="*/ 804708 h 3193741"/>
              <a:gd name="connsiteX175" fmla="*/ 664513 w 5470628"/>
              <a:gd name="connsiteY175" fmla="*/ 784663 h 3193741"/>
              <a:gd name="connsiteX176" fmla="*/ 660380 w 5470628"/>
              <a:gd name="connsiteY176" fmla="*/ 771165 h 3193741"/>
              <a:gd name="connsiteX177" fmla="*/ 584959 w 5470628"/>
              <a:gd name="connsiteY177" fmla="*/ 722409 h 3193741"/>
              <a:gd name="connsiteX178" fmla="*/ 435649 w 5470628"/>
              <a:gd name="connsiteY178" fmla="*/ 639659 h 3193741"/>
              <a:gd name="connsiteX179" fmla="*/ 404944 w 5470628"/>
              <a:gd name="connsiteY179" fmla="*/ 606128 h 3193741"/>
              <a:gd name="connsiteX180" fmla="*/ 408476 w 5470628"/>
              <a:gd name="connsiteY180" fmla="*/ 591466 h 3193741"/>
              <a:gd name="connsiteX181" fmla="*/ 425225 w 5470628"/>
              <a:gd name="connsiteY181" fmla="*/ 592759 h 3193741"/>
              <a:gd name="connsiteX182" fmla="*/ 487115 w 5470628"/>
              <a:gd name="connsiteY182" fmla="*/ 620614 h 3193741"/>
              <a:gd name="connsiteX183" fmla="*/ 550277 w 5470628"/>
              <a:gd name="connsiteY183" fmla="*/ 649738 h 3193741"/>
              <a:gd name="connsiteX184" fmla="*/ 544421 w 5470628"/>
              <a:gd name="connsiteY184" fmla="*/ 641907 h 3193741"/>
              <a:gd name="connsiteX185" fmla="*/ 431905 w 5470628"/>
              <a:gd name="connsiteY185" fmla="*/ 580799 h 3193741"/>
              <a:gd name="connsiteX186" fmla="*/ 351177 w 5470628"/>
              <a:gd name="connsiteY186" fmla="*/ 528177 h 3193741"/>
              <a:gd name="connsiteX187" fmla="*/ 339749 w 5470628"/>
              <a:gd name="connsiteY187" fmla="*/ 498244 h 3193741"/>
              <a:gd name="connsiteX188" fmla="*/ 346313 w 5470628"/>
              <a:gd name="connsiteY188" fmla="*/ 489145 h 3193741"/>
              <a:gd name="connsiteX189" fmla="*/ 356579 w 5470628"/>
              <a:gd name="connsiteY189" fmla="*/ 491460 h 3193741"/>
              <a:gd name="connsiteX190" fmla="*/ 371505 w 5470628"/>
              <a:gd name="connsiteY190" fmla="*/ 501516 h 3193741"/>
              <a:gd name="connsiteX191" fmla="*/ 476275 w 5470628"/>
              <a:gd name="connsiteY191" fmla="*/ 553122 h 3193741"/>
              <a:gd name="connsiteX192" fmla="*/ 649952 w 5470628"/>
              <a:gd name="connsiteY192" fmla="*/ 635294 h 3193741"/>
              <a:gd name="connsiteX193" fmla="*/ 727161 w 5470628"/>
              <a:gd name="connsiteY193" fmla="*/ 651328 h 3193741"/>
              <a:gd name="connsiteX194" fmla="*/ 722417 w 5470628"/>
              <a:gd name="connsiteY194" fmla="*/ 646921 h 3193741"/>
              <a:gd name="connsiteX195" fmla="*/ 546079 w 5470628"/>
              <a:gd name="connsiteY195" fmla="*/ 546328 h 3193741"/>
              <a:gd name="connsiteX196" fmla="*/ 378182 w 5470628"/>
              <a:gd name="connsiteY196" fmla="*/ 386585 h 3193741"/>
              <a:gd name="connsiteX197" fmla="*/ 370158 w 5470628"/>
              <a:gd name="connsiteY197" fmla="*/ 382100 h 3193741"/>
              <a:gd name="connsiteX198" fmla="*/ 357861 w 5470628"/>
              <a:gd name="connsiteY198" fmla="*/ 371252 h 3193741"/>
              <a:gd name="connsiteX199" fmla="*/ 331313 w 5470628"/>
              <a:gd name="connsiteY199" fmla="*/ 328203 h 3193741"/>
              <a:gd name="connsiteX200" fmla="*/ 319354 w 5470628"/>
              <a:gd name="connsiteY200" fmla="*/ 299282 h 3193741"/>
              <a:gd name="connsiteX201" fmla="*/ 319682 w 5470628"/>
              <a:gd name="connsiteY201" fmla="*/ 285719 h 3193741"/>
              <a:gd name="connsiteX202" fmla="*/ 306391 w 5470628"/>
              <a:gd name="connsiteY202" fmla="*/ 268585 h 3193741"/>
              <a:gd name="connsiteX203" fmla="*/ 303294 w 5470628"/>
              <a:gd name="connsiteY203" fmla="*/ 257334 h 3193741"/>
              <a:gd name="connsiteX204" fmla="*/ 319242 w 5470628"/>
              <a:gd name="connsiteY204" fmla="*/ 255403 h 3193741"/>
              <a:gd name="connsiteX205" fmla="*/ 364093 w 5470628"/>
              <a:gd name="connsiteY205" fmla="*/ 286745 h 3193741"/>
              <a:gd name="connsiteX206" fmla="*/ 385301 w 5470628"/>
              <a:gd name="connsiteY206" fmla="*/ 287973 h 3193741"/>
              <a:gd name="connsiteX207" fmla="*/ 417598 w 5470628"/>
              <a:gd name="connsiteY207" fmla="*/ 285722 h 3193741"/>
              <a:gd name="connsiteX208" fmla="*/ 440155 w 5470628"/>
              <a:gd name="connsiteY208" fmla="*/ 308139 h 3193741"/>
              <a:gd name="connsiteX209" fmla="*/ 534406 w 5470628"/>
              <a:gd name="connsiteY209" fmla="*/ 339430 h 3193741"/>
              <a:gd name="connsiteX210" fmla="*/ 495633 w 5470628"/>
              <a:gd name="connsiteY210" fmla="*/ 333450 h 3193741"/>
              <a:gd name="connsiteX211" fmla="*/ 486289 w 5470628"/>
              <a:gd name="connsiteY211" fmla="*/ 322243 h 3193741"/>
              <a:gd name="connsiteX212" fmla="*/ 484000 w 5470628"/>
              <a:gd name="connsiteY212" fmla="*/ 304964 h 3193741"/>
              <a:gd name="connsiteX213" fmla="*/ 436911 w 5470628"/>
              <a:gd name="connsiteY213" fmla="*/ 280536 h 3193741"/>
              <a:gd name="connsiteX214" fmla="*/ 426865 w 5470628"/>
              <a:gd name="connsiteY214" fmla="*/ 277007 h 3193741"/>
              <a:gd name="connsiteX215" fmla="*/ 420654 w 5470628"/>
              <a:gd name="connsiteY215" fmla="*/ 268269 h 3193741"/>
              <a:gd name="connsiteX216" fmla="*/ 432329 w 5470628"/>
              <a:gd name="connsiteY216" fmla="*/ 259975 h 3193741"/>
              <a:gd name="connsiteX217" fmla="*/ 447672 w 5470628"/>
              <a:gd name="connsiteY217" fmla="*/ 257879 h 3193741"/>
              <a:gd name="connsiteX218" fmla="*/ 502242 w 5470628"/>
              <a:gd name="connsiteY218" fmla="*/ 273572 h 3193741"/>
              <a:gd name="connsiteX219" fmla="*/ 659874 w 5470628"/>
              <a:gd name="connsiteY219" fmla="*/ 365516 h 3193741"/>
              <a:gd name="connsiteX220" fmla="*/ 829177 w 5470628"/>
              <a:gd name="connsiteY220" fmla="*/ 444421 h 3193741"/>
              <a:gd name="connsiteX221" fmla="*/ 1231903 w 5470628"/>
              <a:gd name="connsiteY221" fmla="*/ 613682 h 3193741"/>
              <a:gd name="connsiteX222" fmla="*/ 1911736 w 5470628"/>
              <a:gd name="connsiteY222" fmla="*/ 685084 h 3193741"/>
              <a:gd name="connsiteX223" fmla="*/ 2564313 w 5470628"/>
              <a:gd name="connsiteY223" fmla="*/ 632143 h 3193741"/>
              <a:gd name="connsiteX224" fmla="*/ 2657304 w 5470628"/>
              <a:gd name="connsiteY224" fmla="*/ 624913 h 3193741"/>
              <a:gd name="connsiteX225" fmla="*/ 4235818 w 5470628"/>
              <a:gd name="connsiteY225" fmla="*/ 259339 h 3193741"/>
              <a:gd name="connsiteX226" fmla="*/ 4460331 w 5470628"/>
              <a:gd name="connsiteY226" fmla="*/ 176864 h 3193741"/>
              <a:gd name="connsiteX227" fmla="*/ 4499578 w 5470628"/>
              <a:gd name="connsiteY227" fmla="*/ 186791 h 3193741"/>
              <a:gd name="connsiteX228" fmla="*/ 4514640 w 5470628"/>
              <a:gd name="connsiteY228" fmla="*/ 188841 h 3193741"/>
              <a:gd name="connsiteX229" fmla="*/ 4516523 w 5470628"/>
              <a:gd name="connsiteY229" fmla="*/ 189988 h 3193741"/>
              <a:gd name="connsiteX230" fmla="*/ 4518126 w 5470628"/>
              <a:gd name="connsiteY230" fmla="*/ 189316 h 3193741"/>
              <a:gd name="connsiteX231" fmla="*/ 4514640 w 5470628"/>
              <a:gd name="connsiteY231" fmla="*/ 188841 h 3193741"/>
              <a:gd name="connsiteX232" fmla="*/ 4511569 w 5470628"/>
              <a:gd name="connsiteY232" fmla="*/ 186970 h 3193741"/>
              <a:gd name="connsiteX233" fmla="*/ 4510888 w 5470628"/>
              <a:gd name="connsiteY233" fmla="*/ 180943 h 3193741"/>
              <a:gd name="connsiteX234" fmla="*/ 4531865 w 5470628"/>
              <a:gd name="connsiteY234" fmla="*/ 155151 h 3193741"/>
              <a:gd name="connsiteX235" fmla="*/ 4573441 w 5470628"/>
              <a:gd name="connsiteY235" fmla="*/ 139676 h 3193741"/>
              <a:gd name="connsiteX236" fmla="*/ 4594964 w 5470628"/>
              <a:gd name="connsiteY236" fmla="*/ 145847 h 3193741"/>
              <a:gd name="connsiteX237" fmla="*/ 4623059 w 5470628"/>
              <a:gd name="connsiteY237" fmla="*/ 152410 h 3193741"/>
              <a:gd name="connsiteX238" fmla="*/ 4748356 w 5470628"/>
              <a:gd name="connsiteY238" fmla="*/ 68192 h 3193741"/>
              <a:gd name="connsiteX239" fmla="*/ 4833812 w 5470628"/>
              <a:gd name="connsiteY239" fmla="*/ 8017 h 3193741"/>
              <a:gd name="connsiteX240" fmla="*/ 4850908 w 5470628"/>
              <a:gd name="connsiteY240" fmla="*/ 727 h 3193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Lst>
            <a:rect l="l" t="t" r="r" b="b"/>
            <a:pathLst>
              <a:path w="5470628" h="3193741">
                <a:moveTo>
                  <a:pt x="5462602" y="1413608"/>
                </a:moveTo>
                <a:lnTo>
                  <a:pt x="5465724" y="1421881"/>
                </a:lnTo>
                <a:cubicBezTo>
                  <a:pt x="5472118" y="1444281"/>
                  <a:pt x="5472640" y="1461744"/>
                  <a:pt x="5465025" y="1466556"/>
                </a:cubicBezTo>
                <a:lnTo>
                  <a:pt x="5463208" y="1466226"/>
                </a:lnTo>
                <a:lnTo>
                  <a:pt x="5463242" y="1451866"/>
                </a:lnTo>
                <a:cubicBezTo>
                  <a:pt x="5463190" y="1441487"/>
                  <a:pt x="5463068" y="1431722"/>
                  <a:pt x="5462894" y="1423194"/>
                </a:cubicBezTo>
                <a:close/>
                <a:moveTo>
                  <a:pt x="5461417" y="1391849"/>
                </a:moveTo>
                <a:cubicBezTo>
                  <a:pt x="5461710" y="1392940"/>
                  <a:pt x="5461992" y="1396513"/>
                  <a:pt x="5462246" y="1401944"/>
                </a:cubicBezTo>
                <a:lnTo>
                  <a:pt x="5462602" y="1413608"/>
                </a:lnTo>
                <a:lnTo>
                  <a:pt x="5459078" y="1404268"/>
                </a:lnTo>
                <a:lnTo>
                  <a:pt x="5460137" y="1393780"/>
                </a:lnTo>
                <a:cubicBezTo>
                  <a:pt x="5460561" y="1391114"/>
                  <a:pt x="5460982" y="1390270"/>
                  <a:pt x="5461417" y="1391849"/>
                </a:cubicBezTo>
                <a:close/>
                <a:moveTo>
                  <a:pt x="614271" y="1052206"/>
                </a:moveTo>
                <a:cubicBezTo>
                  <a:pt x="613444" y="1053256"/>
                  <a:pt x="612323" y="1054339"/>
                  <a:pt x="611497" y="1055389"/>
                </a:cubicBezTo>
                <a:cubicBezTo>
                  <a:pt x="617673" y="1058912"/>
                  <a:pt x="624115" y="1061928"/>
                  <a:pt x="630277" y="1065215"/>
                </a:cubicBezTo>
                <a:cubicBezTo>
                  <a:pt x="637469" y="1066004"/>
                  <a:pt x="644958" y="1066759"/>
                  <a:pt x="651856" y="1067584"/>
                </a:cubicBezTo>
                <a:cubicBezTo>
                  <a:pt x="639327" y="1062458"/>
                  <a:pt x="626799" y="1057332"/>
                  <a:pt x="614271" y="1052206"/>
                </a:cubicBezTo>
                <a:close/>
                <a:moveTo>
                  <a:pt x="810628" y="695550"/>
                </a:moveTo>
                <a:cubicBezTo>
                  <a:pt x="873537" y="739416"/>
                  <a:pt x="951215" y="767494"/>
                  <a:pt x="1033084" y="791270"/>
                </a:cubicBezTo>
                <a:cubicBezTo>
                  <a:pt x="1034205" y="790184"/>
                  <a:pt x="1035031" y="789136"/>
                  <a:pt x="1036153" y="788050"/>
                </a:cubicBezTo>
                <a:cubicBezTo>
                  <a:pt x="960983" y="757296"/>
                  <a:pt x="885798" y="726306"/>
                  <a:pt x="810628" y="695550"/>
                </a:cubicBezTo>
                <a:close/>
                <a:moveTo>
                  <a:pt x="4850908" y="727"/>
                </a:moveTo>
                <a:cubicBezTo>
                  <a:pt x="4858191" y="2929"/>
                  <a:pt x="4860543" y="7152"/>
                  <a:pt x="4858584" y="13795"/>
                </a:cubicBezTo>
                <a:cubicBezTo>
                  <a:pt x="4855845" y="22194"/>
                  <a:pt x="4850092" y="30008"/>
                  <a:pt x="4843408" y="37224"/>
                </a:cubicBezTo>
                <a:cubicBezTo>
                  <a:pt x="4812232" y="71132"/>
                  <a:pt x="4827067" y="79774"/>
                  <a:pt x="4871062" y="78954"/>
                </a:cubicBezTo>
                <a:cubicBezTo>
                  <a:pt x="4910302" y="78234"/>
                  <a:pt x="4949507" y="72299"/>
                  <a:pt x="4989038" y="66799"/>
                </a:cubicBezTo>
                <a:cubicBezTo>
                  <a:pt x="5008500" y="63967"/>
                  <a:pt x="5009491" y="65509"/>
                  <a:pt x="5002636" y="79388"/>
                </a:cubicBezTo>
                <a:cubicBezTo>
                  <a:pt x="4991594" y="102315"/>
                  <a:pt x="4990844" y="123285"/>
                  <a:pt x="5008332" y="140859"/>
                </a:cubicBezTo>
                <a:cubicBezTo>
                  <a:pt x="5012456" y="144868"/>
                  <a:pt x="5015428" y="149491"/>
                  <a:pt x="5014326" y="155555"/>
                </a:cubicBezTo>
                <a:cubicBezTo>
                  <a:pt x="5009356" y="180357"/>
                  <a:pt x="5019874" y="200674"/>
                  <a:pt x="5030704" y="221190"/>
                </a:cubicBezTo>
                <a:cubicBezTo>
                  <a:pt x="5048958" y="255517"/>
                  <a:pt x="5072099" y="287116"/>
                  <a:pt x="5097262" y="317759"/>
                </a:cubicBezTo>
                <a:cubicBezTo>
                  <a:pt x="5115004" y="339336"/>
                  <a:pt x="5126222" y="365974"/>
                  <a:pt x="5165084" y="373367"/>
                </a:cubicBezTo>
                <a:cubicBezTo>
                  <a:pt x="5174420" y="375083"/>
                  <a:pt x="5177498" y="381353"/>
                  <a:pt x="5174137" y="389353"/>
                </a:cubicBezTo>
                <a:cubicBezTo>
                  <a:pt x="5163026" y="415847"/>
                  <a:pt x="5172067" y="436343"/>
                  <a:pt x="5192507" y="453561"/>
                </a:cubicBezTo>
                <a:cubicBezTo>
                  <a:pt x="5199734" y="459565"/>
                  <a:pt x="5197020" y="463690"/>
                  <a:pt x="5187160" y="467732"/>
                </a:cubicBezTo>
                <a:cubicBezTo>
                  <a:pt x="5175836" y="472188"/>
                  <a:pt x="5167025" y="478711"/>
                  <a:pt x="5160106" y="486904"/>
                </a:cubicBezTo>
                <a:cubicBezTo>
                  <a:pt x="5148744" y="500143"/>
                  <a:pt x="5143396" y="514315"/>
                  <a:pt x="5138948" y="528614"/>
                </a:cubicBezTo>
                <a:cubicBezTo>
                  <a:pt x="5132042" y="551041"/>
                  <a:pt x="5123894" y="572670"/>
                  <a:pt x="5097016" y="589923"/>
                </a:cubicBezTo>
                <a:cubicBezTo>
                  <a:pt x="5089016" y="595163"/>
                  <a:pt x="5082598" y="601872"/>
                  <a:pt x="5075869" y="608381"/>
                </a:cubicBezTo>
                <a:cubicBezTo>
                  <a:pt x="5078016" y="614052"/>
                  <a:pt x="5083322" y="617918"/>
                  <a:pt x="5093172" y="618385"/>
                </a:cubicBezTo>
                <a:cubicBezTo>
                  <a:pt x="5155867" y="621469"/>
                  <a:pt x="5153088" y="652648"/>
                  <a:pt x="5153518" y="687474"/>
                </a:cubicBezTo>
                <a:cubicBezTo>
                  <a:pt x="5154177" y="730575"/>
                  <a:pt x="5118812" y="754787"/>
                  <a:pt x="5074984" y="776941"/>
                </a:cubicBezTo>
                <a:cubicBezTo>
                  <a:pt x="5059986" y="784451"/>
                  <a:pt x="5038116" y="786863"/>
                  <a:pt x="5033348" y="805473"/>
                </a:cubicBezTo>
                <a:cubicBezTo>
                  <a:pt x="5059529" y="819384"/>
                  <a:pt x="5089376" y="802009"/>
                  <a:pt x="5116847" y="803426"/>
                </a:cubicBezTo>
                <a:cubicBezTo>
                  <a:pt x="5139548" y="804709"/>
                  <a:pt x="5176330" y="798120"/>
                  <a:pt x="5147902" y="833118"/>
                </a:cubicBezTo>
                <a:cubicBezTo>
                  <a:pt x="5139626" y="843373"/>
                  <a:pt x="5150382" y="848714"/>
                  <a:pt x="5161665" y="848297"/>
                </a:cubicBezTo>
                <a:cubicBezTo>
                  <a:pt x="5253064" y="844106"/>
                  <a:pt x="5215170" y="912756"/>
                  <a:pt x="5246520" y="942412"/>
                </a:cubicBezTo>
                <a:cubicBezTo>
                  <a:pt x="5255359" y="950358"/>
                  <a:pt x="5247812" y="967405"/>
                  <a:pt x="5235368" y="972946"/>
                </a:cubicBezTo>
                <a:cubicBezTo>
                  <a:pt x="5156387" y="1008610"/>
                  <a:pt x="5149354" y="1071149"/>
                  <a:pt x="5113739" y="1128845"/>
                </a:cubicBezTo>
                <a:cubicBezTo>
                  <a:pt x="5157305" y="1144685"/>
                  <a:pt x="5208388" y="1143005"/>
                  <a:pt x="5255034" y="1151117"/>
                </a:cubicBezTo>
                <a:cubicBezTo>
                  <a:pt x="5303482" y="1159484"/>
                  <a:pt x="5304156" y="1170079"/>
                  <a:pt x="5267513" y="1216275"/>
                </a:cubicBezTo>
                <a:cubicBezTo>
                  <a:pt x="5370269" y="1212844"/>
                  <a:pt x="5370269" y="1212844"/>
                  <a:pt x="5343113" y="1281854"/>
                </a:cubicBezTo>
                <a:cubicBezTo>
                  <a:pt x="5386272" y="1279593"/>
                  <a:pt x="5428618" y="1334726"/>
                  <a:pt x="5452014" y="1385543"/>
                </a:cubicBezTo>
                <a:lnTo>
                  <a:pt x="5459078" y="1404268"/>
                </a:lnTo>
                <a:lnTo>
                  <a:pt x="5458838" y="1406644"/>
                </a:lnTo>
                <a:cubicBezTo>
                  <a:pt x="5457942" y="1418063"/>
                  <a:pt x="5456960" y="1434367"/>
                  <a:pt x="5455752" y="1450751"/>
                </a:cubicBezTo>
                <a:lnTo>
                  <a:pt x="5454594" y="1464662"/>
                </a:lnTo>
                <a:lnTo>
                  <a:pt x="5447215" y="1463321"/>
                </a:lnTo>
                <a:cubicBezTo>
                  <a:pt x="5441256" y="1459714"/>
                  <a:pt x="5437002" y="1458345"/>
                  <a:pt x="5433934" y="1458428"/>
                </a:cubicBezTo>
                <a:cubicBezTo>
                  <a:pt x="5424728" y="1458676"/>
                  <a:pt x="5426188" y="1471978"/>
                  <a:pt x="5424276" y="1477014"/>
                </a:cubicBezTo>
                <a:cubicBezTo>
                  <a:pt x="5417851" y="1492977"/>
                  <a:pt x="5433852" y="1501241"/>
                  <a:pt x="5444628" y="1511562"/>
                </a:cubicBezTo>
                <a:cubicBezTo>
                  <a:pt x="5448663" y="1515344"/>
                  <a:pt x="5451544" y="1497678"/>
                  <a:pt x="5453752" y="1474786"/>
                </a:cubicBezTo>
                <a:lnTo>
                  <a:pt x="5454594" y="1464662"/>
                </a:lnTo>
                <a:lnTo>
                  <a:pt x="5463208" y="1466226"/>
                </a:lnTo>
                <a:lnTo>
                  <a:pt x="5463164" y="1484226"/>
                </a:lnTo>
                <a:cubicBezTo>
                  <a:pt x="5462722" y="1528173"/>
                  <a:pt x="5460824" y="1571999"/>
                  <a:pt x="5456160" y="1575885"/>
                </a:cubicBezTo>
                <a:cubicBezTo>
                  <a:pt x="5406708" y="1617226"/>
                  <a:pt x="5442751" y="1692579"/>
                  <a:pt x="5345636" y="1714543"/>
                </a:cubicBezTo>
                <a:cubicBezTo>
                  <a:pt x="5301930" y="1724583"/>
                  <a:pt x="5282493" y="1755882"/>
                  <a:pt x="5251319" y="1775792"/>
                </a:cubicBezTo>
                <a:cubicBezTo>
                  <a:pt x="5142610" y="1844714"/>
                  <a:pt x="5072132" y="1925140"/>
                  <a:pt x="5043512" y="2027305"/>
                </a:cubicBezTo>
                <a:cubicBezTo>
                  <a:pt x="5035488" y="2055562"/>
                  <a:pt x="5000258" y="2081893"/>
                  <a:pt x="4978144" y="2108535"/>
                </a:cubicBezTo>
                <a:cubicBezTo>
                  <a:pt x="4990785" y="2124798"/>
                  <a:pt x="5050411" y="2079615"/>
                  <a:pt x="5031476" y="2128173"/>
                </a:cubicBezTo>
                <a:cubicBezTo>
                  <a:pt x="5017138" y="2164787"/>
                  <a:pt x="4975973" y="2191363"/>
                  <a:pt x="4937389" y="2216441"/>
                </a:cubicBezTo>
                <a:cubicBezTo>
                  <a:pt x="4893079" y="2245058"/>
                  <a:pt x="4843760" y="2269776"/>
                  <a:pt x="4826122" y="2315331"/>
                </a:cubicBezTo>
                <a:cubicBezTo>
                  <a:pt x="4822276" y="2325050"/>
                  <a:pt x="3896510" y="3112888"/>
                  <a:pt x="2544647" y="3190975"/>
                </a:cubicBezTo>
                <a:cubicBezTo>
                  <a:pt x="2323734" y="3203734"/>
                  <a:pt x="1445947" y="3169121"/>
                  <a:pt x="1328257" y="3153006"/>
                </a:cubicBezTo>
                <a:cubicBezTo>
                  <a:pt x="1207258" y="3136344"/>
                  <a:pt x="1101756" y="3091943"/>
                  <a:pt x="977943" y="3082502"/>
                </a:cubicBezTo>
                <a:cubicBezTo>
                  <a:pt x="912454" y="3077622"/>
                  <a:pt x="848655" y="3061861"/>
                  <a:pt x="854473" y="2994250"/>
                </a:cubicBezTo>
                <a:cubicBezTo>
                  <a:pt x="856228" y="2975057"/>
                  <a:pt x="838125" y="2961827"/>
                  <a:pt x="811593" y="2970498"/>
                </a:cubicBezTo>
                <a:cubicBezTo>
                  <a:pt x="761454" y="2987010"/>
                  <a:pt x="736680" y="2962489"/>
                  <a:pt x="707024" y="2945439"/>
                </a:cubicBezTo>
                <a:cubicBezTo>
                  <a:pt x="654509" y="2915262"/>
                  <a:pt x="603913" y="2882480"/>
                  <a:pt x="523487" y="2886053"/>
                </a:cubicBezTo>
                <a:cubicBezTo>
                  <a:pt x="537017" y="2855468"/>
                  <a:pt x="563587" y="2856758"/>
                  <a:pt x="587884" y="2859746"/>
                </a:cubicBezTo>
                <a:cubicBezTo>
                  <a:pt x="652090" y="2867866"/>
                  <a:pt x="715235" y="2878012"/>
                  <a:pt x="779426" y="2885897"/>
                </a:cubicBezTo>
                <a:cubicBezTo>
                  <a:pt x="821123" y="2891048"/>
                  <a:pt x="863074" y="2900202"/>
                  <a:pt x="917288" y="2882248"/>
                </a:cubicBezTo>
                <a:cubicBezTo>
                  <a:pt x="866364" y="2830288"/>
                  <a:pt x="785092" y="2829930"/>
                  <a:pt x="718684" y="2819941"/>
                </a:cubicBezTo>
                <a:cubicBezTo>
                  <a:pt x="635747" y="2807447"/>
                  <a:pt x="584925" y="2771133"/>
                  <a:pt x="524650" y="2731220"/>
                </a:cubicBezTo>
                <a:cubicBezTo>
                  <a:pt x="584180" y="2712621"/>
                  <a:pt x="623299" y="2742760"/>
                  <a:pt x="670138" y="2735189"/>
                </a:cubicBezTo>
                <a:cubicBezTo>
                  <a:pt x="672406" y="2728745"/>
                  <a:pt x="675988" y="2719532"/>
                  <a:pt x="675382" y="2719369"/>
                </a:cubicBezTo>
                <a:cubicBezTo>
                  <a:pt x="596666" y="2703042"/>
                  <a:pt x="557844" y="2658869"/>
                  <a:pt x="542021" y="2601946"/>
                </a:cubicBezTo>
                <a:cubicBezTo>
                  <a:pt x="533902" y="2572560"/>
                  <a:pt x="505246" y="2566541"/>
                  <a:pt x="476895" y="2555976"/>
                </a:cubicBezTo>
                <a:cubicBezTo>
                  <a:pt x="377189" y="2518466"/>
                  <a:pt x="272496" y="2486779"/>
                  <a:pt x="188751" y="2428830"/>
                </a:cubicBezTo>
                <a:cubicBezTo>
                  <a:pt x="280875" y="2426687"/>
                  <a:pt x="357216" y="2461808"/>
                  <a:pt x="456762" y="2468731"/>
                </a:cubicBezTo>
                <a:cubicBezTo>
                  <a:pt x="373794" y="2404281"/>
                  <a:pt x="269816" y="2379152"/>
                  <a:pt x="174514" y="2345378"/>
                </a:cubicBezTo>
                <a:cubicBezTo>
                  <a:pt x="130977" y="2330009"/>
                  <a:pt x="90329" y="2308598"/>
                  <a:pt x="38827" y="2303685"/>
                </a:cubicBezTo>
                <a:cubicBezTo>
                  <a:pt x="20556" y="2301864"/>
                  <a:pt x="-10092" y="2297272"/>
                  <a:pt x="3281" y="2273587"/>
                </a:cubicBezTo>
                <a:cubicBezTo>
                  <a:pt x="14533" y="2253956"/>
                  <a:pt x="39095" y="2256437"/>
                  <a:pt x="61590" y="2259170"/>
                </a:cubicBezTo>
                <a:cubicBezTo>
                  <a:pt x="115591" y="2265916"/>
                  <a:pt x="170539" y="2259497"/>
                  <a:pt x="242291" y="2250569"/>
                </a:cubicBezTo>
                <a:cubicBezTo>
                  <a:pt x="178223" y="2197829"/>
                  <a:pt x="68904" y="2229102"/>
                  <a:pt x="13205" y="2172263"/>
                </a:cubicBezTo>
                <a:cubicBezTo>
                  <a:pt x="77196" y="2153598"/>
                  <a:pt x="128251" y="2170191"/>
                  <a:pt x="180810" y="2168333"/>
                </a:cubicBezTo>
                <a:cubicBezTo>
                  <a:pt x="228319" y="2166612"/>
                  <a:pt x="239444" y="2154350"/>
                  <a:pt x="226020" y="2121100"/>
                </a:cubicBezTo>
                <a:cubicBezTo>
                  <a:pt x="205165" y="2069293"/>
                  <a:pt x="229388" y="2038364"/>
                  <a:pt x="299145" y="2044862"/>
                </a:cubicBezTo>
                <a:cubicBezTo>
                  <a:pt x="363822" y="2051027"/>
                  <a:pt x="369032" y="2029991"/>
                  <a:pt x="350236" y="2001187"/>
                </a:cubicBezTo>
                <a:cubicBezTo>
                  <a:pt x="322862" y="1959187"/>
                  <a:pt x="348423" y="1921214"/>
                  <a:pt x="365223" y="1881218"/>
                </a:cubicBezTo>
                <a:cubicBezTo>
                  <a:pt x="390527" y="1820499"/>
                  <a:pt x="376326" y="1793748"/>
                  <a:pt x="310707" y="1758752"/>
                </a:cubicBezTo>
                <a:cubicBezTo>
                  <a:pt x="273754" y="1739265"/>
                  <a:pt x="234367" y="1723631"/>
                  <a:pt x="181659" y="1709137"/>
                </a:cubicBezTo>
                <a:cubicBezTo>
                  <a:pt x="299387" y="1683727"/>
                  <a:pt x="172918" y="1660608"/>
                  <a:pt x="213063" y="1632021"/>
                </a:cubicBezTo>
                <a:cubicBezTo>
                  <a:pt x="296030" y="1612244"/>
                  <a:pt x="369047" y="1679323"/>
                  <a:pt x="481390" y="1644125"/>
                </a:cubicBezTo>
                <a:cubicBezTo>
                  <a:pt x="336659" y="1595935"/>
                  <a:pt x="176348" y="1532074"/>
                  <a:pt x="68930" y="1457537"/>
                </a:cubicBezTo>
                <a:cubicBezTo>
                  <a:pt x="91299" y="1434897"/>
                  <a:pt x="115799" y="1450436"/>
                  <a:pt x="135138" y="1440976"/>
                </a:cubicBezTo>
                <a:cubicBezTo>
                  <a:pt x="133952" y="1436374"/>
                  <a:pt x="135290" y="1429332"/>
                  <a:pt x="131611" y="1427642"/>
                </a:cubicBezTo>
                <a:cubicBezTo>
                  <a:pt x="52402" y="1389548"/>
                  <a:pt x="51441" y="1388478"/>
                  <a:pt x="130443" y="1343795"/>
                </a:cubicBezTo>
                <a:cubicBezTo>
                  <a:pt x="158017" y="1328118"/>
                  <a:pt x="154966" y="1317573"/>
                  <a:pt x="138930" y="1304094"/>
                </a:cubicBezTo>
                <a:cubicBezTo>
                  <a:pt x="127608" y="1294551"/>
                  <a:pt x="113720" y="1286742"/>
                  <a:pt x="118409" y="1262212"/>
                </a:cubicBezTo>
                <a:cubicBezTo>
                  <a:pt x="164937" y="1287183"/>
                  <a:pt x="383505" y="1312432"/>
                  <a:pt x="421410" y="1304757"/>
                </a:cubicBezTo>
                <a:cubicBezTo>
                  <a:pt x="464009" y="1296037"/>
                  <a:pt x="610877" y="1288926"/>
                  <a:pt x="655702" y="1291801"/>
                </a:cubicBezTo>
                <a:cubicBezTo>
                  <a:pt x="653235" y="1290438"/>
                  <a:pt x="650767" y="1289077"/>
                  <a:pt x="648299" y="1287715"/>
                </a:cubicBezTo>
                <a:cubicBezTo>
                  <a:pt x="603999" y="1260339"/>
                  <a:pt x="559107" y="1233035"/>
                  <a:pt x="531027" y="1193967"/>
                </a:cubicBezTo>
                <a:cubicBezTo>
                  <a:pt x="529741" y="1192462"/>
                  <a:pt x="529061" y="1191120"/>
                  <a:pt x="526433" y="1191913"/>
                </a:cubicBezTo>
                <a:cubicBezTo>
                  <a:pt x="503415" y="1199684"/>
                  <a:pt x="505590" y="1187083"/>
                  <a:pt x="504666" y="1177230"/>
                </a:cubicBezTo>
                <a:cubicBezTo>
                  <a:pt x="503726" y="1167141"/>
                  <a:pt x="499378" y="1159602"/>
                  <a:pt x="482307" y="1162618"/>
                </a:cubicBezTo>
                <a:cubicBezTo>
                  <a:pt x="481421" y="1162726"/>
                  <a:pt x="480226" y="1162633"/>
                  <a:pt x="479029" y="1162540"/>
                </a:cubicBezTo>
                <a:cubicBezTo>
                  <a:pt x="470949" y="1161859"/>
                  <a:pt x="444139" y="1138059"/>
                  <a:pt x="447663" y="1132649"/>
                </a:cubicBezTo>
                <a:cubicBezTo>
                  <a:pt x="455539" y="1120781"/>
                  <a:pt x="446335" y="1116439"/>
                  <a:pt x="438547" y="1110977"/>
                </a:cubicBezTo>
                <a:cubicBezTo>
                  <a:pt x="427656" y="1103517"/>
                  <a:pt x="416795" y="1096529"/>
                  <a:pt x="405343" y="1089612"/>
                </a:cubicBezTo>
                <a:cubicBezTo>
                  <a:pt x="394202" y="1082895"/>
                  <a:pt x="382794" y="1076684"/>
                  <a:pt x="371373" y="1070238"/>
                </a:cubicBezTo>
                <a:cubicBezTo>
                  <a:pt x="344889" y="1065616"/>
                  <a:pt x="318169" y="1061972"/>
                  <a:pt x="290358" y="1059884"/>
                </a:cubicBezTo>
                <a:cubicBezTo>
                  <a:pt x="269709" y="1058114"/>
                  <a:pt x="246624" y="1055453"/>
                  <a:pt x="235140" y="1029322"/>
                </a:cubicBezTo>
                <a:cubicBezTo>
                  <a:pt x="256895" y="1029771"/>
                  <a:pt x="278695" y="1030927"/>
                  <a:pt x="300494" y="1032083"/>
                </a:cubicBezTo>
                <a:cubicBezTo>
                  <a:pt x="279542" y="1020860"/>
                  <a:pt x="259181" y="1009565"/>
                  <a:pt x="239661" y="997457"/>
                </a:cubicBezTo>
                <a:cubicBezTo>
                  <a:pt x="223540" y="987309"/>
                  <a:pt x="210281" y="975391"/>
                  <a:pt x="204788" y="959211"/>
                </a:cubicBezTo>
                <a:cubicBezTo>
                  <a:pt x="203337" y="955117"/>
                  <a:pt x="202166" y="950750"/>
                  <a:pt x="207583" y="947009"/>
                </a:cubicBezTo>
                <a:cubicBezTo>
                  <a:pt x="213561" y="942727"/>
                  <a:pt x="218466" y="944980"/>
                  <a:pt x="223061" y="947033"/>
                </a:cubicBezTo>
                <a:cubicBezTo>
                  <a:pt x="242046" y="955410"/>
                  <a:pt x="261311" y="963516"/>
                  <a:pt x="280015" y="972164"/>
                </a:cubicBezTo>
                <a:cubicBezTo>
                  <a:pt x="304852" y="983629"/>
                  <a:pt x="329408" y="995365"/>
                  <a:pt x="353948" y="1006865"/>
                </a:cubicBezTo>
                <a:cubicBezTo>
                  <a:pt x="319294" y="981405"/>
                  <a:pt x="281290" y="959435"/>
                  <a:pt x="240466" y="939943"/>
                </a:cubicBezTo>
                <a:cubicBezTo>
                  <a:pt x="210990" y="925718"/>
                  <a:pt x="181514" y="911494"/>
                  <a:pt x="158812" y="891467"/>
                </a:cubicBezTo>
                <a:cubicBezTo>
                  <a:pt x="147166" y="881489"/>
                  <a:pt x="141336" y="869384"/>
                  <a:pt x="139551" y="855364"/>
                </a:cubicBezTo>
                <a:cubicBezTo>
                  <a:pt x="139312" y="851597"/>
                  <a:pt x="139634" y="847287"/>
                  <a:pt x="145731" y="844888"/>
                </a:cubicBezTo>
                <a:cubicBezTo>
                  <a:pt x="151843" y="842724"/>
                  <a:pt x="155581" y="845356"/>
                  <a:pt x="158154" y="848366"/>
                </a:cubicBezTo>
                <a:cubicBezTo>
                  <a:pt x="161052" y="851811"/>
                  <a:pt x="164496" y="854479"/>
                  <a:pt x="169370" y="856260"/>
                </a:cubicBezTo>
                <a:cubicBezTo>
                  <a:pt x="212096" y="872913"/>
                  <a:pt x="249775" y="894448"/>
                  <a:pt x="288295" y="915169"/>
                </a:cubicBezTo>
                <a:cubicBezTo>
                  <a:pt x="343452" y="944788"/>
                  <a:pt x="397769" y="975222"/>
                  <a:pt x="462694" y="994643"/>
                </a:cubicBezTo>
                <a:cubicBezTo>
                  <a:pt x="487260" y="1001870"/>
                  <a:pt x="512622" y="1007575"/>
                  <a:pt x="531910" y="1006664"/>
                </a:cubicBezTo>
                <a:cubicBezTo>
                  <a:pt x="460990" y="972547"/>
                  <a:pt x="394087" y="936046"/>
                  <a:pt x="333940" y="893507"/>
                </a:cubicBezTo>
                <a:cubicBezTo>
                  <a:pt x="273173" y="850568"/>
                  <a:pt x="219876" y="803403"/>
                  <a:pt x="181443" y="746608"/>
                </a:cubicBezTo>
                <a:cubicBezTo>
                  <a:pt x="177494" y="740681"/>
                  <a:pt x="175038" y="734810"/>
                  <a:pt x="162678" y="737018"/>
                </a:cubicBezTo>
                <a:cubicBezTo>
                  <a:pt x="157082" y="737933"/>
                  <a:pt x="155070" y="734381"/>
                  <a:pt x="156307" y="730435"/>
                </a:cubicBezTo>
                <a:cubicBezTo>
                  <a:pt x="164051" y="702450"/>
                  <a:pt x="145532" y="687373"/>
                  <a:pt x="117227" y="677515"/>
                </a:cubicBezTo>
                <a:cubicBezTo>
                  <a:pt x="108392" y="674314"/>
                  <a:pt x="107546" y="670384"/>
                  <a:pt x="113655" y="663474"/>
                </a:cubicBezTo>
                <a:cubicBezTo>
                  <a:pt x="121976" y="653926"/>
                  <a:pt x="120506" y="644851"/>
                  <a:pt x="115226" y="636712"/>
                </a:cubicBezTo>
                <a:cubicBezTo>
                  <a:pt x="112224" y="631619"/>
                  <a:pt x="108350" y="626868"/>
                  <a:pt x="105067" y="622046"/>
                </a:cubicBezTo>
                <a:cubicBezTo>
                  <a:pt x="102790" y="619000"/>
                  <a:pt x="99022" y="615897"/>
                  <a:pt x="104113" y="611722"/>
                </a:cubicBezTo>
                <a:cubicBezTo>
                  <a:pt x="108939" y="608053"/>
                  <a:pt x="114081" y="609328"/>
                  <a:pt x="118895" y="610169"/>
                </a:cubicBezTo>
                <a:cubicBezTo>
                  <a:pt x="142040" y="613772"/>
                  <a:pt x="156094" y="624170"/>
                  <a:pt x="163095" y="640642"/>
                </a:cubicBezTo>
                <a:cubicBezTo>
                  <a:pt x="168334" y="652819"/>
                  <a:pt x="173104" y="652953"/>
                  <a:pt x="185766" y="641454"/>
                </a:cubicBezTo>
                <a:cubicBezTo>
                  <a:pt x="195327" y="632704"/>
                  <a:pt x="204232" y="632337"/>
                  <a:pt x="212892" y="637457"/>
                </a:cubicBezTo>
                <a:cubicBezTo>
                  <a:pt x="217516" y="639981"/>
                  <a:pt x="220444" y="643897"/>
                  <a:pt x="223932" y="647271"/>
                </a:cubicBezTo>
                <a:cubicBezTo>
                  <a:pt x="241420" y="664845"/>
                  <a:pt x="259762" y="681841"/>
                  <a:pt x="287167" y="691571"/>
                </a:cubicBezTo>
                <a:cubicBezTo>
                  <a:pt x="299355" y="696027"/>
                  <a:pt x="312354" y="699197"/>
                  <a:pt x="330380" y="692506"/>
                </a:cubicBezTo>
                <a:cubicBezTo>
                  <a:pt x="318517" y="688486"/>
                  <a:pt x="306954" y="689175"/>
                  <a:pt x="296172" y="688108"/>
                </a:cubicBezTo>
                <a:cubicBezTo>
                  <a:pt x="285390" y="687041"/>
                  <a:pt x="279539" y="683953"/>
                  <a:pt x="286974" y="674512"/>
                </a:cubicBezTo>
                <a:cubicBezTo>
                  <a:pt x="291105" y="669267"/>
                  <a:pt x="290555" y="665301"/>
                  <a:pt x="286166" y="661798"/>
                </a:cubicBezTo>
                <a:cubicBezTo>
                  <a:pt x="272052" y="650459"/>
                  <a:pt x="264416" y="633352"/>
                  <a:pt x="236268" y="635338"/>
                </a:cubicBezTo>
                <a:cubicBezTo>
                  <a:pt x="234792" y="635517"/>
                  <a:pt x="233255" y="634754"/>
                  <a:pt x="231734" y="634225"/>
                </a:cubicBezTo>
                <a:cubicBezTo>
                  <a:pt x="225957" y="632316"/>
                  <a:pt x="219575" y="630241"/>
                  <a:pt x="221253" y="623870"/>
                </a:cubicBezTo>
                <a:cubicBezTo>
                  <a:pt x="223227" y="617462"/>
                  <a:pt x="230816" y="615119"/>
                  <a:pt x="237564" y="613590"/>
                </a:cubicBezTo>
                <a:cubicBezTo>
                  <a:pt x="254884" y="609831"/>
                  <a:pt x="268844" y="614072"/>
                  <a:pt x="282259" y="619091"/>
                </a:cubicBezTo>
                <a:cubicBezTo>
                  <a:pt x="314893" y="631509"/>
                  <a:pt x="342201" y="649080"/>
                  <a:pt x="370630" y="665566"/>
                </a:cubicBezTo>
                <a:cubicBezTo>
                  <a:pt x="413275" y="690295"/>
                  <a:pt x="451153" y="719635"/>
                  <a:pt x="498017" y="740532"/>
                </a:cubicBezTo>
                <a:cubicBezTo>
                  <a:pt x="637369" y="802423"/>
                  <a:pt x="774774" y="866448"/>
                  <a:pt x="918036" y="924307"/>
                </a:cubicBezTo>
                <a:cubicBezTo>
                  <a:pt x="970882" y="945666"/>
                  <a:pt x="1024819" y="965469"/>
                  <a:pt x="1079304" y="984494"/>
                </a:cubicBezTo>
                <a:cubicBezTo>
                  <a:pt x="1079509" y="983045"/>
                  <a:pt x="1079744" y="982067"/>
                  <a:pt x="1079935" y="980383"/>
                </a:cubicBezTo>
                <a:cubicBezTo>
                  <a:pt x="1079860" y="979206"/>
                  <a:pt x="1079770" y="977793"/>
                  <a:pt x="1079695" y="976616"/>
                </a:cubicBezTo>
                <a:cubicBezTo>
                  <a:pt x="1041139" y="964679"/>
                  <a:pt x="1003098" y="951491"/>
                  <a:pt x="966178" y="937219"/>
                </a:cubicBezTo>
                <a:cubicBezTo>
                  <a:pt x="875541" y="901932"/>
                  <a:pt x="791930" y="860100"/>
                  <a:pt x="720106" y="807112"/>
                </a:cubicBezTo>
                <a:cubicBezTo>
                  <a:pt x="714181" y="802848"/>
                  <a:pt x="707904" y="802421"/>
                  <a:pt x="698823" y="804708"/>
                </a:cubicBezTo>
                <a:cubicBezTo>
                  <a:pt x="669544" y="812288"/>
                  <a:pt x="659939" y="806334"/>
                  <a:pt x="664513" y="784663"/>
                </a:cubicBezTo>
                <a:cubicBezTo>
                  <a:pt x="665660" y="779304"/>
                  <a:pt x="665686" y="775031"/>
                  <a:pt x="660380" y="771165"/>
                </a:cubicBezTo>
                <a:cubicBezTo>
                  <a:pt x="636661" y="753871"/>
                  <a:pt x="611807" y="737427"/>
                  <a:pt x="584959" y="722409"/>
                </a:cubicBezTo>
                <a:cubicBezTo>
                  <a:pt x="535282" y="694735"/>
                  <a:pt x="482226" y="670082"/>
                  <a:pt x="435649" y="639659"/>
                </a:cubicBezTo>
                <a:cubicBezTo>
                  <a:pt x="421965" y="630403"/>
                  <a:pt x="411440" y="619340"/>
                  <a:pt x="404944" y="606128"/>
                </a:cubicBezTo>
                <a:cubicBezTo>
                  <a:pt x="402872" y="601635"/>
                  <a:pt x="401613" y="595856"/>
                  <a:pt x="408476" y="591466"/>
                </a:cubicBezTo>
                <a:cubicBezTo>
                  <a:pt x="415044" y="587111"/>
                  <a:pt x="420320" y="590506"/>
                  <a:pt x="425225" y="592759"/>
                </a:cubicBezTo>
                <a:cubicBezTo>
                  <a:pt x="445746" y="601899"/>
                  <a:pt x="466578" y="611238"/>
                  <a:pt x="487115" y="620614"/>
                </a:cubicBezTo>
                <a:cubicBezTo>
                  <a:pt x="507947" y="629954"/>
                  <a:pt x="528514" y="639800"/>
                  <a:pt x="550277" y="649738"/>
                </a:cubicBezTo>
                <a:cubicBezTo>
                  <a:pt x="551408" y="644145"/>
                  <a:pt x="546904" y="643504"/>
                  <a:pt x="544421" y="641907"/>
                </a:cubicBezTo>
                <a:cubicBezTo>
                  <a:pt x="509355" y="619344"/>
                  <a:pt x="471190" y="599529"/>
                  <a:pt x="431905" y="580799"/>
                </a:cubicBezTo>
                <a:cubicBezTo>
                  <a:pt x="401512" y="566211"/>
                  <a:pt x="371947" y="550574"/>
                  <a:pt x="351177" y="528177"/>
                </a:cubicBezTo>
                <a:cubicBezTo>
                  <a:pt x="343180" y="519419"/>
                  <a:pt x="338696" y="509759"/>
                  <a:pt x="339749" y="498244"/>
                </a:cubicBezTo>
                <a:cubicBezTo>
                  <a:pt x="340115" y="494641"/>
                  <a:pt x="340481" y="491037"/>
                  <a:pt x="346313" y="489145"/>
                </a:cubicBezTo>
                <a:cubicBezTo>
                  <a:pt x="350979" y="487631"/>
                  <a:pt x="354067" y="489392"/>
                  <a:pt x="356579" y="491460"/>
                </a:cubicBezTo>
                <a:cubicBezTo>
                  <a:pt x="360984" y="495197"/>
                  <a:pt x="365388" y="498934"/>
                  <a:pt x="371505" y="501516"/>
                </a:cubicBezTo>
                <a:cubicBezTo>
                  <a:pt x="408203" y="517000"/>
                  <a:pt x="442659" y="534654"/>
                  <a:pt x="476275" y="553122"/>
                </a:cubicBezTo>
                <a:cubicBezTo>
                  <a:pt x="531461" y="583213"/>
                  <a:pt x="586103" y="614082"/>
                  <a:pt x="649952" y="635294"/>
                </a:cubicBezTo>
                <a:cubicBezTo>
                  <a:pt x="673972" y="643298"/>
                  <a:pt x="698805" y="650018"/>
                  <a:pt x="727161" y="651328"/>
                </a:cubicBezTo>
                <a:cubicBezTo>
                  <a:pt x="726126" y="649081"/>
                  <a:pt x="724263" y="647883"/>
                  <a:pt x="722417" y="646921"/>
                </a:cubicBezTo>
                <a:cubicBezTo>
                  <a:pt x="660627" y="615969"/>
                  <a:pt x="600830" y="583590"/>
                  <a:pt x="546079" y="546328"/>
                </a:cubicBezTo>
                <a:cubicBezTo>
                  <a:pt x="478576" y="500409"/>
                  <a:pt x="420223" y="448637"/>
                  <a:pt x="378182" y="386585"/>
                </a:cubicBezTo>
                <a:cubicBezTo>
                  <a:pt x="376229" y="383975"/>
                  <a:pt x="374884" y="381528"/>
                  <a:pt x="370158" y="382100"/>
                </a:cubicBezTo>
                <a:cubicBezTo>
                  <a:pt x="358064" y="383802"/>
                  <a:pt x="356583" y="379236"/>
                  <a:pt x="357861" y="371252"/>
                </a:cubicBezTo>
                <a:cubicBezTo>
                  <a:pt x="361373" y="351608"/>
                  <a:pt x="352380" y="336565"/>
                  <a:pt x="331313" y="328203"/>
                </a:cubicBezTo>
                <a:cubicBezTo>
                  <a:pt x="316037" y="321986"/>
                  <a:pt x="303183" y="316425"/>
                  <a:pt x="319354" y="299282"/>
                </a:cubicBezTo>
                <a:cubicBezTo>
                  <a:pt x="323265" y="295249"/>
                  <a:pt x="321459" y="290249"/>
                  <a:pt x="319682" y="285719"/>
                </a:cubicBezTo>
                <a:cubicBezTo>
                  <a:pt x="317166" y="278905"/>
                  <a:pt x="312080" y="273828"/>
                  <a:pt x="306391" y="268585"/>
                </a:cubicBezTo>
                <a:cubicBezTo>
                  <a:pt x="303227" y="265647"/>
                  <a:pt x="299399" y="261602"/>
                  <a:pt x="303294" y="257334"/>
                </a:cubicBezTo>
                <a:cubicBezTo>
                  <a:pt x="307735" y="252289"/>
                  <a:pt x="314131" y="254598"/>
                  <a:pt x="319242" y="255403"/>
                </a:cubicBezTo>
                <a:cubicBezTo>
                  <a:pt x="342683" y="258970"/>
                  <a:pt x="357062" y="269803"/>
                  <a:pt x="364093" y="286745"/>
                </a:cubicBezTo>
                <a:cubicBezTo>
                  <a:pt x="368651" y="297582"/>
                  <a:pt x="374307" y="297608"/>
                  <a:pt x="385301" y="287973"/>
                </a:cubicBezTo>
                <a:cubicBezTo>
                  <a:pt x="397712" y="277216"/>
                  <a:pt x="408079" y="276436"/>
                  <a:pt x="417598" y="285722"/>
                </a:cubicBezTo>
                <a:cubicBezTo>
                  <a:pt x="425226" y="293339"/>
                  <a:pt x="431406" y="301607"/>
                  <a:pt x="440155" y="308139"/>
                </a:cubicBezTo>
                <a:cubicBezTo>
                  <a:pt x="463623" y="326175"/>
                  <a:pt x="485720" y="346039"/>
                  <a:pt x="534406" y="339430"/>
                </a:cubicBezTo>
                <a:cubicBezTo>
                  <a:pt x="520872" y="332528"/>
                  <a:pt x="507316" y="334645"/>
                  <a:pt x="495633" y="333450"/>
                </a:cubicBezTo>
                <a:cubicBezTo>
                  <a:pt x="487244" y="332567"/>
                  <a:pt x="478750" y="330037"/>
                  <a:pt x="486289" y="322243"/>
                </a:cubicBezTo>
                <a:cubicBezTo>
                  <a:pt x="494951" y="313365"/>
                  <a:pt x="489365" y="309771"/>
                  <a:pt x="484000" y="304964"/>
                </a:cubicBezTo>
                <a:cubicBezTo>
                  <a:pt x="471673" y="293645"/>
                  <a:pt x="461604" y="280392"/>
                  <a:pt x="436911" y="280536"/>
                </a:cubicBezTo>
                <a:cubicBezTo>
                  <a:pt x="433041" y="280530"/>
                  <a:pt x="429923" y="278297"/>
                  <a:pt x="426865" y="277007"/>
                </a:cubicBezTo>
                <a:cubicBezTo>
                  <a:pt x="422581" y="275154"/>
                  <a:pt x="418872" y="272993"/>
                  <a:pt x="420654" y="268269"/>
                </a:cubicBezTo>
                <a:cubicBezTo>
                  <a:pt x="422468" y="264016"/>
                  <a:pt x="426748" y="261125"/>
                  <a:pt x="432329" y="259975"/>
                </a:cubicBezTo>
                <a:cubicBezTo>
                  <a:pt x="437320" y="258895"/>
                  <a:pt x="442621" y="258016"/>
                  <a:pt x="447672" y="257879"/>
                </a:cubicBezTo>
                <a:cubicBezTo>
                  <a:pt x="470223" y="256809"/>
                  <a:pt x="486254" y="265543"/>
                  <a:pt x="502242" y="273572"/>
                </a:cubicBezTo>
                <a:cubicBezTo>
                  <a:pt x="558179" y="301436"/>
                  <a:pt x="607891" y="334326"/>
                  <a:pt x="659874" y="365516"/>
                </a:cubicBezTo>
                <a:cubicBezTo>
                  <a:pt x="711842" y="396471"/>
                  <a:pt x="772192" y="418818"/>
                  <a:pt x="829177" y="444421"/>
                </a:cubicBezTo>
                <a:cubicBezTo>
                  <a:pt x="960626" y="503711"/>
                  <a:pt x="1092650" y="562693"/>
                  <a:pt x="1231903" y="613682"/>
                </a:cubicBezTo>
                <a:cubicBezTo>
                  <a:pt x="1368099" y="663381"/>
                  <a:pt x="1823141" y="686561"/>
                  <a:pt x="1911736" y="685084"/>
                </a:cubicBezTo>
                <a:cubicBezTo>
                  <a:pt x="2024994" y="682992"/>
                  <a:pt x="2291986" y="655399"/>
                  <a:pt x="2564313" y="632143"/>
                </a:cubicBezTo>
                <a:cubicBezTo>
                  <a:pt x="2595089" y="629364"/>
                  <a:pt x="2625288" y="626893"/>
                  <a:pt x="2657304" y="624913"/>
                </a:cubicBezTo>
                <a:cubicBezTo>
                  <a:pt x="3564401" y="568191"/>
                  <a:pt x="4203594" y="276765"/>
                  <a:pt x="4235818" y="259339"/>
                </a:cubicBezTo>
                <a:cubicBezTo>
                  <a:pt x="4287616" y="231474"/>
                  <a:pt x="4460006" y="176429"/>
                  <a:pt x="4460331" y="176864"/>
                </a:cubicBezTo>
                <a:cubicBezTo>
                  <a:pt x="4464175" y="181144"/>
                  <a:pt x="4483735" y="184529"/>
                  <a:pt x="4499578" y="186791"/>
                </a:cubicBezTo>
                <a:lnTo>
                  <a:pt x="4514640" y="188841"/>
                </a:lnTo>
                <a:lnTo>
                  <a:pt x="4516523" y="189988"/>
                </a:lnTo>
                <a:cubicBezTo>
                  <a:pt x="4522035" y="190091"/>
                  <a:pt x="4521760" y="189857"/>
                  <a:pt x="4518126" y="189316"/>
                </a:cubicBezTo>
                <a:lnTo>
                  <a:pt x="4514640" y="188841"/>
                </a:lnTo>
                <a:lnTo>
                  <a:pt x="4511569" y="186970"/>
                </a:lnTo>
                <a:cubicBezTo>
                  <a:pt x="4510788" y="185226"/>
                  <a:pt x="4510719" y="182981"/>
                  <a:pt x="4510888" y="180943"/>
                </a:cubicBezTo>
                <a:cubicBezTo>
                  <a:pt x="4511690" y="170169"/>
                  <a:pt x="4517648" y="160906"/>
                  <a:pt x="4531865" y="155151"/>
                </a:cubicBezTo>
                <a:cubicBezTo>
                  <a:pt x="4545507" y="149703"/>
                  <a:pt x="4559473" y="144689"/>
                  <a:pt x="4573441" y="139676"/>
                </a:cubicBezTo>
                <a:cubicBezTo>
                  <a:pt x="4585075" y="135420"/>
                  <a:pt x="4593048" y="134454"/>
                  <a:pt x="4594964" y="145847"/>
                </a:cubicBezTo>
                <a:cubicBezTo>
                  <a:pt x="4596879" y="157242"/>
                  <a:pt x="4613452" y="160454"/>
                  <a:pt x="4623059" y="152410"/>
                </a:cubicBezTo>
                <a:cubicBezTo>
                  <a:pt x="4660632" y="120811"/>
                  <a:pt x="4705757" y="95654"/>
                  <a:pt x="4748356" y="68192"/>
                </a:cubicBezTo>
                <a:cubicBezTo>
                  <a:pt x="4778098" y="49168"/>
                  <a:pt x="4809406" y="31378"/>
                  <a:pt x="4833812" y="8017"/>
                </a:cubicBezTo>
                <a:cubicBezTo>
                  <a:pt x="4838299" y="3678"/>
                  <a:pt x="4842399" y="-2039"/>
                  <a:pt x="4850908" y="727"/>
                </a:cubicBezTo>
                <a:close/>
              </a:path>
            </a:pathLst>
          </a:custGeom>
          <a:solidFill>
            <a:schemeClr val="bg2">
              <a:alpha val="50000"/>
            </a:schemeClr>
          </a:solidFill>
          <a:ln w="32707"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DF506F9E-DCC0-27BC-6743-B72530C33845}"/>
              </a:ext>
            </a:extLst>
          </p:cNvPr>
          <p:cNvSpPr>
            <a:spLocks noGrp="1"/>
          </p:cNvSpPr>
          <p:nvPr>
            <p:ph type="title"/>
          </p:nvPr>
        </p:nvSpPr>
        <p:spPr>
          <a:xfrm>
            <a:off x="1139044" y="2090114"/>
            <a:ext cx="3382890" cy="2481886"/>
          </a:xfrm>
        </p:spPr>
        <p:txBody>
          <a:bodyPr>
            <a:normAutofit/>
          </a:bodyPr>
          <a:lstStyle/>
          <a:p>
            <a:pPr algn="ctr"/>
            <a:r>
              <a:rPr lang="en-US" sz="4100" b="1" dirty="0"/>
              <a:t>Roadmap Assists Provider Community</a:t>
            </a:r>
          </a:p>
        </p:txBody>
      </p:sp>
      <p:sp>
        <p:nvSpPr>
          <p:cNvPr id="3" name="Content Placeholder 2">
            <a:extLst>
              <a:ext uri="{FF2B5EF4-FFF2-40B4-BE49-F238E27FC236}">
                <a16:creationId xmlns:a16="http://schemas.microsoft.com/office/drawing/2014/main" id="{42C8038A-38C9-8183-5035-37153130ECA6}"/>
              </a:ext>
            </a:extLst>
          </p:cNvPr>
          <p:cNvSpPr>
            <a:spLocks noGrp="1"/>
          </p:cNvSpPr>
          <p:nvPr>
            <p:ph idx="1"/>
          </p:nvPr>
        </p:nvSpPr>
        <p:spPr>
          <a:xfrm>
            <a:off x="5051378" y="964850"/>
            <a:ext cx="6899322" cy="4928300"/>
          </a:xfrm>
        </p:spPr>
        <p:txBody>
          <a:bodyPr anchor="ctr">
            <a:normAutofit/>
          </a:bodyPr>
          <a:lstStyle/>
          <a:p>
            <a:r>
              <a:rPr lang="en-US" sz="2400" dirty="0"/>
              <a:t>Identifies what WILL be immediately affected</a:t>
            </a:r>
          </a:p>
          <a:p>
            <a:r>
              <a:rPr lang="en-US" sz="2400" dirty="0"/>
              <a:t>Identifies what WILL NOT be immediately affected</a:t>
            </a:r>
          </a:p>
          <a:p>
            <a:r>
              <a:rPr lang="en-US" sz="2400" dirty="0"/>
              <a:t>Identifies what TEMPORARY changes will be in place</a:t>
            </a:r>
          </a:p>
          <a:p>
            <a:r>
              <a:rPr lang="en-US" sz="2400" dirty="0"/>
              <a:t>Identifies how providers can navigate changes in reimbursement</a:t>
            </a:r>
          </a:p>
          <a:p>
            <a:r>
              <a:rPr lang="en-US" sz="2400" dirty="0"/>
              <a:t>Identifies how providers (and beneficiaries) can understand changes in coverage </a:t>
            </a:r>
          </a:p>
          <a:p>
            <a:r>
              <a:rPr lang="en-US" sz="2400" dirty="0"/>
              <a:t>Identifies possible confusion between state and federal changes</a:t>
            </a:r>
          </a:p>
        </p:txBody>
      </p:sp>
    </p:spTree>
    <p:extLst>
      <p:ext uri="{BB962C8B-B14F-4D97-AF65-F5344CB8AC3E}">
        <p14:creationId xmlns:p14="http://schemas.microsoft.com/office/powerpoint/2010/main" val="207178573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7765CA-DBE7-9B46-9175-F7D994232C6A}"/>
              </a:ext>
            </a:extLst>
          </p:cNvPr>
          <p:cNvSpPr>
            <a:spLocks noGrp="1"/>
          </p:cNvSpPr>
          <p:nvPr>
            <p:ph type="title"/>
          </p:nvPr>
        </p:nvSpPr>
        <p:spPr>
          <a:xfrm>
            <a:off x="731519" y="475488"/>
            <a:ext cx="10666145" cy="1682496"/>
          </a:xfrm>
        </p:spPr>
        <p:txBody>
          <a:bodyPr>
            <a:normAutofit/>
          </a:bodyPr>
          <a:lstStyle/>
          <a:p>
            <a:r>
              <a:rPr lang="en-US" b="1" dirty="0">
                <a:solidFill>
                  <a:schemeClr val="tx1"/>
                </a:solidFill>
              </a:rPr>
              <a:t>Telehealth Policies Post PHE:</a:t>
            </a:r>
            <a:br>
              <a:rPr lang="en-US" b="1" dirty="0">
                <a:solidFill>
                  <a:schemeClr val="tx1"/>
                </a:solidFill>
              </a:rPr>
            </a:br>
            <a:r>
              <a:rPr lang="en-US" b="1" i="1" dirty="0">
                <a:solidFill>
                  <a:schemeClr val="tx1"/>
                </a:solidFill>
              </a:rPr>
              <a:t>IMMEDIATELY Phased Out</a:t>
            </a:r>
          </a:p>
        </p:txBody>
      </p:sp>
      <p:sp>
        <p:nvSpPr>
          <p:cNvPr id="3" name="Content Placeholder 2">
            <a:extLst>
              <a:ext uri="{FF2B5EF4-FFF2-40B4-BE49-F238E27FC236}">
                <a16:creationId xmlns:a16="http://schemas.microsoft.com/office/drawing/2014/main" id="{8370A0E4-1B52-4949-A6F9-78B91ABA567F}"/>
              </a:ext>
            </a:extLst>
          </p:cNvPr>
          <p:cNvSpPr>
            <a:spLocks noGrp="1"/>
          </p:cNvSpPr>
          <p:nvPr>
            <p:ph idx="1"/>
          </p:nvPr>
        </p:nvSpPr>
        <p:spPr>
          <a:xfrm>
            <a:off x="789456" y="2286000"/>
            <a:ext cx="8370393" cy="3804114"/>
          </a:xfrm>
        </p:spPr>
        <p:txBody>
          <a:bodyPr anchor="ctr">
            <a:normAutofit lnSpcReduction="10000"/>
          </a:bodyPr>
          <a:lstStyle/>
          <a:p>
            <a:r>
              <a:rPr lang="en-US" sz="2400" dirty="0"/>
              <a:t>Select clinicians practicing across state lines – non-licensure </a:t>
            </a:r>
          </a:p>
          <a:p>
            <a:r>
              <a:rPr lang="en-US" sz="2400" dirty="0"/>
              <a:t>Reimbursement for many occupational and physical therapy services, emergency department visits </a:t>
            </a:r>
          </a:p>
          <a:p>
            <a:r>
              <a:rPr lang="en-US" sz="2400" dirty="0"/>
              <a:t>Reimbursement of some group psychotherapy </a:t>
            </a:r>
          </a:p>
          <a:p>
            <a:r>
              <a:rPr lang="en-US" sz="2400" dirty="0"/>
              <a:t>Prescribing controlled substances without an in-person examination </a:t>
            </a:r>
          </a:p>
          <a:p>
            <a:pPr lvl="1"/>
            <a:r>
              <a:rPr lang="en-US" dirty="0"/>
              <a:t>Requires providers to adhere to strict rules </a:t>
            </a:r>
          </a:p>
          <a:p>
            <a:pPr lvl="1"/>
            <a:r>
              <a:rPr lang="en-US" dirty="0"/>
              <a:t>Patient to be located in a doctor’s office or hospital registered with the DEA to be prescribed a controlled substance</a:t>
            </a:r>
          </a:p>
        </p:txBody>
      </p:sp>
    </p:spTree>
    <p:extLst>
      <p:ext uri="{BB962C8B-B14F-4D97-AF65-F5344CB8AC3E}">
        <p14:creationId xmlns:p14="http://schemas.microsoft.com/office/powerpoint/2010/main" val="312473846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FADC08-4756-F941-A0BC-5E431E57DFBF}"/>
              </a:ext>
            </a:extLst>
          </p:cNvPr>
          <p:cNvSpPr>
            <a:spLocks noGrp="1"/>
          </p:cNvSpPr>
          <p:nvPr>
            <p:ph type="title"/>
          </p:nvPr>
        </p:nvSpPr>
        <p:spPr>
          <a:xfrm>
            <a:off x="731519" y="731520"/>
            <a:ext cx="10666145" cy="731520"/>
          </a:xfrm>
        </p:spPr>
        <p:txBody>
          <a:bodyPr>
            <a:normAutofit fontScale="90000"/>
          </a:bodyPr>
          <a:lstStyle/>
          <a:p>
            <a:r>
              <a:rPr lang="en-US" b="1" dirty="0">
                <a:solidFill>
                  <a:schemeClr val="tx1"/>
                </a:solidFill>
              </a:rPr>
              <a:t>Telehealth Policies Post-PHE:</a:t>
            </a:r>
            <a:br>
              <a:rPr lang="en-US" b="1" dirty="0">
                <a:solidFill>
                  <a:schemeClr val="tx1"/>
                </a:solidFill>
              </a:rPr>
            </a:br>
            <a:r>
              <a:rPr lang="en-US" b="1" i="1" dirty="0">
                <a:solidFill>
                  <a:schemeClr val="tx1"/>
                </a:solidFill>
              </a:rPr>
              <a:t>Temporary Policies in Place </a:t>
            </a:r>
          </a:p>
        </p:txBody>
      </p:sp>
      <p:sp>
        <p:nvSpPr>
          <p:cNvPr id="3" name="Content Placeholder 2">
            <a:extLst>
              <a:ext uri="{FF2B5EF4-FFF2-40B4-BE49-F238E27FC236}">
                <a16:creationId xmlns:a16="http://schemas.microsoft.com/office/drawing/2014/main" id="{2BD9D31D-D4C9-CB4E-BC25-875253F45A55}"/>
              </a:ext>
            </a:extLst>
          </p:cNvPr>
          <p:cNvSpPr>
            <a:spLocks noGrp="1"/>
          </p:cNvSpPr>
          <p:nvPr>
            <p:ph idx="1"/>
          </p:nvPr>
        </p:nvSpPr>
        <p:spPr>
          <a:xfrm>
            <a:off x="789456" y="2157984"/>
            <a:ext cx="8370393" cy="4369469"/>
          </a:xfrm>
        </p:spPr>
        <p:txBody>
          <a:bodyPr anchor="ctr">
            <a:noAutofit/>
          </a:bodyPr>
          <a:lstStyle/>
          <a:p>
            <a:r>
              <a:rPr lang="en-US" sz="2400" dirty="0"/>
              <a:t>Medicare coverage of </a:t>
            </a:r>
            <a:r>
              <a:rPr lang="en-US" sz="2400" i="1" dirty="0"/>
              <a:t>audio-only</a:t>
            </a:r>
            <a:r>
              <a:rPr lang="en-US" sz="2400" dirty="0"/>
              <a:t> telehealth</a:t>
            </a:r>
          </a:p>
          <a:p>
            <a:r>
              <a:rPr lang="en-US" sz="2400" dirty="0"/>
              <a:t>Medicare reimbursement for telehealth services provided to patients at home</a:t>
            </a:r>
          </a:p>
          <a:p>
            <a:r>
              <a:rPr lang="en-US" sz="2400" dirty="0"/>
              <a:t>Medicare reimbursement for an expanded list of eligible providers, such as occupational therapists, physical therapists, speech language pathologists, audiologists, and pharmacists</a:t>
            </a:r>
          </a:p>
          <a:p>
            <a:r>
              <a:rPr lang="en-US" sz="2400" dirty="0"/>
              <a:t>Rural health centers will continue to be reimbursed for ‘interactive, real-time telecommunications technology’ for a mental health disorder</a:t>
            </a:r>
          </a:p>
          <a:p>
            <a:pPr marL="0" indent="0">
              <a:buNone/>
            </a:pPr>
            <a:br>
              <a:rPr lang="en-US" sz="2400" dirty="0"/>
            </a:br>
            <a:endParaRPr lang="en-US" sz="2400" dirty="0"/>
          </a:p>
        </p:txBody>
      </p:sp>
    </p:spTree>
    <p:extLst>
      <p:ext uri="{BB962C8B-B14F-4D97-AF65-F5344CB8AC3E}">
        <p14:creationId xmlns:p14="http://schemas.microsoft.com/office/powerpoint/2010/main" val="403777179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F6EC76-0A68-9E42-9205-ABFFFCA54E93}"/>
              </a:ext>
            </a:extLst>
          </p:cNvPr>
          <p:cNvSpPr>
            <a:spLocks noGrp="1"/>
          </p:cNvSpPr>
          <p:nvPr>
            <p:ph type="title"/>
          </p:nvPr>
        </p:nvSpPr>
        <p:spPr>
          <a:xfrm>
            <a:off x="736399" y="719967"/>
            <a:ext cx="10666145" cy="1232500"/>
          </a:xfrm>
        </p:spPr>
        <p:txBody>
          <a:bodyPr>
            <a:noAutofit/>
          </a:bodyPr>
          <a:lstStyle/>
          <a:p>
            <a:r>
              <a:rPr lang="en-US" sz="4000" b="1" dirty="0">
                <a:solidFill>
                  <a:schemeClr val="tx1"/>
                </a:solidFill>
              </a:rPr>
              <a:t>Telehealth Polices Post-PHE:</a:t>
            </a:r>
            <a:br>
              <a:rPr lang="en-US" sz="4000" b="1" dirty="0">
                <a:solidFill>
                  <a:schemeClr val="tx1"/>
                </a:solidFill>
              </a:rPr>
            </a:br>
            <a:r>
              <a:rPr lang="en-US" sz="4000" b="1" i="1" dirty="0">
                <a:solidFill>
                  <a:schemeClr val="tx1"/>
                </a:solidFill>
              </a:rPr>
              <a:t>Remains Permanently </a:t>
            </a:r>
            <a:br>
              <a:rPr lang="en-US" sz="4000" b="1" dirty="0">
                <a:solidFill>
                  <a:schemeClr val="tx1"/>
                </a:solidFill>
              </a:rPr>
            </a:br>
            <a:endParaRPr lang="en-US" sz="4000" b="1" dirty="0">
              <a:solidFill>
                <a:schemeClr val="tx1"/>
              </a:solidFill>
            </a:endParaRPr>
          </a:p>
        </p:txBody>
      </p:sp>
      <p:sp>
        <p:nvSpPr>
          <p:cNvPr id="3" name="Content Placeholder 2">
            <a:extLst>
              <a:ext uri="{FF2B5EF4-FFF2-40B4-BE49-F238E27FC236}">
                <a16:creationId xmlns:a16="http://schemas.microsoft.com/office/drawing/2014/main" id="{9113526D-D48F-2840-B1D6-9223D055F6F1}"/>
              </a:ext>
            </a:extLst>
          </p:cNvPr>
          <p:cNvSpPr>
            <a:spLocks noGrp="1"/>
          </p:cNvSpPr>
          <p:nvPr>
            <p:ph idx="1"/>
          </p:nvPr>
        </p:nvSpPr>
        <p:spPr>
          <a:xfrm>
            <a:off x="789456" y="1634837"/>
            <a:ext cx="8370393" cy="5084618"/>
          </a:xfrm>
        </p:spPr>
        <p:txBody>
          <a:bodyPr anchor="ctr">
            <a:normAutofit fontScale="47500" lnSpcReduction="20000"/>
          </a:bodyPr>
          <a:lstStyle/>
          <a:p>
            <a:pPr marL="0" indent="0">
              <a:buNone/>
            </a:pPr>
            <a:endParaRPr lang="en-US" sz="1200" dirty="0"/>
          </a:p>
          <a:p>
            <a:r>
              <a:rPr lang="en-US" sz="5100" dirty="0"/>
              <a:t>Medicare reimbursement for eligible telehealth services when the patient is located in a </a:t>
            </a:r>
            <a:r>
              <a:rPr lang="en-US" sz="5100" i="1" dirty="0"/>
              <a:t>geographically rural </a:t>
            </a:r>
            <a:r>
              <a:rPr lang="en-US" sz="5100" dirty="0"/>
              <a:t>area</a:t>
            </a:r>
          </a:p>
          <a:p>
            <a:endParaRPr lang="en-US" sz="5100" dirty="0"/>
          </a:p>
          <a:p>
            <a:r>
              <a:rPr lang="en-US" sz="5100" dirty="0"/>
              <a:t>Medicare reimbursement for </a:t>
            </a:r>
            <a:r>
              <a:rPr lang="en-US" sz="5100" i="1" dirty="0"/>
              <a:t>mental health telehealth services </a:t>
            </a:r>
            <a:r>
              <a:rPr lang="en-US" sz="5100" dirty="0"/>
              <a:t>provided that there is an in-person visit within the first six months of an initial telehealth visit </a:t>
            </a:r>
          </a:p>
          <a:p>
            <a:endParaRPr lang="en-US" sz="5100" dirty="0"/>
          </a:p>
          <a:p>
            <a:r>
              <a:rPr lang="en-US" sz="5100" dirty="0"/>
              <a:t>Medicare reimbursement to </a:t>
            </a:r>
            <a:r>
              <a:rPr lang="en-US" sz="5100" i="1" dirty="0"/>
              <a:t>federally qualified health centers and rural health clinics </a:t>
            </a:r>
          </a:p>
          <a:p>
            <a:pPr lvl="1"/>
            <a:r>
              <a:rPr lang="en-US" sz="5100" dirty="0"/>
              <a:t>CMS has redefined a ‘mental health visit’ to now include encounters furnished through interactive, real-time telecommunications technology (which will include audio-only delivery in some cases) for a mental health disorder</a:t>
            </a:r>
          </a:p>
          <a:p>
            <a:pPr marL="0" indent="0">
              <a:buNone/>
            </a:pPr>
            <a:br>
              <a:rPr lang="en-US" sz="5100" dirty="0"/>
            </a:br>
            <a:br>
              <a:rPr lang="en-US" sz="4400" i="1" dirty="0"/>
            </a:br>
            <a:endParaRPr lang="en-US" sz="4400" i="1" dirty="0"/>
          </a:p>
        </p:txBody>
      </p:sp>
    </p:spTree>
    <p:extLst>
      <p:ext uri="{BB962C8B-B14F-4D97-AF65-F5344CB8AC3E}">
        <p14:creationId xmlns:p14="http://schemas.microsoft.com/office/powerpoint/2010/main" val="286569676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1">
            <a:extLst>
              <a:ext uri="{FF2B5EF4-FFF2-40B4-BE49-F238E27FC236}">
                <a16:creationId xmlns:a16="http://schemas.microsoft.com/office/drawing/2014/main" id="{B7BD7FCF-A254-4A97-A15C-319B676226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Freeform: Shape 13">
            <a:extLst>
              <a:ext uri="{FF2B5EF4-FFF2-40B4-BE49-F238E27FC236}">
                <a16:creationId xmlns:a16="http://schemas.microsoft.com/office/drawing/2014/main" id="{52FFAF72-6204-4676-9C6F-9A4CC4D918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962785" cy="6858000"/>
          </a:xfrm>
          <a:custGeom>
            <a:avLst/>
            <a:gdLst>
              <a:gd name="connsiteX0" fmla="*/ 1044839 w 5962785"/>
              <a:gd name="connsiteY0" fmla="*/ 0 h 6858000"/>
              <a:gd name="connsiteX1" fmla="*/ 5962785 w 5962785"/>
              <a:gd name="connsiteY1" fmla="*/ 0 h 6858000"/>
              <a:gd name="connsiteX2" fmla="*/ 5962785 w 5962785"/>
              <a:gd name="connsiteY2" fmla="*/ 6858000 h 6858000"/>
              <a:gd name="connsiteX3" fmla="*/ 1469886 w 5962785"/>
              <a:gd name="connsiteY3" fmla="*/ 6858000 h 6858000"/>
              <a:gd name="connsiteX4" fmla="*/ 1416006 w 5962785"/>
              <a:gd name="connsiteY4" fmla="*/ 6823984 h 6858000"/>
              <a:gd name="connsiteX5" fmla="*/ 1232473 w 5962785"/>
              <a:gd name="connsiteY5" fmla="*/ 6733873 h 6858000"/>
              <a:gd name="connsiteX6" fmla="*/ 1075471 w 5962785"/>
              <a:gd name="connsiteY6" fmla="*/ 6503186 h 6858000"/>
              <a:gd name="connsiteX7" fmla="*/ 1020229 w 5962785"/>
              <a:gd name="connsiteY7" fmla="*/ 6438306 h 6858000"/>
              <a:gd name="connsiteX8" fmla="*/ 883579 w 5962785"/>
              <a:gd name="connsiteY8" fmla="*/ 6351798 h 6858000"/>
              <a:gd name="connsiteX9" fmla="*/ 645167 w 5962785"/>
              <a:gd name="connsiteY9" fmla="*/ 6167969 h 6858000"/>
              <a:gd name="connsiteX10" fmla="*/ 732391 w 5962785"/>
              <a:gd name="connsiteY10" fmla="*/ 6124716 h 6858000"/>
              <a:gd name="connsiteX11" fmla="*/ 985339 w 5962785"/>
              <a:gd name="connsiteY11" fmla="*/ 6236455 h 6858000"/>
              <a:gd name="connsiteX12" fmla="*/ 1168509 w 5962785"/>
              <a:gd name="connsiteY12" fmla="*/ 6265291 h 6858000"/>
              <a:gd name="connsiteX13" fmla="*/ 909746 w 5962785"/>
              <a:gd name="connsiteY13" fmla="*/ 6070649 h 6858000"/>
              <a:gd name="connsiteX14" fmla="*/ 659704 w 5962785"/>
              <a:gd name="connsiteY14" fmla="*/ 5818335 h 6858000"/>
              <a:gd name="connsiteX15" fmla="*/ 851597 w 5962785"/>
              <a:gd name="connsiteY15" fmla="*/ 5865193 h 6858000"/>
              <a:gd name="connsiteX16" fmla="*/ 860319 w 5962785"/>
              <a:gd name="connsiteY16" fmla="*/ 5832753 h 6858000"/>
              <a:gd name="connsiteX17" fmla="*/ 691686 w 5962785"/>
              <a:gd name="connsiteY17" fmla="*/ 5533581 h 6858000"/>
              <a:gd name="connsiteX18" fmla="*/ 610278 w 5962785"/>
              <a:gd name="connsiteY18" fmla="*/ 5411029 h 6858000"/>
              <a:gd name="connsiteX19" fmla="*/ 238123 w 5962785"/>
              <a:gd name="connsiteY19" fmla="*/ 5046976 h 6858000"/>
              <a:gd name="connsiteX20" fmla="*/ 592833 w 5962785"/>
              <a:gd name="connsiteY20" fmla="*/ 5209177 h 6858000"/>
              <a:gd name="connsiteX21" fmla="*/ 226494 w 5962785"/>
              <a:gd name="connsiteY21" fmla="*/ 4855939 h 6858000"/>
              <a:gd name="connsiteX22" fmla="*/ 49139 w 5962785"/>
              <a:gd name="connsiteY22" fmla="*/ 4726177 h 6858000"/>
              <a:gd name="connsiteX23" fmla="*/ 5527 w 5962785"/>
              <a:gd name="connsiteY23" fmla="*/ 4650483 h 6858000"/>
              <a:gd name="connsiteX24" fmla="*/ 84029 w 5962785"/>
              <a:gd name="connsiteY24" fmla="*/ 4632460 h 6858000"/>
              <a:gd name="connsiteX25" fmla="*/ 325347 w 5962785"/>
              <a:gd name="connsiteY25" fmla="*/ 4661296 h 6858000"/>
              <a:gd name="connsiteX26" fmla="*/ 25879 w 5962785"/>
              <a:gd name="connsiteY26" fmla="*/ 4423401 h 6858000"/>
              <a:gd name="connsiteX27" fmla="*/ 249753 w 5962785"/>
              <a:gd name="connsiteY27" fmla="*/ 4459446 h 6858000"/>
              <a:gd name="connsiteX28" fmla="*/ 313718 w 5962785"/>
              <a:gd name="connsiteY28" fmla="*/ 4365729 h 6858000"/>
              <a:gd name="connsiteX29" fmla="*/ 418386 w 5962785"/>
              <a:gd name="connsiteY29" fmla="*/ 4214341 h 6858000"/>
              <a:gd name="connsiteX30" fmla="*/ 491072 w 5962785"/>
              <a:gd name="connsiteY30" fmla="*/ 4131438 h 6858000"/>
              <a:gd name="connsiteX31" fmla="*/ 520147 w 5962785"/>
              <a:gd name="connsiteY31" fmla="*/ 3864706 h 6858000"/>
              <a:gd name="connsiteX32" fmla="*/ 459090 w 5962785"/>
              <a:gd name="connsiteY32" fmla="*/ 3572743 h 6858000"/>
              <a:gd name="connsiteX33" fmla="*/ 290458 w 5962785"/>
              <a:gd name="connsiteY33" fmla="*/ 3424959 h 6858000"/>
              <a:gd name="connsiteX34" fmla="*/ 339884 w 5962785"/>
              <a:gd name="connsiteY34" fmla="*/ 3259153 h 6858000"/>
              <a:gd name="connsiteX35" fmla="*/ 697501 w 5962785"/>
              <a:gd name="connsiteY35" fmla="*/ 3360078 h 6858000"/>
              <a:gd name="connsiteX36" fmla="*/ 165437 w 5962785"/>
              <a:gd name="connsiteY36" fmla="*/ 2967190 h 6858000"/>
              <a:gd name="connsiteX37" fmla="*/ 255568 w 5962785"/>
              <a:gd name="connsiteY37" fmla="*/ 2949167 h 6858000"/>
              <a:gd name="connsiteX38" fmla="*/ 578296 w 5962785"/>
              <a:gd name="connsiteY38" fmla="*/ 2725691 h 6858000"/>
              <a:gd name="connsiteX39" fmla="*/ 595740 w 5962785"/>
              <a:gd name="connsiteY39" fmla="*/ 2714876 h 6858000"/>
              <a:gd name="connsiteX40" fmla="*/ 650982 w 5962785"/>
              <a:gd name="connsiteY40" fmla="*/ 2574301 h 6858000"/>
              <a:gd name="connsiteX41" fmla="*/ 825429 w 5962785"/>
              <a:gd name="connsiteY41" fmla="*/ 2552674 h 6858000"/>
              <a:gd name="connsiteX42" fmla="*/ 970802 w 5962785"/>
              <a:gd name="connsiteY42" fmla="*/ 2585115 h 6858000"/>
              <a:gd name="connsiteX43" fmla="*/ 1127805 w 5962785"/>
              <a:gd name="connsiteY43" fmla="*/ 2545465 h 6858000"/>
              <a:gd name="connsiteX44" fmla="*/ 1267362 w 5962785"/>
              <a:gd name="connsiteY44" fmla="*/ 2563488 h 6858000"/>
              <a:gd name="connsiteX45" fmla="*/ 1386568 w 5962785"/>
              <a:gd name="connsiteY45" fmla="*/ 2538257 h 6858000"/>
              <a:gd name="connsiteX46" fmla="*/ 1270270 w 5962785"/>
              <a:gd name="connsiteY46" fmla="*/ 2419309 h 6858000"/>
              <a:gd name="connsiteX47" fmla="*/ 1107453 w 5962785"/>
              <a:gd name="connsiteY47" fmla="*/ 2419309 h 6858000"/>
              <a:gd name="connsiteX48" fmla="*/ 991154 w 5962785"/>
              <a:gd name="connsiteY48" fmla="*/ 2343615 h 6858000"/>
              <a:gd name="connsiteX49" fmla="*/ 880671 w 5962785"/>
              <a:gd name="connsiteY49" fmla="*/ 2206645 h 6858000"/>
              <a:gd name="connsiteX50" fmla="*/ 491072 w 5962785"/>
              <a:gd name="connsiteY50" fmla="*/ 1986771 h 6858000"/>
              <a:gd name="connsiteX51" fmla="*/ 421293 w 5962785"/>
              <a:gd name="connsiteY51" fmla="*/ 1903868 h 6858000"/>
              <a:gd name="connsiteX52" fmla="*/ 1531941 w 5962785"/>
              <a:gd name="connsiteY52" fmla="*/ 2224667 h 6858000"/>
              <a:gd name="connsiteX53" fmla="*/ 1188861 w 5962785"/>
              <a:gd name="connsiteY53" fmla="*/ 2091301 h 6858000"/>
              <a:gd name="connsiteX54" fmla="*/ 1421458 w 5962785"/>
              <a:gd name="connsiteY54" fmla="*/ 2116532 h 6858000"/>
              <a:gd name="connsiteX55" fmla="*/ 1549386 w 5962785"/>
              <a:gd name="connsiteY55" fmla="*/ 2026420 h 6858000"/>
              <a:gd name="connsiteX56" fmla="*/ 1549386 w 5962785"/>
              <a:gd name="connsiteY56" fmla="*/ 1997584 h 6858000"/>
              <a:gd name="connsiteX57" fmla="*/ 1453440 w 5962785"/>
              <a:gd name="connsiteY57" fmla="*/ 1914682 h 6858000"/>
              <a:gd name="connsiteX58" fmla="*/ 1398198 w 5962785"/>
              <a:gd name="connsiteY58" fmla="*/ 1860614 h 6858000"/>
              <a:gd name="connsiteX59" fmla="*/ 1247011 w 5962785"/>
              <a:gd name="connsiteY59" fmla="*/ 1665972 h 6858000"/>
              <a:gd name="connsiteX60" fmla="*/ 1354586 w 5962785"/>
              <a:gd name="connsiteY60" fmla="*/ 1644345 h 6858000"/>
              <a:gd name="connsiteX61" fmla="*/ 1395290 w 5962785"/>
              <a:gd name="connsiteY61" fmla="*/ 1604696 h 6858000"/>
              <a:gd name="connsiteX62" fmla="*/ 1366216 w 5962785"/>
              <a:gd name="connsiteY62" fmla="*/ 1547025 h 6858000"/>
              <a:gd name="connsiteX63" fmla="*/ 1031858 w 5962785"/>
              <a:gd name="connsiteY63" fmla="*/ 1370405 h 6858000"/>
              <a:gd name="connsiteX64" fmla="*/ 1005692 w 5962785"/>
              <a:gd name="connsiteY64" fmla="*/ 1233435 h 6858000"/>
              <a:gd name="connsiteX65" fmla="*/ 1069655 w 5962785"/>
              <a:gd name="connsiteY65" fmla="*/ 1211808 h 6858000"/>
              <a:gd name="connsiteX66" fmla="*/ 1142342 w 5962785"/>
              <a:gd name="connsiteY66" fmla="*/ 1222621 h 6858000"/>
              <a:gd name="connsiteX67" fmla="*/ 1084193 w 5962785"/>
              <a:gd name="connsiteY67" fmla="*/ 1114487 h 6858000"/>
              <a:gd name="connsiteX68" fmla="*/ 848689 w 5962785"/>
              <a:gd name="connsiteY68" fmla="*/ 1006353 h 6858000"/>
              <a:gd name="connsiteX69" fmla="*/ 805077 w 5962785"/>
              <a:gd name="connsiteY69" fmla="*/ 948681 h 6858000"/>
              <a:gd name="connsiteX70" fmla="*/ 863226 w 5962785"/>
              <a:gd name="connsiteY70" fmla="*/ 919844 h 6858000"/>
              <a:gd name="connsiteX71" fmla="*/ 906838 w 5962785"/>
              <a:gd name="connsiteY71" fmla="*/ 909031 h 6858000"/>
              <a:gd name="connsiteX72" fmla="*/ 5527 w 5962785"/>
              <a:gd name="connsiteY72" fmla="*/ 458471 h 6858000"/>
              <a:gd name="connsiteX73" fmla="*/ 209049 w 5962785"/>
              <a:gd name="connsiteY73" fmla="*/ 454867 h 6858000"/>
              <a:gd name="connsiteX74" fmla="*/ 409664 w 5962785"/>
              <a:gd name="connsiteY74" fmla="*/ 526956 h 6858000"/>
              <a:gd name="connsiteX75" fmla="*/ 621908 w 5962785"/>
              <a:gd name="connsiteY75" fmla="*/ 516143 h 6858000"/>
              <a:gd name="connsiteX76" fmla="*/ 822522 w 5962785"/>
              <a:gd name="connsiteY76" fmla="*/ 552188 h 6858000"/>
              <a:gd name="connsiteX77" fmla="*/ 996969 w 5962785"/>
              <a:gd name="connsiteY77" fmla="*/ 552188 h 6858000"/>
              <a:gd name="connsiteX78" fmla="*/ 834151 w 5962785"/>
              <a:gd name="connsiteY78" fmla="*/ 498120 h 6858000"/>
              <a:gd name="connsiteX79" fmla="*/ 773095 w 5962785"/>
              <a:gd name="connsiteY79" fmla="*/ 408008 h 6858000"/>
              <a:gd name="connsiteX80" fmla="*/ 793447 w 5962785"/>
              <a:gd name="connsiteY80" fmla="*/ 325106 h 6858000"/>
              <a:gd name="connsiteX81" fmla="*/ 860319 w 5962785"/>
              <a:gd name="connsiteY81" fmla="*/ 350336 h 6858000"/>
              <a:gd name="connsiteX82" fmla="*/ 938820 w 5962785"/>
              <a:gd name="connsiteY82" fmla="*/ 444054 h 6858000"/>
              <a:gd name="connsiteX83" fmla="*/ 956265 w 5962785"/>
              <a:gd name="connsiteY83" fmla="*/ 386381 h 6858000"/>
              <a:gd name="connsiteX84" fmla="*/ 1002784 w 5962785"/>
              <a:gd name="connsiteY84" fmla="*/ 343127 h 6858000"/>
              <a:gd name="connsiteX85" fmla="*/ 1270270 w 5962785"/>
              <a:gd name="connsiteY85" fmla="*/ 364755 h 6858000"/>
              <a:gd name="connsiteX86" fmla="*/ 1092915 w 5962785"/>
              <a:gd name="connsiteY86" fmla="*/ 180926 h 6858000"/>
              <a:gd name="connsiteX87" fmla="*/ 979525 w 5962785"/>
              <a:gd name="connsiteY87" fmla="*/ 152090 h 6858000"/>
              <a:gd name="connsiteX88" fmla="*/ 953358 w 5962785"/>
              <a:gd name="connsiteY88" fmla="*/ 76396 h 6858000"/>
              <a:gd name="connsiteX89" fmla="*/ 1005692 w 5962785"/>
              <a:gd name="connsiteY89" fmla="*/ 58373 h 6858000"/>
              <a:gd name="connsiteX90" fmla="*/ 1267362 w 5962785"/>
              <a:gd name="connsiteY90" fmla="*/ 123254 h 6858000"/>
              <a:gd name="connsiteX91" fmla="*/ 1310975 w 5962785"/>
              <a:gd name="connsiteY91" fmla="*/ 98023 h 6858000"/>
              <a:gd name="connsiteX92" fmla="*/ 1159787 w 5962785"/>
              <a:gd name="connsiteY92" fmla="*/ 4350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solidFill>
            <a:schemeClr val="bg2">
              <a:alpha val="50000"/>
            </a:schemeClr>
          </a:solidFill>
          <a:ln w="32707" cap="flat">
            <a:noFill/>
            <a:prstDash val="solid"/>
            <a:miter/>
          </a:ln>
        </p:spPr>
        <p:txBody>
          <a:bodyPr wrap="square" rtlCol="0" anchor="ctr">
            <a:noAutofit/>
          </a:bodyPr>
          <a:lstStyle/>
          <a:p>
            <a:pPr algn="ctr"/>
            <a:endParaRPr lang="en-US" dirty="0"/>
          </a:p>
        </p:txBody>
      </p:sp>
      <p:sp>
        <p:nvSpPr>
          <p:cNvPr id="4" name="Title 3">
            <a:extLst>
              <a:ext uri="{FF2B5EF4-FFF2-40B4-BE49-F238E27FC236}">
                <a16:creationId xmlns:a16="http://schemas.microsoft.com/office/drawing/2014/main" id="{33B150CB-A283-1E75-6E92-04BD4CB336EC}"/>
              </a:ext>
            </a:extLst>
          </p:cNvPr>
          <p:cNvSpPr>
            <a:spLocks noGrp="1"/>
          </p:cNvSpPr>
          <p:nvPr>
            <p:ph type="ctrTitle"/>
          </p:nvPr>
        </p:nvSpPr>
        <p:spPr>
          <a:xfrm flipV="1">
            <a:off x="643467" y="597747"/>
            <a:ext cx="5585749" cy="643468"/>
          </a:xfrm>
        </p:spPr>
        <p:txBody>
          <a:bodyPr>
            <a:normAutofit/>
          </a:bodyPr>
          <a:lstStyle/>
          <a:p>
            <a:pPr algn="l"/>
            <a:r>
              <a:rPr lang="en-US" sz="3600" dirty="0"/>
              <a:t> </a:t>
            </a:r>
          </a:p>
        </p:txBody>
      </p:sp>
      <p:sp>
        <p:nvSpPr>
          <p:cNvPr id="5" name="Subtitle 4">
            <a:extLst>
              <a:ext uri="{FF2B5EF4-FFF2-40B4-BE49-F238E27FC236}">
                <a16:creationId xmlns:a16="http://schemas.microsoft.com/office/drawing/2014/main" id="{01067248-9881-D3FE-EA1C-2058F0ADEC28}"/>
              </a:ext>
            </a:extLst>
          </p:cNvPr>
          <p:cNvSpPr>
            <a:spLocks noGrp="1"/>
          </p:cNvSpPr>
          <p:nvPr>
            <p:ph type="subTitle" idx="1"/>
          </p:nvPr>
        </p:nvSpPr>
        <p:spPr>
          <a:xfrm>
            <a:off x="531255" y="1838962"/>
            <a:ext cx="4983720" cy="4375572"/>
          </a:xfrm>
        </p:spPr>
        <p:txBody>
          <a:bodyPr>
            <a:normAutofit/>
          </a:bodyPr>
          <a:lstStyle/>
          <a:p>
            <a:pPr algn="l"/>
            <a:r>
              <a:rPr lang="en-US" dirty="0">
                <a:hlinkClick r:id="rId2"/>
              </a:rPr>
              <a:t>•https://www.cms.gov/files/document/what-do-i-need-know-cms-waivers-flexibilities-and-transition-forward-covid-19-public-health.pdf</a:t>
            </a:r>
            <a:endParaRPr lang="en-US" dirty="0"/>
          </a:p>
          <a:p>
            <a:pPr algn="l"/>
            <a:r>
              <a:rPr lang="en-US" dirty="0">
                <a:hlinkClick r:id="rId3"/>
              </a:rPr>
              <a:t>•https://www.cms.gov/about-cms/agency-information/emergency/epro/current-emergencies/current-emergencies-page</a:t>
            </a:r>
            <a:endParaRPr lang="en-US" dirty="0"/>
          </a:p>
          <a:p>
            <a:pPr algn="l"/>
            <a:r>
              <a:rPr lang="en-US" dirty="0">
                <a:hlinkClick r:id="rId4"/>
              </a:rPr>
              <a:t>•https://www.cms.gov/coronavirus-waivers</a:t>
            </a:r>
            <a:endParaRPr lang="en-US" dirty="0"/>
          </a:p>
          <a:p>
            <a:pPr algn="l"/>
            <a:endParaRPr lang="en-US" dirty="0"/>
          </a:p>
          <a:p>
            <a:pPr algn="l"/>
            <a:endParaRPr lang="en-US" dirty="0"/>
          </a:p>
        </p:txBody>
      </p:sp>
      <p:pic>
        <p:nvPicPr>
          <p:cNvPr id="7" name="Picture 6" descr="Text, letter&#10;&#10;Description automatically generated">
            <a:extLst>
              <a:ext uri="{FF2B5EF4-FFF2-40B4-BE49-F238E27FC236}">
                <a16:creationId xmlns:a16="http://schemas.microsoft.com/office/drawing/2014/main" id="{9DED47C9-8495-D9A2-094D-44E92D6511F3}"/>
              </a:ext>
            </a:extLst>
          </p:cNvPr>
          <p:cNvPicPr>
            <a:picLocks noChangeAspect="1"/>
          </p:cNvPicPr>
          <p:nvPr/>
        </p:nvPicPr>
        <p:blipFill>
          <a:blip r:embed="rId5"/>
          <a:stretch>
            <a:fillRect/>
          </a:stretch>
        </p:blipFill>
        <p:spPr>
          <a:xfrm>
            <a:off x="6883786" y="643467"/>
            <a:ext cx="4387214" cy="5571066"/>
          </a:xfrm>
          <a:prstGeom prst="rect">
            <a:avLst/>
          </a:prstGeom>
        </p:spPr>
      </p:pic>
      <p:sp>
        <p:nvSpPr>
          <p:cNvPr id="8" name="TextBox 7">
            <a:extLst>
              <a:ext uri="{FF2B5EF4-FFF2-40B4-BE49-F238E27FC236}">
                <a16:creationId xmlns:a16="http://schemas.microsoft.com/office/drawing/2014/main" id="{B733B49D-D153-1297-6156-039C432CFA87}"/>
              </a:ext>
            </a:extLst>
          </p:cNvPr>
          <p:cNvSpPr txBox="1"/>
          <p:nvPr/>
        </p:nvSpPr>
        <p:spPr>
          <a:xfrm>
            <a:off x="277092" y="825716"/>
            <a:ext cx="5685694" cy="461665"/>
          </a:xfrm>
          <a:prstGeom prst="rect">
            <a:avLst/>
          </a:prstGeom>
          <a:noFill/>
        </p:spPr>
        <p:txBody>
          <a:bodyPr wrap="square" rtlCol="0">
            <a:spAutoFit/>
          </a:bodyPr>
          <a:lstStyle/>
          <a:p>
            <a:r>
              <a:rPr lang="en-US" sz="2400" b="1" i="1" dirty="0"/>
              <a:t>What Do I Need to Know by May 11, 2023?</a:t>
            </a:r>
          </a:p>
        </p:txBody>
      </p:sp>
    </p:spTree>
    <p:extLst>
      <p:ext uri="{BB962C8B-B14F-4D97-AF65-F5344CB8AC3E}">
        <p14:creationId xmlns:p14="http://schemas.microsoft.com/office/powerpoint/2010/main" val="422952413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6DA9DF9-31F7-4056-B42E-878CC9241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AF02BEEC-2958-B49C-F7ED-E309CC2FE530}"/>
              </a:ext>
            </a:extLst>
          </p:cNvPr>
          <p:cNvSpPr>
            <a:spLocks noGrp="1"/>
          </p:cNvSpPr>
          <p:nvPr>
            <p:ph type="ctrTitle"/>
          </p:nvPr>
        </p:nvSpPr>
        <p:spPr>
          <a:xfrm>
            <a:off x="363071" y="643467"/>
            <a:ext cx="5288429" cy="4567137"/>
          </a:xfrm>
        </p:spPr>
        <p:txBody>
          <a:bodyPr>
            <a:normAutofit/>
          </a:bodyPr>
          <a:lstStyle/>
          <a:p>
            <a:pPr algn="l"/>
            <a:r>
              <a:rPr lang="en-US" sz="4400" b="1" dirty="0"/>
              <a:t>Important PHE dates:</a:t>
            </a:r>
            <a:br>
              <a:rPr lang="en-US" sz="4400" b="1" dirty="0"/>
            </a:br>
            <a:r>
              <a:rPr lang="en-US" sz="4400" b="1" dirty="0"/>
              <a:t>May 11, 2023</a:t>
            </a:r>
            <a:br>
              <a:rPr lang="en-US" sz="4400" b="1" dirty="0"/>
            </a:br>
            <a:r>
              <a:rPr lang="en-US" sz="4400" b="1" dirty="0"/>
              <a:t>December 31, 2023</a:t>
            </a:r>
            <a:br>
              <a:rPr lang="en-US" sz="4400" b="1" dirty="0"/>
            </a:br>
            <a:r>
              <a:rPr lang="en-US" sz="4400" b="1" dirty="0"/>
              <a:t>December 31, 2024</a:t>
            </a:r>
            <a:br>
              <a:rPr lang="en-US" sz="4400" b="1" dirty="0"/>
            </a:br>
            <a:endParaRPr lang="en-US" sz="4400" b="1" dirty="0"/>
          </a:p>
        </p:txBody>
      </p:sp>
      <p:sp>
        <p:nvSpPr>
          <p:cNvPr id="5" name="Subtitle 4">
            <a:extLst>
              <a:ext uri="{FF2B5EF4-FFF2-40B4-BE49-F238E27FC236}">
                <a16:creationId xmlns:a16="http://schemas.microsoft.com/office/drawing/2014/main" id="{50CDA050-B0C7-1036-34D0-63EDFC6050ED}"/>
              </a:ext>
            </a:extLst>
          </p:cNvPr>
          <p:cNvSpPr>
            <a:spLocks noGrp="1"/>
          </p:cNvSpPr>
          <p:nvPr>
            <p:ph type="subTitle" idx="1"/>
          </p:nvPr>
        </p:nvSpPr>
        <p:spPr>
          <a:xfrm>
            <a:off x="643467" y="5277684"/>
            <a:ext cx="4620584" cy="775494"/>
          </a:xfrm>
        </p:spPr>
        <p:txBody>
          <a:bodyPr>
            <a:normAutofit/>
          </a:bodyPr>
          <a:lstStyle/>
          <a:p>
            <a:pPr algn="l"/>
            <a:endParaRPr lang="en-US" dirty="0"/>
          </a:p>
        </p:txBody>
      </p:sp>
      <p:pic>
        <p:nvPicPr>
          <p:cNvPr id="7" name="Picture 6" descr="Calendar on table">
            <a:extLst>
              <a:ext uri="{FF2B5EF4-FFF2-40B4-BE49-F238E27FC236}">
                <a16:creationId xmlns:a16="http://schemas.microsoft.com/office/drawing/2014/main" id="{52FA832E-DED0-633F-157A-99405AA528A1}"/>
              </a:ext>
            </a:extLst>
          </p:cNvPr>
          <p:cNvPicPr>
            <a:picLocks noChangeAspect="1"/>
          </p:cNvPicPr>
          <p:nvPr/>
        </p:nvPicPr>
        <p:blipFill rotWithShape="1">
          <a:blip r:embed="rId2"/>
          <a:srcRect l="1331" r="40631" b="-1"/>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39074706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5" name="Rectangle 94">
            <a:extLst>
              <a:ext uri="{FF2B5EF4-FFF2-40B4-BE49-F238E27FC236}">
                <a16:creationId xmlns:a16="http://schemas.microsoft.com/office/drawing/2014/main" id="{0A597D97-203B-498B-95D3-E90DC961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descr="A picture containing text&#10;&#10;Description automatically generated">
            <a:extLst>
              <a:ext uri="{FF2B5EF4-FFF2-40B4-BE49-F238E27FC236}">
                <a16:creationId xmlns:a16="http://schemas.microsoft.com/office/drawing/2014/main" id="{B9A8E7EA-2425-B861-3079-11B6C96BBDA5}"/>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t="15720" b="8383"/>
          <a:stretch/>
        </p:blipFill>
        <p:spPr>
          <a:xfrm>
            <a:off x="4267201" y="10"/>
            <a:ext cx="7924800" cy="3383270"/>
          </a:xfrm>
          <a:prstGeom prst="rect">
            <a:avLst/>
          </a:prstGeom>
        </p:spPr>
      </p:pic>
      <p:pic>
        <p:nvPicPr>
          <p:cNvPr id="7" name="Picture 6" descr="A picture containing text, tree, outdoor, accessory&#10;&#10;Description automatically generated">
            <a:extLst>
              <a:ext uri="{FF2B5EF4-FFF2-40B4-BE49-F238E27FC236}">
                <a16:creationId xmlns:a16="http://schemas.microsoft.com/office/drawing/2014/main" id="{93BA0D56-744D-C140-17B0-CE4535266B9D}"/>
              </a:ext>
            </a:extLst>
          </p:cNvPr>
          <p:cNvPicPr>
            <a:picLocks noChangeAspect="1"/>
          </p:cNvPicPr>
          <p:nvPr/>
        </p:nvPicPr>
        <p:blipFill rotWithShape="1">
          <a:blip r:embed="rId4">
            <a:extLst>
              <a:ext uri="{837473B0-CC2E-450A-ABE3-18F120FF3D39}">
                <a1611:picAttrSrcUrl xmlns:a1611="http://schemas.microsoft.com/office/drawing/2016/11/main" r:id="rId5"/>
              </a:ext>
            </a:extLst>
          </a:blip>
          <a:srcRect t="3418" r="-1" b="21653"/>
          <a:stretch/>
        </p:blipFill>
        <p:spPr>
          <a:xfrm>
            <a:off x="4650916" y="3474720"/>
            <a:ext cx="7555832" cy="3383280"/>
          </a:xfrm>
          <a:prstGeom prst="rect">
            <a:avLst/>
          </a:prstGeom>
        </p:spPr>
      </p:pic>
      <p:sp useBgFill="1">
        <p:nvSpPr>
          <p:cNvPr id="101" name="Freeform: Shape 96">
            <a:extLst>
              <a:ext uri="{FF2B5EF4-FFF2-40B4-BE49-F238E27FC236}">
                <a16:creationId xmlns:a16="http://schemas.microsoft.com/office/drawing/2014/main" id="{6A6EF10E-DF41-4BD3-8EB4-6F646531DC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244272" cy="6858000"/>
          </a:xfrm>
          <a:custGeom>
            <a:avLst/>
            <a:gdLst>
              <a:gd name="connsiteX0" fmla="*/ 0 w 6244272"/>
              <a:gd name="connsiteY0" fmla="*/ 0 h 6858000"/>
              <a:gd name="connsiteX1" fmla="*/ 732568 w 6244272"/>
              <a:gd name="connsiteY1" fmla="*/ 0 h 6858000"/>
              <a:gd name="connsiteX2" fmla="*/ 947849 w 6244272"/>
              <a:gd name="connsiteY2" fmla="*/ 0 h 6858000"/>
              <a:gd name="connsiteX3" fmla="*/ 1823619 w 6244272"/>
              <a:gd name="connsiteY3" fmla="*/ 0 h 6858000"/>
              <a:gd name="connsiteX4" fmla="*/ 5235673 w 6244272"/>
              <a:gd name="connsiteY4" fmla="*/ 0 h 6858000"/>
              <a:gd name="connsiteX5" fmla="*/ 4933297 w 6244272"/>
              <a:gd name="connsiteY5" fmla="*/ 110269 h 6858000"/>
              <a:gd name="connsiteX6" fmla="*/ 4976910 w 6244272"/>
              <a:gd name="connsiteY6" fmla="*/ 135168 h 6858000"/>
              <a:gd name="connsiteX7" fmla="*/ 5238580 w 6244272"/>
              <a:gd name="connsiteY7" fmla="*/ 71141 h 6858000"/>
              <a:gd name="connsiteX8" fmla="*/ 5290914 w 6244272"/>
              <a:gd name="connsiteY8" fmla="*/ 88927 h 6858000"/>
              <a:gd name="connsiteX9" fmla="*/ 5264747 w 6244272"/>
              <a:gd name="connsiteY9" fmla="*/ 163625 h 6858000"/>
              <a:gd name="connsiteX10" fmla="*/ 5151357 w 6244272"/>
              <a:gd name="connsiteY10" fmla="*/ 192082 h 6858000"/>
              <a:gd name="connsiteX11" fmla="*/ 4974002 w 6244272"/>
              <a:gd name="connsiteY11" fmla="*/ 373491 h 6858000"/>
              <a:gd name="connsiteX12" fmla="*/ 5241488 w 6244272"/>
              <a:gd name="connsiteY12" fmla="*/ 352148 h 6858000"/>
              <a:gd name="connsiteX13" fmla="*/ 5288007 w 6244272"/>
              <a:gd name="connsiteY13" fmla="*/ 394834 h 6858000"/>
              <a:gd name="connsiteX14" fmla="*/ 5305452 w 6244272"/>
              <a:gd name="connsiteY14" fmla="*/ 451747 h 6858000"/>
              <a:gd name="connsiteX15" fmla="*/ 5383953 w 6244272"/>
              <a:gd name="connsiteY15" fmla="*/ 359262 h 6858000"/>
              <a:gd name="connsiteX16" fmla="*/ 5450825 w 6244272"/>
              <a:gd name="connsiteY16" fmla="*/ 334364 h 6858000"/>
              <a:gd name="connsiteX17" fmla="*/ 5471177 w 6244272"/>
              <a:gd name="connsiteY17" fmla="*/ 416176 h 6858000"/>
              <a:gd name="connsiteX18" fmla="*/ 5410121 w 6244272"/>
              <a:gd name="connsiteY18" fmla="*/ 505101 h 6858000"/>
              <a:gd name="connsiteX19" fmla="*/ 5247303 w 6244272"/>
              <a:gd name="connsiteY19" fmla="*/ 558458 h 6858000"/>
              <a:gd name="connsiteX20" fmla="*/ 5421750 w 6244272"/>
              <a:gd name="connsiteY20" fmla="*/ 558458 h 6858000"/>
              <a:gd name="connsiteX21" fmla="*/ 5622364 w 6244272"/>
              <a:gd name="connsiteY21" fmla="*/ 522887 h 6858000"/>
              <a:gd name="connsiteX22" fmla="*/ 5834608 w 6244272"/>
              <a:gd name="connsiteY22" fmla="*/ 533558 h 6858000"/>
              <a:gd name="connsiteX23" fmla="*/ 6035223 w 6244272"/>
              <a:gd name="connsiteY23" fmla="*/ 462417 h 6858000"/>
              <a:gd name="connsiteX24" fmla="*/ 6238745 w 6244272"/>
              <a:gd name="connsiteY24" fmla="*/ 465975 h 6858000"/>
              <a:gd name="connsiteX25" fmla="*/ 5337434 w 6244272"/>
              <a:gd name="connsiteY25" fmla="*/ 910606 h 6858000"/>
              <a:gd name="connsiteX26" fmla="*/ 5381046 w 6244272"/>
              <a:gd name="connsiteY26" fmla="*/ 921277 h 6858000"/>
              <a:gd name="connsiteX27" fmla="*/ 5439195 w 6244272"/>
              <a:gd name="connsiteY27" fmla="*/ 949734 h 6858000"/>
              <a:gd name="connsiteX28" fmla="*/ 5395583 w 6244272"/>
              <a:gd name="connsiteY28" fmla="*/ 1006647 h 6858000"/>
              <a:gd name="connsiteX29" fmla="*/ 5160079 w 6244272"/>
              <a:gd name="connsiteY29" fmla="*/ 1113358 h 6858000"/>
              <a:gd name="connsiteX30" fmla="*/ 5101930 w 6244272"/>
              <a:gd name="connsiteY30" fmla="*/ 1220069 h 6858000"/>
              <a:gd name="connsiteX31" fmla="*/ 5174617 w 6244272"/>
              <a:gd name="connsiteY31" fmla="*/ 1209399 h 6858000"/>
              <a:gd name="connsiteX32" fmla="*/ 5238580 w 6244272"/>
              <a:gd name="connsiteY32" fmla="*/ 1230741 h 6858000"/>
              <a:gd name="connsiteX33" fmla="*/ 5212414 w 6244272"/>
              <a:gd name="connsiteY33" fmla="*/ 1365909 h 6858000"/>
              <a:gd name="connsiteX34" fmla="*/ 4878056 w 6244272"/>
              <a:gd name="connsiteY34" fmla="*/ 1540204 h 6858000"/>
              <a:gd name="connsiteX35" fmla="*/ 4848982 w 6244272"/>
              <a:gd name="connsiteY35" fmla="*/ 1597117 h 6858000"/>
              <a:gd name="connsiteX36" fmla="*/ 4889686 w 6244272"/>
              <a:gd name="connsiteY36" fmla="*/ 1636245 h 6858000"/>
              <a:gd name="connsiteX37" fmla="*/ 4997261 w 6244272"/>
              <a:gd name="connsiteY37" fmla="*/ 1657587 h 6858000"/>
              <a:gd name="connsiteX38" fmla="*/ 4846074 w 6244272"/>
              <a:gd name="connsiteY38" fmla="*/ 1849668 h 6858000"/>
              <a:gd name="connsiteX39" fmla="*/ 4790832 w 6244272"/>
              <a:gd name="connsiteY39" fmla="*/ 1903025 h 6858000"/>
              <a:gd name="connsiteX40" fmla="*/ 4694886 w 6244272"/>
              <a:gd name="connsiteY40" fmla="*/ 1984836 h 6858000"/>
              <a:gd name="connsiteX41" fmla="*/ 4694886 w 6244272"/>
              <a:gd name="connsiteY41" fmla="*/ 2013292 h 6858000"/>
              <a:gd name="connsiteX42" fmla="*/ 4822814 w 6244272"/>
              <a:gd name="connsiteY42" fmla="*/ 2102219 h 6858000"/>
              <a:gd name="connsiteX43" fmla="*/ 5055411 w 6244272"/>
              <a:gd name="connsiteY43" fmla="*/ 2077320 h 6858000"/>
              <a:gd name="connsiteX44" fmla="*/ 4712331 w 6244272"/>
              <a:gd name="connsiteY44" fmla="*/ 2208931 h 6858000"/>
              <a:gd name="connsiteX45" fmla="*/ 5822979 w 6244272"/>
              <a:gd name="connsiteY45" fmla="*/ 1892353 h 6858000"/>
              <a:gd name="connsiteX46" fmla="*/ 5753200 w 6244272"/>
              <a:gd name="connsiteY46" fmla="*/ 1974165 h 6858000"/>
              <a:gd name="connsiteX47" fmla="*/ 5363601 w 6244272"/>
              <a:gd name="connsiteY47" fmla="*/ 2191146 h 6858000"/>
              <a:gd name="connsiteX48" fmla="*/ 5253118 w 6244272"/>
              <a:gd name="connsiteY48" fmla="*/ 2326314 h 6858000"/>
              <a:gd name="connsiteX49" fmla="*/ 5136819 w 6244272"/>
              <a:gd name="connsiteY49" fmla="*/ 2401012 h 6858000"/>
              <a:gd name="connsiteX50" fmla="*/ 4974002 w 6244272"/>
              <a:gd name="connsiteY50" fmla="*/ 2401012 h 6858000"/>
              <a:gd name="connsiteX51" fmla="*/ 4857704 w 6244272"/>
              <a:gd name="connsiteY51" fmla="*/ 2518395 h 6858000"/>
              <a:gd name="connsiteX52" fmla="*/ 4976910 w 6244272"/>
              <a:gd name="connsiteY52" fmla="*/ 2543294 h 6858000"/>
              <a:gd name="connsiteX53" fmla="*/ 5116467 w 6244272"/>
              <a:gd name="connsiteY53" fmla="*/ 2525509 h 6858000"/>
              <a:gd name="connsiteX54" fmla="*/ 5273470 w 6244272"/>
              <a:gd name="connsiteY54" fmla="*/ 2564636 h 6858000"/>
              <a:gd name="connsiteX55" fmla="*/ 5418843 w 6244272"/>
              <a:gd name="connsiteY55" fmla="*/ 2532623 h 6858000"/>
              <a:gd name="connsiteX56" fmla="*/ 5593290 w 6244272"/>
              <a:gd name="connsiteY56" fmla="*/ 2553965 h 6858000"/>
              <a:gd name="connsiteX57" fmla="*/ 5648532 w 6244272"/>
              <a:gd name="connsiteY57" fmla="*/ 2692689 h 6858000"/>
              <a:gd name="connsiteX58" fmla="*/ 5665976 w 6244272"/>
              <a:gd name="connsiteY58" fmla="*/ 2703362 h 6858000"/>
              <a:gd name="connsiteX59" fmla="*/ 5988704 w 6244272"/>
              <a:gd name="connsiteY59" fmla="*/ 2923898 h 6858000"/>
              <a:gd name="connsiteX60" fmla="*/ 6078835 w 6244272"/>
              <a:gd name="connsiteY60" fmla="*/ 2941684 h 6858000"/>
              <a:gd name="connsiteX61" fmla="*/ 5546771 w 6244272"/>
              <a:gd name="connsiteY61" fmla="*/ 3329402 h 6858000"/>
              <a:gd name="connsiteX62" fmla="*/ 5904388 w 6244272"/>
              <a:gd name="connsiteY62" fmla="*/ 3229805 h 6858000"/>
              <a:gd name="connsiteX63" fmla="*/ 5953814 w 6244272"/>
              <a:gd name="connsiteY63" fmla="*/ 3393429 h 6858000"/>
              <a:gd name="connsiteX64" fmla="*/ 5785182 w 6244272"/>
              <a:gd name="connsiteY64" fmla="*/ 3539269 h 6858000"/>
              <a:gd name="connsiteX65" fmla="*/ 5724125 w 6244272"/>
              <a:gd name="connsiteY65" fmla="*/ 3827390 h 6858000"/>
              <a:gd name="connsiteX66" fmla="*/ 5753200 w 6244272"/>
              <a:gd name="connsiteY66" fmla="*/ 4090612 h 6858000"/>
              <a:gd name="connsiteX67" fmla="*/ 5825886 w 6244272"/>
              <a:gd name="connsiteY67" fmla="*/ 4172424 h 6858000"/>
              <a:gd name="connsiteX68" fmla="*/ 5930554 w 6244272"/>
              <a:gd name="connsiteY68" fmla="*/ 4321821 h 6858000"/>
              <a:gd name="connsiteX69" fmla="*/ 5994519 w 6244272"/>
              <a:gd name="connsiteY69" fmla="*/ 4414305 h 6858000"/>
              <a:gd name="connsiteX70" fmla="*/ 6218393 w 6244272"/>
              <a:gd name="connsiteY70" fmla="*/ 4378734 h 6858000"/>
              <a:gd name="connsiteX71" fmla="*/ 5918925 w 6244272"/>
              <a:gd name="connsiteY71" fmla="*/ 4613499 h 6858000"/>
              <a:gd name="connsiteX72" fmla="*/ 6160243 w 6244272"/>
              <a:gd name="connsiteY72" fmla="*/ 4585042 h 6858000"/>
              <a:gd name="connsiteX73" fmla="*/ 6238745 w 6244272"/>
              <a:gd name="connsiteY73" fmla="*/ 4602828 h 6858000"/>
              <a:gd name="connsiteX74" fmla="*/ 6195133 w 6244272"/>
              <a:gd name="connsiteY74" fmla="*/ 4677526 h 6858000"/>
              <a:gd name="connsiteX75" fmla="*/ 6017778 w 6244272"/>
              <a:gd name="connsiteY75" fmla="*/ 4805580 h 6858000"/>
              <a:gd name="connsiteX76" fmla="*/ 5651439 w 6244272"/>
              <a:gd name="connsiteY76" fmla="*/ 5154171 h 6858000"/>
              <a:gd name="connsiteX77" fmla="*/ 6006149 w 6244272"/>
              <a:gd name="connsiteY77" fmla="*/ 4994104 h 6858000"/>
              <a:gd name="connsiteX78" fmla="*/ 5633994 w 6244272"/>
              <a:gd name="connsiteY78" fmla="*/ 5353367 h 6858000"/>
              <a:gd name="connsiteX79" fmla="*/ 5552586 w 6244272"/>
              <a:gd name="connsiteY79" fmla="*/ 5474306 h 6858000"/>
              <a:gd name="connsiteX80" fmla="*/ 5383953 w 6244272"/>
              <a:gd name="connsiteY80" fmla="*/ 5769542 h 6858000"/>
              <a:gd name="connsiteX81" fmla="*/ 5392675 w 6244272"/>
              <a:gd name="connsiteY81" fmla="*/ 5801555 h 6858000"/>
              <a:gd name="connsiteX82" fmla="*/ 5584568 w 6244272"/>
              <a:gd name="connsiteY82" fmla="*/ 5755314 h 6858000"/>
              <a:gd name="connsiteX83" fmla="*/ 5334526 w 6244272"/>
              <a:gd name="connsiteY83" fmla="*/ 6004307 h 6858000"/>
              <a:gd name="connsiteX84" fmla="*/ 5075763 w 6244272"/>
              <a:gd name="connsiteY84" fmla="*/ 6196388 h 6858000"/>
              <a:gd name="connsiteX85" fmla="*/ 5258933 w 6244272"/>
              <a:gd name="connsiteY85" fmla="*/ 6167932 h 6858000"/>
              <a:gd name="connsiteX86" fmla="*/ 5511881 w 6244272"/>
              <a:gd name="connsiteY86" fmla="*/ 6057663 h 6858000"/>
              <a:gd name="connsiteX87" fmla="*/ 5599105 w 6244272"/>
              <a:gd name="connsiteY87" fmla="*/ 6100347 h 6858000"/>
              <a:gd name="connsiteX88" fmla="*/ 5360693 w 6244272"/>
              <a:gd name="connsiteY88" fmla="*/ 6281757 h 6858000"/>
              <a:gd name="connsiteX89" fmla="*/ 5224043 w 6244272"/>
              <a:gd name="connsiteY89" fmla="*/ 6367127 h 6858000"/>
              <a:gd name="connsiteX90" fmla="*/ 5168801 w 6244272"/>
              <a:gd name="connsiteY90" fmla="*/ 6431153 h 6858000"/>
              <a:gd name="connsiteX91" fmla="*/ 5011799 w 6244272"/>
              <a:gd name="connsiteY91" fmla="*/ 6658805 h 6858000"/>
              <a:gd name="connsiteX92" fmla="*/ 4651275 w 6244272"/>
              <a:gd name="connsiteY92" fmla="*/ 6858000 h 6858000"/>
              <a:gd name="connsiteX93" fmla="*/ 1823619 w 6244272"/>
              <a:gd name="connsiteY93" fmla="*/ 6858000 h 6858000"/>
              <a:gd name="connsiteX94" fmla="*/ 947849 w 6244272"/>
              <a:gd name="connsiteY94" fmla="*/ 6858000 h 6858000"/>
              <a:gd name="connsiteX95" fmla="*/ 732568 w 6244272"/>
              <a:gd name="connsiteY95" fmla="*/ 6858000 h 6858000"/>
              <a:gd name="connsiteX96" fmla="*/ 0 w 6244272"/>
              <a:gd name="connsiteY9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6244272" h="6858000">
                <a:moveTo>
                  <a:pt x="0" y="0"/>
                </a:moveTo>
                <a:lnTo>
                  <a:pt x="732568" y="0"/>
                </a:lnTo>
                <a:lnTo>
                  <a:pt x="947849" y="0"/>
                </a:lnTo>
                <a:lnTo>
                  <a:pt x="1823619" y="0"/>
                </a:lnTo>
                <a:lnTo>
                  <a:pt x="5235673" y="0"/>
                </a:lnTo>
                <a:cubicBezTo>
                  <a:pt x="5133912" y="35571"/>
                  <a:pt x="5035058" y="78255"/>
                  <a:pt x="4933297" y="110269"/>
                </a:cubicBezTo>
                <a:cubicBezTo>
                  <a:pt x="4947835" y="145839"/>
                  <a:pt x="4962372" y="138725"/>
                  <a:pt x="4976910" y="135168"/>
                </a:cubicBezTo>
                <a:cubicBezTo>
                  <a:pt x="5064133" y="120941"/>
                  <a:pt x="5154264" y="110269"/>
                  <a:pt x="5238580" y="71141"/>
                </a:cubicBezTo>
                <a:cubicBezTo>
                  <a:pt x="5258933" y="64027"/>
                  <a:pt x="5282192" y="64027"/>
                  <a:pt x="5290914" y="88927"/>
                </a:cubicBezTo>
                <a:cubicBezTo>
                  <a:pt x="5305452" y="124497"/>
                  <a:pt x="5285100" y="145839"/>
                  <a:pt x="5264747" y="163625"/>
                </a:cubicBezTo>
                <a:cubicBezTo>
                  <a:pt x="5229858" y="195638"/>
                  <a:pt x="5189154" y="188525"/>
                  <a:pt x="5151357" y="192082"/>
                </a:cubicBezTo>
                <a:cubicBezTo>
                  <a:pt x="5046689" y="209867"/>
                  <a:pt x="4997261" y="259665"/>
                  <a:pt x="4974002" y="373491"/>
                </a:cubicBezTo>
                <a:cubicBezTo>
                  <a:pt x="5064133" y="327250"/>
                  <a:pt x="5154264" y="384162"/>
                  <a:pt x="5241488" y="352148"/>
                </a:cubicBezTo>
                <a:cubicBezTo>
                  <a:pt x="5264747" y="345034"/>
                  <a:pt x="5299637" y="355706"/>
                  <a:pt x="5288007" y="394834"/>
                </a:cubicBezTo>
                <a:cubicBezTo>
                  <a:pt x="5276378" y="430405"/>
                  <a:pt x="5238580" y="458860"/>
                  <a:pt x="5305452" y="451747"/>
                </a:cubicBezTo>
                <a:cubicBezTo>
                  <a:pt x="5354879" y="448189"/>
                  <a:pt x="5369416" y="405504"/>
                  <a:pt x="5383953" y="359262"/>
                </a:cubicBezTo>
                <a:cubicBezTo>
                  <a:pt x="5395583" y="334364"/>
                  <a:pt x="5427565" y="320135"/>
                  <a:pt x="5450825" y="334364"/>
                </a:cubicBezTo>
                <a:cubicBezTo>
                  <a:pt x="5479899" y="348592"/>
                  <a:pt x="5471177" y="387720"/>
                  <a:pt x="5471177" y="416176"/>
                </a:cubicBezTo>
                <a:cubicBezTo>
                  <a:pt x="5474085" y="469532"/>
                  <a:pt x="5450825" y="494431"/>
                  <a:pt x="5410121" y="505101"/>
                </a:cubicBezTo>
                <a:cubicBezTo>
                  <a:pt x="5360693" y="519330"/>
                  <a:pt x="5311267" y="537116"/>
                  <a:pt x="5247303" y="558458"/>
                </a:cubicBezTo>
                <a:cubicBezTo>
                  <a:pt x="5317082" y="594028"/>
                  <a:pt x="5369416" y="586915"/>
                  <a:pt x="5421750" y="558458"/>
                </a:cubicBezTo>
                <a:cubicBezTo>
                  <a:pt x="5485714" y="526444"/>
                  <a:pt x="5570030" y="483759"/>
                  <a:pt x="5622364" y="522887"/>
                </a:cubicBezTo>
                <a:cubicBezTo>
                  <a:pt x="5700865" y="579800"/>
                  <a:pt x="5764829" y="544229"/>
                  <a:pt x="5834608" y="533558"/>
                </a:cubicBezTo>
                <a:cubicBezTo>
                  <a:pt x="5979982" y="512216"/>
                  <a:pt x="5889850" y="480203"/>
                  <a:pt x="6035223" y="462417"/>
                </a:cubicBezTo>
                <a:cubicBezTo>
                  <a:pt x="6093372" y="455303"/>
                  <a:pt x="6154429" y="426847"/>
                  <a:pt x="6238745" y="465975"/>
                </a:cubicBezTo>
                <a:cubicBezTo>
                  <a:pt x="5857868" y="672284"/>
                  <a:pt x="5677606" y="658055"/>
                  <a:pt x="5337434" y="910606"/>
                </a:cubicBezTo>
                <a:cubicBezTo>
                  <a:pt x="5351971" y="935506"/>
                  <a:pt x="5366508" y="924835"/>
                  <a:pt x="5381046" y="921277"/>
                </a:cubicBezTo>
                <a:cubicBezTo>
                  <a:pt x="5404305" y="917720"/>
                  <a:pt x="5433380" y="903491"/>
                  <a:pt x="5439195" y="949734"/>
                </a:cubicBezTo>
                <a:cubicBezTo>
                  <a:pt x="5442103" y="985305"/>
                  <a:pt x="5424657" y="1003089"/>
                  <a:pt x="5395583" y="1006647"/>
                </a:cubicBezTo>
                <a:cubicBezTo>
                  <a:pt x="5311267" y="1020875"/>
                  <a:pt x="5235673" y="1070674"/>
                  <a:pt x="5160079" y="1113358"/>
                </a:cubicBezTo>
                <a:cubicBezTo>
                  <a:pt x="5125190" y="1131144"/>
                  <a:pt x="5087393" y="1156043"/>
                  <a:pt x="5101930" y="1220069"/>
                </a:cubicBezTo>
                <a:cubicBezTo>
                  <a:pt x="5131004" y="1237855"/>
                  <a:pt x="5151357" y="1212955"/>
                  <a:pt x="5174617" y="1209399"/>
                </a:cubicBezTo>
                <a:cubicBezTo>
                  <a:pt x="5197876" y="1205842"/>
                  <a:pt x="5253118" y="1220069"/>
                  <a:pt x="5238580" y="1230741"/>
                </a:cubicBezTo>
                <a:cubicBezTo>
                  <a:pt x="5171709" y="1269868"/>
                  <a:pt x="5293822" y="1365909"/>
                  <a:pt x="5212414" y="1365909"/>
                </a:cubicBezTo>
                <a:cubicBezTo>
                  <a:pt x="5078671" y="1365909"/>
                  <a:pt x="5005984" y="1536647"/>
                  <a:pt x="4878056" y="1540204"/>
                </a:cubicBezTo>
                <a:cubicBezTo>
                  <a:pt x="4857704" y="1540204"/>
                  <a:pt x="4848982" y="1572219"/>
                  <a:pt x="4848982" y="1597117"/>
                </a:cubicBezTo>
                <a:cubicBezTo>
                  <a:pt x="4848982" y="1629132"/>
                  <a:pt x="4869333" y="1632688"/>
                  <a:pt x="4889686" y="1636245"/>
                </a:cubicBezTo>
                <a:cubicBezTo>
                  <a:pt x="4921668" y="1639802"/>
                  <a:pt x="4956557" y="1597117"/>
                  <a:pt x="4997261" y="1657587"/>
                </a:cubicBezTo>
                <a:cubicBezTo>
                  <a:pt x="4921668" y="1693158"/>
                  <a:pt x="4843167" y="1728729"/>
                  <a:pt x="4846074" y="1849668"/>
                </a:cubicBezTo>
                <a:cubicBezTo>
                  <a:pt x="4846074" y="1881683"/>
                  <a:pt x="4814092" y="1895910"/>
                  <a:pt x="4790832" y="1903025"/>
                </a:cubicBezTo>
                <a:cubicBezTo>
                  <a:pt x="4750128" y="1917252"/>
                  <a:pt x="4718146" y="1938595"/>
                  <a:pt x="4694886" y="1984836"/>
                </a:cubicBezTo>
                <a:cubicBezTo>
                  <a:pt x="4694886" y="1995507"/>
                  <a:pt x="4694886" y="2002622"/>
                  <a:pt x="4694886" y="2013292"/>
                </a:cubicBezTo>
                <a:cubicBezTo>
                  <a:pt x="4700701" y="2123562"/>
                  <a:pt x="4758850" y="2120004"/>
                  <a:pt x="4822814" y="2102219"/>
                </a:cubicBezTo>
                <a:cubicBezTo>
                  <a:pt x="4898408" y="2080877"/>
                  <a:pt x="4974002" y="2038192"/>
                  <a:pt x="5055411" y="2077320"/>
                </a:cubicBezTo>
                <a:cubicBezTo>
                  <a:pt x="4942020" y="2130676"/>
                  <a:pt x="4817000" y="2134233"/>
                  <a:pt x="4712331" y="2208931"/>
                </a:cubicBezTo>
                <a:cubicBezTo>
                  <a:pt x="5101930" y="2223159"/>
                  <a:pt x="5445010" y="1984836"/>
                  <a:pt x="5822979" y="1892353"/>
                </a:cubicBezTo>
                <a:cubicBezTo>
                  <a:pt x="5811349" y="1952823"/>
                  <a:pt x="5779367" y="1967051"/>
                  <a:pt x="5753200" y="1974165"/>
                </a:cubicBezTo>
                <a:cubicBezTo>
                  <a:pt x="5613642" y="2020407"/>
                  <a:pt x="5491529" y="2112891"/>
                  <a:pt x="5363601" y="2191146"/>
                </a:cubicBezTo>
                <a:cubicBezTo>
                  <a:pt x="5311267" y="2223159"/>
                  <a:pt x="5273470" y="2258731"/>
                  <a:pt x="5253118" y="2326314"/>
                </a:cubicBezTo>
                <a:cubicBezTo>
                  <a:pt x="5235673" y="2390340"/>
                  <a:pt x="5200783" y="2418796"/>
                  <a:pt x="5136819" y="2401012"/>
                </a:cubicBezTo>
                <a:cubicBezTo>
                  <a:pt x="5084485" y="2386784"/>
                  <a:pt x="5029243" y="2393898"/>
                  <a:pt x="4974002" y="2401012"/>
                </a:cubicBezTo>
                <a:cubicBezTo>
                  <a:pt x="4912946" y="2408126"/>
                  <a:pt x="4843167" y="2479267"/>
                  <a:pt x="4857704" y="2518395"/>
                </a:cubicBezTo>
                <a:cubicBezTo>
                  <a:pt x="4886778" y="2582422"/>
                  <a:pt x="4936205" y="2550408"/>
                  <a:pt x="4976910" y="2543294"/>
                </a:cubicBezTo>
                <a:cubicBezTo>
                  <a:pt x="5026336" y="2536181"/>
                  <a:pt x="5116467" y="2518395"/>
                  <a:pt x="5116467" y="2525509"/>
                </a:cubicBezTo>
                <a:cubicBezTo>
                  <a:pt x="5148450" y="2685576"/>
                  <a:pt x="5221136" y="2564636"/>
                  <a:pt x="5273470" y="2564636"/>
                </a:cubicBezTo>
                <a:cubicBezTo>
                  <a:pt x="5322897" y="2564636"/>
                  <a:pt x="5372323" y="2546851"/>
                  <a:pt x="5418843" y="2532623"/>
                </a:cubicBezTo>
                <a:cubicBezTo>
                  <a:pt x="5479899" y="2514837"/>
                  <a:pt x="5535140" y="2546851"/>
                  <a:pt x="5593290" y="2553965"/>
                </a:cubicBezTo>
                <a:cubicBezTo>
                  <a:pt x="5645624" y="2561080"/>
                  <a:pt x="5616550" y="2653563"/>
                  <a:pt x="5648532" y="2692689"/>
                </a:cubicBezTo>
                <a:cubicBezTo>
                  <a:pt x="5654346" y="2703362"/>
                  <a:pt x="5660161" y="2703362"/>
                  <a:pt x="5665976" y="2703362"/>
                </a:cubicBezTo>
                <a:cubicBezTo>
                  <a:pt x="5683421" y="2980812"/>
                  <a:pt x="5988704" y="2913227"/>
                  <a:pt x="5988704" y="2923898"/>
                </a:cubicBezTo>
                <a:cubicBezTo>
                  <a:pt x="6014871" y="2941684"/>
                  <a:pt x="6046853" y="2899000"/>
                  <a:pt x="6078835" y="2941684"/>
                </a:cubicBezTo>
                <a:cubicBezTo>
                  <a:pt x="5942185" y="3137322"/>
                  <a:pt x="5732847" y="3183563"/>
                  <a:pt x="5546771" y="3329402"/>
                </a:cubicBezTo>
                <a:cubicBezTo>
                  <a:pt x="5700865" y="3379202"/>
                  <a:pt x="5790997" y="3208463"/>
                  <a:pt x="5904388" y="3229805"/>
                </a:cubicBezTo>
                <a:cubicBezTo>
                  <a:pt x="5959629" y="3283162"/>
                  <a:pt x="5793904" y="3368530"/>
                  <a:pt x="5953814" y="3393429"/>
                </a:cubicBezTo>
                <a:cubicBezTo>
                  <a:pt x="5884036" y="3439672"/>
                  <a:pt x="5834608" y="3485914"/>
                  <a:pt x="5785182" y="3539269"/>
                </a:cubicBezTo>
                <a:cubicBezTo>
                  <a:pt x="5700865" y="3635309"/>
                  <a:pt x="5683421" y="3699337"/>
                  <a:pt x="5724125" y="3827390"/>
                </a:cubicBezTo>
                <a:cubicBezTo>
                  <a:pt x="5750293" y="3912759"/>
                  <a:pt x="5788089" y="3991015"/>
                  <a:pt x="5753200" y="4090612"/>
                </a:cubicBezTo>
                <a:cubicBezTo>
                  <a:pt x="5729940" y="4158196"/>
                  <a:pt x="5738663" y="4204438"/>
                  <a:pt x="5825886" y="4172424"/>
                </a:cubicBezTo>
                <a:cubicBezTo>
                  <a:pt x="5918925" y="4140411"/>
                  <a:pt x="5953814" y="4200882"/>
                  <a:pt x="5930554" y="4321821"/>
                </a:cubicBezTo>
                <a:cubicBezTo>
                  <a:pt x="5916018" y="4400076"/>
                  <a:pt x="5930554" y="4424975"/>
                  <a:pt x="5994519" y="4414305"/>
                </a:cubicBezTo>
                <a:cubicBezTo>
                  <a:pt x="6064297" y="4403633"/>
                  <a:pt x="6131169" y="4353835"/>
                  <a:pt x="6218393" y="4378734"/>
                </a:cubicBezTo>
                <a:cubicBezTo>
                  <a:pt x="6148614" y="4521016"/>
                  <a:pt x="6000333" y="4478331"/>
                  <a:pt x="5918925" y="4613499"/>
                </a:cubicBezTo>
                <a:cubicBezTo>
                  <a:pt x="6014871" y="4613499"/>
                  <a:pt x="6090465" y="4613499"/>
                  <a:pt x="6160243" y="4585042"/>
                </a:cubicBezTo>
                <a:cubicBezTo>
                  <a:pt x="6189318" y="4574373"/>
                  <a:pt x="6221300" y="4560144"/>
                  <a:pt x="6238745" y="4602828"/>
                </a:cubicBezTo>
                <a:cubicBezTo>
                  <a:pt x="6259098" y="4652628"/>
                  <a:pt x="6218393" y="4670412"/>
                  <a:pt x="6195133" y="4677526"/>
                </a:cubicBezTo>
                <a:cubicBezTo>
                  <a:pt x="6128261" y="4702425"/>
                  <a:pt x="6075928" y="4759339"/>
                  <a:pt x="6017778" y="4805580"/>
                </a:cubicBezTo>
                <a:cubicBezTo>
                  <a:pt x="5892758" y="4905177"/>
                  <a:pt x="5756107" y="4990547"/>
                  <a:pt x="5651439" y="5154171"/>
                </a:cubicBezTo>
                <a:cubicBezTo>
                  <a:pt x="5782275" y="5111487"/>
                  <a:pt x="5881128" y="5011889"/>
                  <a:pt x="6006149" y="4994104"/>
                </a:cubicBezTo>
                <a:cubicBezTo>
                  <a:pt x="5898572" y="5143500"/>
                  <a:pt x="5761922" y="5243097"/>
                  <a:pt x="5633994" y="5353367"/>
                </a:cubicBezTo>
                <a:cubicBezTo>
                  <a:pt x="5596197" y="5385379"/>
                  <a:pt x="5558400" y="5406721"/>
                  <a:pt x="5552586" y="5474306"/>
                </a:cubicBezTo>
                <a:cubicBezTo>
                  <a:pt x="5535140" y="5605917"/>
                  <a:pt x="5488622" y="5712629"/>
                  <a:pt x="5383953" y="5769542"/>
                </a:cubicBezTo>
                <a:cubicBezTo>
                  <a:pt x="5383953" y="5769542"/>
                  <a:pt x="5389768" y="5790884"/>
                  <a:pt x="5392675" y="5801555"/>
                </a:cubicBezTo>
                <a:cubicBezTo>
                  <a:pt x="5456640" y="5805112"/>
                  <a:pt x="5506066" y="5726858"/>
                  <a:pt x="5584568" y="5755314"/>
                </a:cubicBezTo>
                <a:cubicBezTo>
                  <a:pt x="5506066" y="5862025"/>
                  <a:pt x="5442103" y="5954508"/>
                  <a:pt x="5334526" y="6004307"/>
                </a:cubicBezTo>
                <a:cubicBezTo>
                  <a:pt x="5247303" y="6043434"/>
                  <a:pt x="5139727" y="6068335"/>
                  <a:pt x="5075763" y="6196388"/>
                </a:cubicBezTo>
                <a:cubicBezTo>
                  <a:pt x="5148450" y="6221287"/>
                  <a:pt x="5203691" y="6189274"/>
                  <a:pt x="5258933" y="6167932"/>
                </a:cubicBezTo>
                <a:cubicBezTo>
                  <a:pt x="5343249" y="6132361"/>
                  <a:pt x="5427565" y="6093234"/>
                  <a:pt x="5511881" y="6057663"/>
                </a:cubicBezTo>
                <a:cubicBezTo>
                  <a:pt x="5543864" y="6043434"/>
                  <a:pt x="5578753" y="6036320"/>
                  <a:pt x="5599105" y="6100347"/>
                </a:cubicBezTo>
                <a:cubicBezTo>
                  <a:pt x="5491529" y="6114575"/>
                  <a:pt x="5427565" y="6199945"/>
                  <a:pt x="5360693" y="6281757"/>
                </a:cubicBezTo>
                <a:cubicBezTo>
                  <a:pt x="5322897" y="6327999"/>
                  <a:pt x="5290914" y="6388469"/>
                  <a:pt x="5224043" y="6367127"/>
                </a:cubicBezTo>
                <a:cubicBezTo>
                  <a:pt x="5189154" y="6356456"/>
                  <a:pt x="5165894" y="6388469"/>
                  <a:pt x="5168801" y="6431153"/>
                </a:cubicBezTo>
                <a:cubicBezTo>
                  <a:pt x="5183339" y="6580550"/>
                  <a:pt x="5099022" y="6630349"/>
                  <a:pt x="5011799" y="6658805"/>
                </a:cubicBezTo>
                <a:cubicBezTo>
                  <a:pt x="4883871" y="6701489"/>
                  <a:pt x="4770480" y="6786859"/>
                  <a:pt x="4651275" y="6858000"/>
                </a:cubicBezTo>
                <a:lnTo>
                  <a:pt x="1823619" y="6858000"/>
                </a:lnTo>
                <a:lnTo>
                  <a:pt x="947849" y="6858000"/>
                </a:lnTo>
                <a:lnTo>
                  <a:pt x="732568"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 name="Title 3">
            <a:extLst>
              <a:ext uri="{FF2B5EF4-FFF2-40B4-BE49-F238E27FC236}">
                <a16:creationId xmlns:a16="http://schemas.microsoft.com/office/drawing/2014/main" id="{9A66687B-E711-5B45-E079-73511EC5C75B}"/>
              </a:ext>
            </a:extLst>
          </p:cNvPr>
          <p:cNvSpPr>
            <a:spLocks noGrp="1"/>
          </p:cNvSpPr>
          <p:nvPr>
            <p:ph type="ctrTitle"/>
          </p:nvPr>
        </p:nvSpPr>
        <p:spPr>
          <a:xfrm>
            <a:off x="643468" y="609600"/>
            <a:ext cx="4400020" cy="3937743"/>
          </a:xfrm>
        </p:spPr>
        <p:txBody>
          <a:bodyPr>
            <a:normAutofit/>
          </a:bodyPr>
          <a:lstStyle/>
          <a:p>
            <a:pPr algn="l"/>
            <a:r>
              <a:rPr lang="en-US" sz="5400" b="1" dirty="0"/>
              <a:t>Election Circus</a:t>
            </a:r>
          </a:p>
        </p:txBody>
      </p:sp>
      <p:sp>
        <p:nvSpPr>
          <p:cNvPr id="5" name="Subtitle 4">
            <a:extLst>
              <a:ext uri="{FF2B5EF4-FFF2-40B4-BE49-F238E27FC236}">
                <a16:creationId xmlns:a16="http://schemas.microsoft.com/office/drawing/2014/main" id="{04FB22B2-33FF-2AC5-21D7-A4A2AD725347}"/>
              </a:ext>
            </a:extLst>
          </p:cNvPr>
          <p:cNvSpPr>
            <a:spLocks noGrp="1"/>
          </p:cNvSpPr>
          <p:nvPr>
            <p:ph type="subTitle" idx="1"/>
          </p:nvPr>
        </p:nvSpPr>
        <p:spPr>
          <a:xfrm>
            <a:off x="643467" y="4638783"/>
            <a:ext cx="4007449" cy="1343972"/>
          </a:xfrm>
        </p:spPr>
        <p:txBody>
          <a:bodyPr>
            <a:normAutofit/>
          </a:bodyPr>
          <a:lstStyle/>
          <a:p>
            <a:pPr algn="l"/>
            <a:endParaRPr lang="en-US" dirty="0"/>
          </a:p>
        </p:txBody>
      </p:sp>
      <p:sp>
        <p:nvSpPr>
          <p:cNvPr id="8" name="TextBox 7">
            <a:extLst>
              <a:ext uri="{FF2B5EF4-FFF2-40B4-BE49-F238E27FC236}">
                <a16:creationId xmlns:a16="http://schemas.microsoft.com/office/drawing/2014/main" id="{D7B96F02-A9DE-D1D3-5145-72854ACD02F9}"/>
              </a:ext>
            </a:extLst>
          </p:cNvPr>
          <p:cNvSpPr txBox="1"/>
          <p:nvPr/>
        </p:nvSpPr>
        <p:spPr>
          <a:xfrm>
            <a:off x="11825791" y="5971039"/>
            <a:ext cx="184730" cy="200055"/>
          </a:xfrm>
          <a:prstGeom prst="rect">
            <a:avLst/>
          </a:prstGeom>
          <a:solidFill>
            <a:srgbClr val="000000"/>
          </a:solidFill>
        </p:spPr>
        <p:txBody>
          <a:bodyPr wrap="none" rtlCol="0">
            <a:spAutoFit/>
          </a:bodyPr>
          <a:lstStyle/>
          <a:p>
            <a:pPr algn="r">
              <a:spcAft>
                <a:spcPts val="600"/>
              </a:spcAft>
            </a:pPr>
            <a:endParaRPr lang="en-US" sz="700" dirty="0">
              <a:solidFill>
                <a:srgbClr val="FFFFFF"/>
              </a:solidFill>
            </a:endParaRPr>
          </a:p>
        </p:txBody>
      </p:sp>
      <p:sp>
        <p:nvSpPr>
          <p:cNvPr id="11" name="TextBox 10">
            <a:extLst>
              <a:ext uri="{FF2B5EF4-FFF2-40B4-BE49-F238E27FC236}">
                <a16:creationId xmlns:a16="http://schemas.microsoft.com/office/drawing/2014/main" id="{7F52BEA2-8628-AAB7-12A8-B6E03B2202CF}"/>
              </a:ext>
            </a:extLst>
          </p:cNvPr>
          <p:cNvSpPr txBox="1"/>
          <p:nvPr/>
        </p:nvSpPr>
        <p:spPr>
          <a:xfrm>
            <a:off x="9751910" y="3183225"/>
            <a:ext cx="2440091" cy="200055"/>
          </a:xfrm>
          <a:prstGeom prst="rect">
            <a:avLst/>
          </a:prstGeom>
          <a:solidFill>
            <a:srgbClr val="000000"/>
          </a:solidFill>
        </p:spPr>
        <p:txBody>
          <a:bodyPr wrap="none" rtlCol="0">
            <a:spAutoFit/>
          </a:bodyPr>
          <a:lstStyle/>
          <a:p>
            <a:pPr algn="r">
              <a:spcAft>
                <a:spcPts val="600"/>
              </a:spcAft>
            </a:pPr>
            <a:r>
              <a:rPr lang="en-US" sz="700" dirty="0">
                <a:solidFill>
                  <a:srgbClr val="FFFFFF"/>
                </a:solidFill>
                <a:hlinkClick r:id="rId3" tooltip="https://arkansasgopwing.blogspot.com/2018/01/election-agenda.html">
                  <a:extLst>
                    <a:ext uri="{A12FA001-AC4F-418D-AE19-62706E023703}">
                      <ahyp:hlinkClr xmlns:ahyp="http://schemas.microsoft.com/office/drawing/2018/hyperlinkcolor" val="tx"/>
                    </a:ext>
                  </a:extLst>
                </a:hlinkClick>
              </a:rPr>
              <a:t>This Photo</a:t>
            </a:r>
            <a:r>
              <a:rPr lang="en-US" sz="700" dirty="0">
                <a:solidFill>
                  <a:srgbClr val="FFFFFF"/>
                </a:solidFill>
              </a:rPr>
              <a:t> by Unknown Author is licensed under </a:t>
            </a:r>
            <a:r>
              <a:rPr lang="en-US" sz="700" dirty="0">
                <a:solidFill>
                  <a:srgbClr val="FFFFFF"/>
                </a:solidFill>
                <a:hlinkClick r:id="rId6" tooltip="https://creativecommons.org/licenses/by-nc-sa/3.0/">
                  <a:extLst>
                    <a:ext uri="{A12FA001-AC4F-418D-AE19-62706E023703}">
                      <ahyp:hlinkClr xmlns:ahyp="http://schemas.microsoft.com/office/drawing/2018/hyperlinkcolor" val="tx"/>
                    </a:ext>
                  </a:extLst>
                </a:hlinkClick>
              </a:rPr>
              <a:t>CC BY-SA-NC</a:t>
            </a:r>
            <a:endParaRPr lang="en-US" sz="700" dirty="0">
              <a:solidFill>
                <a:srgbClr val="FFFFFF"/>
              </a:solidFill>
            </a:endParaRPr>
          </a:p>
        </p:txBody>
      </p:sp>
    </p:spTree>
    <p:extLst>
      <p:ext uri="{BB962C8B-B14F-4D97-AF65-F5344CB8AC3E}">
        <p14:creationId xmlns:p14="http://schemas.microsoft.com/office/powerpoint/2010/main" val="160025773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34">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descr="A picture containing text, wall, indoor&#10;&#10;Description automatically generated">
            <a:extLst>
              <a:ext uri="{FF2B5EF4-FFF2-40B4-BE49-F238E27FC236}">
                <a16:creationId xmlns:a16="http://schemas.microsoft.com/office/drawing/2014/main" id="{C1F7FA26-B088-ED41-21DE-99BC37658874}"/>
              </a:ext>
            </a:extLst>
          </p:cNvPr>
          <p:cNvPicPr>
            <a:picLocks noChangeAspect="1"/>
          </p:cNvPicPr>
          <p:nvPr/>
        </p:nvPicPr>
        <p:blipFill rotWithShape="1">
          <a:blip r:embed="rId2"/>
          <a:srcRect b="5436"/>
          <a:stretch/>
        </p:blipFill>
        <p:spPr>
          <a:xfrm>
            <a:off x="1" y="10"/>
            <a:ext cx="9669642" cy="6857990"/>
          </a:xfrm>
          <a:prstGeom prst="rect">
            <a:avLst/>
          </a:prstGeom>
        </p:spPr>
      </p:pic>
      <p:sp>
        <p:nvSpPr>
          <p:cNvPr id="37" name="Rectangle 36">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C13C5A60-1D40-09AC-DB66-53EC4A015047}"/>
              </a:ext>
            </a:extLst>
          </p:cNvPr>
          <p:cNvSpPr>
            <a:spLocks noGrp="1"/>
          </p:cNvSpPr>
          <p:nvPr>
            <p:ph type="ctrTitle"/>
          </p:nvPr>
        </p:nvSpPr>
        <p:spPr>
          <a:xfrm>
            <a:off x="7935402" y="743447"/>
            <a:ext cx="3445765" cy="3692028"/>
          </a:xfrm>
          <a:noFill/>
        </p:spPr>
        <p:txBody>
          <a:bodyPr>
            <a:normAutofit/>
          </a:bodyPr>
          <a:lstStyle/>
          <a:p>
            <a:pPr algn="l"/>
            <a:r>
              <a:rPr lang="en-US" sz="5200" b="1" dirty="0"/>
              <a:t>Telehealth Before, During and After COVID-19</a:t>
            </a:r>
          </a:p>
        </p:txBody>
      </p:sp>
      <p:sp>
        <p:nvSpPr>
          <p:cNvPr id="5" name="Subtitle 4">
            <a:extLst>
              <a:ext uri="{FF2B5EF4-FFF2-40B4-BE49-F238E27FC236}">
                <a16:creationId xmlns:a16="http://schemas.microsoft.com/office/drawing/2014/main" id="{11D4CF4A-6BD2-0980-5F2B-822C21BA7338}"/>
              </a:ext>
            </a:extLst>
          </p:cNvPr>
          <p:cNvSpPr>
            <a:spLocks noGrp="1"/>
          </p:cNvSpPr>
          <p:nvPr>
            <p:ph type="subTitle" idx="1"/>
          </p:nvPr>
        </p:nvSpPr>
        <p:spPr>
          <a:xfrm>
            <a:off x="7935403" y="4629234"/>
            <a:ext cx="3445766" cy="1485319"/>
          </a:xfrm>
          <a:noFill/>
        </p:spPr>
        <p:txBody>
          <a:bodyPr>
            <a:normAutofit/>
          </a:bodyPr>
          <a:lstStyle/>
          <a:p>
            <a:pPr algn="l"/>
            <a:endParaRPr lang="en-US" dirty="0"/>
          </a:p>
        </p:txBody>
      </p:sp>
    </p:spTree>
    <p:extLst>
      <p:ext uri="{BB962C8B-B14F-4D97-AF65-F5344CB8AC3E}">
        <p14:creationId xmlns:p14="http://schemas.microsoft.com/office/powerpoint/2010/main" val="42350084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7">
            <a:extLst>
              <a:ext uri="{FF2B5EF4-FFF2-40B4-BE49-F238E27FC236}">
                <a16:creationId xmlns:a16="http://schemas.microsoft.com/office/drawing/2014/main" id="{6A8AAC95-3719-4BCD-B710-4160043D92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Freeform: Shape 9">
            <a:extLst>
              <a:ext uri="{FF2B5EF4-FFF2-40B4-BE49-F238E27FC236}">
                <a16:creationId xmlns:a16="http://schemas.microsoft.com/office/drawing/2014/main" id="{73A6D7BA-50E4-42FE-A0E3-FC42B7EC43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2767722"/>
            <a:ext cx="3021543" cy="1532055"/>
          </a:xfrm>
          <a:custGeom>
            <a:avLst/>
            <a:gdLst>
              <a:gd name="connsiteX0" fmla="*/ 3021543 w 3021543"/>
              <a:gd name="connsiteY0" fmla="*/ 0 h 1532055"/>
              <a:gd name="connsiteX1" fmla="*/ 2963800 w 3021543"/>
              <a:gd name="connsiteY1" fmla="*/ 7730 h 1532055"/>
              <a:gd name="connsiteX2" fmla="*/ 2793803 w 3021543"/>
              <a:gd name="connsiteY2" fmla="*/ 25704 h 1532055"/>
              <a:gd name="connsiteX3" fmla="*/ 2414348 w 3021543"/>
              <a:gd name="connsiteY3" fmla="*/ 31695 h 1532055"/>
              <a:gd name="connsiteX4" fmla="*/ 2091558 w 3021543"/>
              <a:gd name="connsiteY4" fmla="*/ 29298 h 1532055"/>
              <a:gd name="connsiteX5" fmla="*/ 1645319 w 3021543"/>
              <a:gd name="connsiteY5" fmla="*/ 30497 h 1532055"/>
              <a:gd name="connsiteX6" fmla="*/ 1243602 w 3021543"/>
              <a:gd name="connsiteY6" fmla="*/ 64048 h 1532055"/>
              <a:gd name="connsiteX7" fmla="*/ 753851 w 3021543"/>
              <a:gd name="connsiteY7" fmla="*/ 61651 h 1532055"/>
              <a:gd name="connsiteX8" fmla="*/ 465465 w 3021543"/>
              <a:gd name="connsiteY8" fmla="*/ 123960 h 1532055"/>
              <a:gd name="connsiteX9" fmla="*/ 546416 w 3021543"/>
              <a:gd name="connsiteY9" fmla="*/ 145529 h 1532055"/>
              <a:gd name="connsiteX10" fmla="*/ 689091 w 3021543"/>
              <a:gd name="connsiteY10" fmla="*/ 192260 h 1532055"/>
              <a:gd name="connsiteX11" fmla="*/ 704269 w 3021543"/>
              <a:gd name="connsiteY11" fmla="*/ 222217 h 1532055"/>
              <a:gd name="connsiteX12" fmla="*/ 683020 w 3021543"/>
              <a:gd name="connsiteY12" fmla="*/ 236595 h 1532055"/>
              <a:gd name="connsiteX13" fmla="*/ 621295 w 3021543"/>
              <a:gd name="connsiteY13" fmla="*/ 264155 h 1532055"/>
              <a:gd name="connsiteX14" fmla="*/ 848968 w 3021543"/>
              <a:gd name="connsiteY14" fmla="*/ 304896 h 1532055"/>
              <a:gd name="connsiteX15" fmla="*/ 768018 w 3021543"/>
              <a:gd name="connsiteY15" fmla="*/ 330059 h 1532055"/>
              <a:gd name="connsiteX16" fmla="*/ 684032 w 3021543"/>
              <a:gd name="connsiteY16" fmla="*/ 348032 h 1532055"/>
              <a:gd name="connsiteX17" fmla="*/ 592962 w 3021543"/>
              <a:gd name="connsiteY17" fmla="*/ 361213 h 1532055"/>
              <a:gd name="connsiteX18" fmla="*/ 509988 w 3021543"/>
              <a:gd name="connsiteY18" fmla="*/ 387575 h 1532055"/>
              <a:gd name="connsiteX19" fmla="*/ 726531 w 3021543"/>
              <a:gd name="connsiteY19" fmla="*/ 398359 h 1532055"/>
              <a:gd name="connsiteX20" fmla="*/ 614212 w 3021543"/>
              <a:gd name="connsiteY20" fmla="*/ 422324 h 1532055"/>
              <a:gd name="connsiteX21" fmla="*/ 522131 w 3021543"/>
              <a:gd name="connsiteY21" fmla="*/ 453478 h 1532055"/>
              <a:gd name="connsiteX22" fmla="*/ 457370 w 3021543"/>
              <a:gd name="connsiteY22" fmla="*/ 467857 h 1532055"/>
              <a:gd name="connsiteX23" fmla="*/ 388562 w 3021543"/>
              <a:gd name="connsiteY23" fmla="*/ 471452 h 1532055"/>
              <a:gd name="connsiteX24" fmla="*/ 372372 w 3021543"/>
              <a:gd name="connsiteY24" fmla="*/ 494218 h 1532055"/>
              <a:gd name="connsiteX25" fmla="*/ 393622 w 3021543"/>
              <a:gd name="connsiteY25" fmla="*/ 518184 h 1532055"/>
              <a:gd name="connsiteX26" fmla="*/ 426002 w 3021543"/>
              <a:gd name="connsiteY26" fmla="*/ 520580 h 1532055"/>
              <a:gd name="connsiteX27" fmla="*/ 619271 w 3021543"/>
              <a:gd name="connsiteY27" fmla="*/ 526571 h 1532055"/>
              <a:gd name="connsiteX28" fmla="*/ 0 w 3021543"/>
              <a:gd name="connsiteY28" fmla="*/ 579294 h 1532055"/>
              <a:gd name="connsiteX29" fmla="*/ 83986 w 3021543"/>
              <a:gd name="connsiteY29" fmla="*/ 611647 h 1532055"/>
              <a:gd name="connsiteX30" fmla="*/ 112319 w 3021543"/>
              <a:gd name="connsiteY30" fmla="*/ 700317 h 1532055"/>
              <a:gd name="connsiteX31" fmla="*/ 215531 w 3021543"/>
              <a:gd name="connsiteY31" fmla="*/ 750643 h 1532055"/>
              <a:gd name="connsiteX32" fmla="*/ 282315 w 3021543"/>
              <a:gd name="connsiteY32" fmla="*/ 768617 h 1532055"/>
              <a:gd name="connsiteX33" fmla="*/ 435109 w 3021543"/>
              <a:gd name="connsiteY33" fmla="*/ 794979 h 1532055"/>
              <a:gd name="connsiteX34" fmla="*/ 457370 w 3021543"/>
              <a:gd name="connsiteY34" fmla="*/ 838116 h 1532055"/>
              <a:gd name="connsiteX35" fmla="*/ 476596 w 3021543"/>
              <a:gd name="connsiteY35" fmla="*/ 886046 h 1532055"/>
              <a:gd name="connsiteX36" fmla="*/ 517071 w 3021543"/>
              <a:gd name="connsiteY36" fmla="*/ 917200 h 1532055"/>
              <a:gd name="connsiteX37" fmla="*/ 202377 w 3021543"/>
              <a:gd name="connsiteY37" fmla="*/ 912407 h 1532055"/>
              <a:gd name="connsiteX38" fmla="*/ 557546 w 3021543"/>
              <a:gd name="connsiteY38" fmla="*/ 1013060 h 1532055"/>
              <a:gd name="connsiteX39" fmla="*/ 526178 w 3021543"/>
              <a:gd name="connsiteY39" fmla="*/ 1052602 h 1532055"/>
              <a:gd name="connsiteX40" fmla="*/ 720459 w 3021543"/>
              <a:gd name="connsiteY40" fmla="*/ 1106523 h 1532055"/>
              <a:gd name="connsiteX41" fmla="*/ 616236 w 3021543"/>
              <a:gd name="connsiteY41" fmla="*/ 1112514 h 1532055"/>
              <a:gd name="connsiteX42" fmla="*/ 1222353 w 3021543"/>
              <a:gd name="connsiteY42" fmla="*/ 1337785 h 1532055"/>
              <a:gd name="connsiteX43" fmla="*/ 2087511 w 3021543"/>
              <a:gd name="connsiteY43" fmla="*/ 1500747 h 1532055"/>
              <a:gd name="connsiteX44" fmla="*/ 2425479 w 3021543"/>
              <a:gd name="connsiteY44" fmla="*/ 1531901 h 1532055"/>
              <a:gd name="connsiteX45" fmla="*/ 2809994 w 3021543"/>
              <a:gd name="connsiteY45" fmla="*/ 1522315 h 1532055"/>
              <a:gd name="connsiteX46" fmla="*/ 2953618 w 3021543"/>
              <a:gd name="connsiteY46" fmla="*/ 1512448 h 1532055"/>
              <a:gd name="connsiteX47" fmla="*/ 3021543 w 3021543"/>
              <a:gd name="connsiteY47" fmla="*/ 1502657 h 1532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532055">
                <a:moveTo>
                  <a:pt x="3021543" y="0"/>
                </a:moveTo>
                <a:lnTo>
                  <a:pt x="2963800" y="7730"/>
                </a:lnTo>
                <a:cubicBezTo>
                  <a:pt x="2907134" y="14919"/>
                  <a:pt x="2850469" y="24506"/>
                  <a:pt x="2793803" y="25704"/>
                </a:cubicBezTo>
                <a:cubicBezTo>
                  <a:pt x="2667318" y="29298"/>
                  <a:pt x="2539821" y="20911"/>
                  <a:pt x="2414348" y="31695"/>
                </a:cubicBezTo>
                <a:cubicBezTo>
                  <a:pt x="2307089" y="41281"/>
                  <a:pt x="2198818" y="30497"/>
                  <a:pt x="2091558" y="29298"/>
                </a:cubicBezTo>
                <a:cubicBezTo>
                  <a:pt x="1942812" y="28100"/>
                  <a:pt x="1793053" y="19713"/>
                  <a:pt x="1645319" y="30497"/>
                </a:cubicBezTo>
                <a:cubicBezTo>
                  <a:pt x="1510738" y="38885"/>
                  <a:pt x="1376158" y="41281"/>
                  <a:pt x="1243602" y="64048"/>
                </a:cubicBezTo>
                <a:cubicBezTo>
                  <a:pt x="1079677" y="76030"/>
                  <a:pt x="916765" y="68841"/>
                  <a:pt x="753851" y="61651"/>
                </a:cubicBezTo>
                <a:cubicBezTo>
                  <a:pt x="653675" y="56858"/>
                  <a:pt x="554511" y="41281"/>
                  <a:pt x="465465" y="123960"/>
                </a:cubicBezTo>
                <a:cubicBezTo>
                  <a:pt x="489751" y="143132"/>
                  <a:pt x="519095" y="139537"/>
                  <a:pt x="546416" y="145529"/>
                </a:cubicBezTo>
                <a:cubicBezTo>
                  <a:pt x="594986" y="157511"/>
                  <a:pt x="643557" y="169493"/>
                  <a:pt x="689091" y="192260"/>
                </a:cubicBezTo>
                <a:cubicBezTo>
                  <a:pt x="699210" y="197053"/>
                  <a:pt x="708317" y="206639"/>
                  <a:pt x="704269" y="222217"/>
                </a:cubicBezTo>
                <a:cubicBezTo>
                  <a:pt x="701234" y="234199"/>
                  <a:pt x="691115" y="234199"/>
                  <a:pt x="683020" y="236595"/>
                </a:cubicBezTo>
                <a:cubicBezTo>
                  <a:pt x="664806" y="243785"/>
                  <a:pt x="642545" y="238992"/>
                  <a:pt x="621295" y="264155"/>
                </a:cubicBezTo>
                <a:cubicBezTo>
                  <a:pt x="702245" y="277336"/>
                  <a:pt x="780160" y="252172"/>
                  <a:pt x="848968" y="304896"/>
                </a:cubicBezTo>
                <a:cubicBezTo>
                  <a:pt x="823671" y="331257"/>
                  <a:pt x="795339" y="325266"/>
                  <a:pt x="768018" y="330059"/>
                </a:cubicBezTo>
                <a:cubicBezTo>
                  <a:pt x="739685" y="334852"/>
                  <a:pt x="712365" y="343240"/>
                  <a:pt x="684032" y="348032"/>
                </a:cubicBezTo>
                <a:cubicBezTo>
                  <a:pt x="653675" y="354023"/>
                  <a:pt x="623319" y="355222"/>
                  <a:pt x="592962" y="361213"/>
                </a:cubicBezTo>
                <a:cubicBezTo>
                  <a:pt x="567666" y="366006"/>
                  <a:pt x="540345" y="357618"/>
                  <a:pt x="509988" y="387575"/>
                </a:cubicBezTo>
                <a:cubicBezTo>
                  <a:pt x="584867" y="409143"/>
                  <a:pt x="652663" y="376790"/>
                  <a:pt x="726531" y="398359"/>
                </a:cubicBezTo>
                <a:cubicBezTo>
                  <a:pt x="683020" y="417531"/>
                  <a:pt x="647604" y="411539"/>
                  <a:pt x="614212" y="422324"/>
                </a:cubicBezTo>
                <a:cubicBezTo>
                  <a:pt x="583855" y="433108"/>
                  <a:pt x="547428" y="421126"/>
                  <a:pt x="522131" y="453478"/>
                </a:cubicBezTo>
                <a:cubicBezTo>
                  <a:pt x="502905" y="478641"/>
                  <a:pt x="482668" y="482236"/>
                  <a:pt x="457370" y="467857"/>
                </a:cubicBezTo>
                <a:cubicBezTo>
                  <a:pt x="435109" y="454676"/>
                  <a:pt x="410824" y="458271"/>
                  <a:pt x="388562" y="471452"/>
                </a:cubicBezTo>
                <a:cubicBezTo>
                  <a:pt x="380468" y="476245"/>
                  <a:pt x="372372" y="482236"/>
                  <a:pt x="372372" y="494218"/>
                </a:cubicBezTo>
                <a:cubicBezTo>
                  <a:pt x="372372" y="510994"/>
                  <a:pt x="382491" y="515787"/>
                  <a:pt x="393622" y="518184"/>
                </a:cubicBezTo>
                <a:cubicBezTo>
                  <a:pt x="403741" y="520580"/>
                  <a:pt x="415883" y="522977"/>
                  <a:pt x="426002" y="520580"/>
                </a:cubicBezTo>
                <a:cubicBezTo>
                  <a:pt x="490762" y="507399"/>
                  <a:pt x="554511" y="528968"/>
                  <a:pt x="619271" y="526571"/>
                </a:cubicBezTo>
                <a:cubicBezTo>
                  <a:pt x="415883" y="578096"/>
                  <a:pt x="210471" y="561321"/>
                  <a:pt x="0" y="579294"/>
                </a:cubicBezTo>
                <a:cubicBezTo>
                  <a:pt x="27321" y="615241"/>
                  <a:pt x="62737" y="585286"/>
                  <a:pt x="83986" y="611647"/>
                </a:cubicBezTo>
                <a:cubicBezTo>
                  <a:pt x="63748" y="666766"/>
                  <a:pt x="71844" y="696722"/>
                  <a:pt x="112319" y="700317"/>
                </a:cubicBezTo>
                <a:cubicBezTo>
                  <a:pt x="151782" y="703912"/>
                  <a:pt x="194281" y="684740"/>
                  <a:pt x="215531" y="750643"/>
                </a:cubicBezTo>
                <a:cubicBezTo>
                  <a:pt x="221602" y="771014"/>
                  <a:pt x="259042" y="765023"/>
                  <a:pt x="282315" y="768617"/>
                </a:cubicBezTo>
                <a:cubicBezTo>
                  <a:pt x="332909" y="777005"/>
                  <a:pt x="386539" y="768617"/>
                  <a:pt x="435109" y="794979"/>
                </a:cubicBezTo>
                <a:cubicBezTo>
                  <a:pt x="454335" y="804565"/>
                  <a:pt x="467489" y="811754"/>
                  <a:pt x="457370" y="838116"/>
                </a:cubicBezTo>
                <a:cubicBezTo>
                  <a:pt x="447252" y="865675"/>
                  <a:pt x="460406" y="875261"/>
                  <a:pt x="476596" y="886046"/>
                </a:cubicBezTo>
                <a:cubicBezTo>
                  <a:pt x="488739" y="894433"/>
                  <a:pt x="506953" y="892037"/>
                  <a:pt x="517071" y="917200"/>
                </a:cubicBezTo>
                <a:cubicBezTo>
                  <a:pt x="410824" y="913605"/>
                  <a:pt x="307612" y="893235"/>
                  <a:pt x="202377" y="912407"/>
                </a:cubicBezTo>
                <a:cubicBezTo>
                  <a:pt x="317731" y="960337"/>
                  <a:pt x="444216" y="957940"/>
                  <a:pt x="557546" y="1013060"/>
                </a:cubicBezTo>
                <a:cubicBezTo>
                  <a:pt x="553499" y="1032232"/>
                  <a:pt x="527190" y="1023844"/>
                  <a:pt x="526178" y="1052602"/>
                </a:cubicBezTo>
                <a:cubicBezTo>
                  <a:pt x="585879" y="1082558"/>
                  <a:pt x="657723" y="1062188"/>
                  <a:pt x="720459" y="1106523"/>
                </a:cubicBezTo>
                <a:cubicBezTo>
                  <a:pt x="684032" y="1126893"/>
                  <a:pt x="650640" y="1093342"/>
                  <a:pt x="616236" y="1112514"/>
                </a:cubicBezTo>
                <a:cubicBezTo>
                  <a:pt x="627367" y="1141273"/>
                  <a:pt x="1131283" y="1318613"/>
                  <a:pt x="1222353" y="1337785"/>
                </a:cubicBezTo>
                <a:cubicBezTo>
                  <a:pt x="1407527" y="1377327"/>
                  <a:pt x="1940788" y="1477980"/>
                  <a:pt x="2087511" y="1500747"/>
                </a:cubicBezTo>
                <a:cubicBezTo>
                  <a:pt x="2200841" y="1517522"/>
                  <a:pt x="2313160" y="1530703"/>
                  <a:pt x="2425479" y="1531901"/>
                </a:cubicBezTo>
                <a:cubicBezTo>
                  <a:pt x="2553988" y="1533099"/>
                  <a:pt x="2681485" y="1527108"/>
                  <a:pt x="2809994" y="1522315"/>
                </a:cubicBezTo>
                <a:cubicBezTo>
                  <a:pt x="2858058" y="1520518"/>
                  <a:pt x="2905933" y="1517372"/>
                  <a:pt x="2953618" y="1512448"/>
                </a:cubicBezTo>
                <a:lnTo>
                  <a:pt x="3021543" y="1502657"/>
                </a:lnTo>
                <a:close/>
              </a:path>
            </a:pathLst>
          </a:custGeom>
          <a:solidFill>
            <a:schemeClr val="bg2">
              <a:alpha val="50000"/>
            </a:schemeClr>
          </a:solidFill>
          <a:ln w="32707"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C332CDF0-2540-41B0-65E9-80FB2A11DDF1}"/>
              </a:ext>
            </a:extLst>
          </p:cNvPr>
          <p:cNvSpPr>
            <a:spLocks noGrp="1"/>
          </p:cNvSpPr>
          <p:nvPr>
            <p:ph type="title"/>
          </p:nvPr>
        </p:nvSpPr>
        <p:spPr>
          <a:xfrm>
            <a:off x="108487" y="838198"/>
            <a:ext cx="4804475" cy="5338763"/>
          </a:xfrm>
        </p:spPr>
        <p:txBody>
          <a:bodyPr>
            <a:normAutofit/>
          </a:bodyPr>
          <a:lstStyle/>
          <a:p>
            <a:r>
              <a:rPr lang="en-US" sz="3600" b="1" dirty="0"/>
              <a:t>Timeline to Telehealth/Telemedicine</a:t>
            </a:r>
          </a:p>
        </p:txBody>
      </p:sp>
      <p:sp>
        <p:nvSpPr>
          <p:cNvPr id="3" name="Content Placeholder 2">
            <a:extLst>
              <a:ext uri="{FF2B5EF4-FFF2-40B4-BE49-F238E27FC236}">
                <a16:creationId xmlns:a16="http://schemas.microsoft.com/office/drawing/2014/main" id="{CC7CCC84-1213-F642-2D52-9804BB82D1FF}"/>
              </a:ext>
            </a:extLst>
          </p:cNvPr>
          <p:cNvSpPr>
            <a:spLocks noGrp="1"/>
          </p:cNvSpPr>
          <p:nvPr>
            <p:ph idx="1"/>
          </p:nvPr>
        </p:nvSpPr>
        <p:spPr>
          <a:xfrm>
            <a:off x="5302332" y="838199"/>
            <a:ext cx="6051468" cy="5338763"/>
          </a:xfrm>
        </p:spPr>
        <p:txBody>
          <a:bodyPr anchor="ctr">
            <a:normAutofit/>
          </a:bodyPr>
          <a:lstStyle/>
          <a:p>
            <a:r>
              <a:rPr lang="en-US" sz="2000" b="1" i="0" dirty="0">
                <a:effectLst/>
              </a:rPr>
              <a:t>1600 - SMOKE SIGNALS</a:t>
            </a:r>
          </a:p>
          <a:p>
            <a:r>
              <a:rPr lang="en-US" sz="2000" b="1" i="0" dirty="0">
                <a:effectLst/>
              </a:rPr>
              <a:t>1850 - TELEGRAPH CAPABILITIES</a:t>
            </a:r>
          </a:p>
          <a:p>
            <a:r>
              <a:rPr lang="en-US" sz="2000" b="1" i="0" dirty="0">
                <a:effectLst/>
              </a:rPr>
              <a:t>1876 </a:t>
            </a:r>
            <a:r>
              <a:rPr lang="en-US" sz="2000" b="1" dirty="0"/>
              <a:t>- TELEPHONIC COMMUNICATIONS</a:t>
            </a:r>
          </a:p>
          <a:p>
            <a:r>
              <a:rPr lang="en-US" sz="2000" b="1" i="0" dirty="0">
                <a:effectLst/>
              </a:rPr>
              <a:t>1900 – RADIO </a:t>
            </a:r>
          </a:p>
          <a:p>
            <a:r>
              <a:rPr lang="en-US" sz="2000" b="1" i="0" dirty="0">
                <a:effectLst/>
              </a:rPr>
              <a:t>1928</a:t>
            </a:r>
            <a:r>
              <a:rPr lang="en-US" sz="2000" b="1" dirty="0"/>
              <a:t> –</a:t>
            </a:r>
            <a:r>
              <a:rPr lang="en-US" sz="2000" b="1" i="0" dirty="0">
                <a:effectLst/>
              </a:rPr>
              <a:t> TELEGRAPH, RADIO, AIRPLANES </a:t>
            </a:r>
          </a:p>
          <a:p>
            <a:r>
              <a:rPr lang="en-US" sz="2000" b="1" dirty="0"/>
              <a:t>1950 – CLOSED TELEVISION LINK</a:t>
            </a:r>
          </a:p>
          <a:p>
            <a:pPr lvl="1"/>
            <a:r>
              <a:rPr lang="en-US" sz="1600" b="1" dirty="0"/>
              <a:t>WARTIME USE OF ALL CAPABILITIES</a:t>
            </a:r>
          </a:p>
          <a:p>
            <a:r>
              <a:rPr lang="en-US" sz="2000" b="1" dirty="0">
                <a:highlight>
                  <a:srgbClr val="FFFF00"/>
                </a:highlight>
              </a:rPr>
              <a:t>1960 – INTERACTIVE TWO-WAY VIDEO LINK</a:t>
            </a:r>
          </a:p>
          <a:p>
            <a:r>
              <a:rPr lang="en-US" sz="2000" b="1" i="0" dirty="0">
                <a:effectLst/>
              </a:rPr>
              <a:t>1970’s – GOVERNMENT FUNDED FOR TELEMEDICINE RESEARCH  </a:t>
            </a:r>
          </a:p>
          <a:p>
            <a:r>
              <a:rPr lang="en-US" sz="2000" b="1" dirty="0"/>
              <a:t>1980’s – INTERNET TRANSFORMS COMMUNICATIONS</a:t>
            </a:r>
          </a:p>
          <a:p>
            <a:r>
              <a:rPr lang="en-US" sz="2000" b="1" dirty="0"/>
              <a:t>1990’s – 2000’s – SLOW TO ADOPT</a:t>
            </a:r>
          </a:p>
          <a:p>
            <a:pPr marL="0" indent="0">
              <a:buNone/>
            </a:pPr>
            <a:br>
              <a:rPr lang="en-US" sz="2000" b="1" dirty="0"/>
            </a:br>
            <a:endParaRPr lang="en-US" sz="2000" b="1" dirty="0"/>
          </a:p>
        </p:txBody>
      </p:sp>
    </p:spTree>
    <p:extLst>
      <p:ext uri="{BB962C8B-B14F-4D97-AF65-F5344CB8AC3E}">
        <p14:creationId xmlns:p14="http://schemas.microsoft.com/office/powerpoint/2010/main" val="227227508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CA65E7-4090-D08E-143C-59C757C1BED1}"/>
              </a:ext>
            </a:extLst>
          </p:cNvPr>
          <p:cNvSpPr>
            <a:spLocks noGrp="1"/>
          </p:cNvSpPr>
          <p:nvPr>
            <p:ph type="title"/>
          </p:nvPr>
        </p:nvSpPr>
        <p:spPr/>
        <p:txBody>
          <a:bodyPr/>
          <a:lstStyle/>
          <a:p>
            <a:r>
              <a:rPr lang="en-US" b="1" dirty="0"/>
              <a:t>Telehealth Before COVID-19</a:t>
            </a:r>
            <a:br>
              <a:rPr lang="en-US" b="1" dirty="0"/>
            </a:br>
            <a:r>
              <a:rPr lang="en-US" b="1" dirty="0"/>
              <a:t>Why Not Embraced and its Slow Adoption</a:t>
            </a:r>
            <a:endParaRPr lang="en-US" dirty="0"/>
          </a:p>
        </p:txBody>
      </p:sp>
      <p:sp>
        <p:nvSpPr>
          <p:cNvPr id="3" name="Content Placeholder 2">
            <a:extLst>
              <a:ext uri="{FF2B5EF4-FFF2-40B4-BE49-F238E27FC236}">
                <a16:creationId xmlns:a16="http://schemas.microsoft.com/office/drawing/2014/main" id="{E621BFF5-ED2B-6156-C119-12E9C0A54D3A}"/>
              </a:ext>
            </a:extLst>
          </p:cNvPr>
          <p:cNvSpPr>
            <a:spLocks noGrp="1"/>
          </p:cNvSpPr>
          <p:nvPr>
            <p:ph idx="1"/>
          </p:nvPr>
        </p:nvSpPr>
        <p:spPr/>
        <p:txBody>
          <a:bodyPr>
            <a:normAutofit/>
          </a:bodyPr>
          <a:lstStyle/>
          <a:p>
            <a:r>
              <a:rPr lang="en-US" b="0" i="0" dirty="0">
                <a:solidFill>
                  <a:srgbClr val="040C28"/>
                </a:solidFill>
                <a:effectLst/>
                <a:latin typeface="Google Sans"/>
              </a:rPr>
              <a:t>Lack of industry urging</a:t>
            </a:r>
          </a:p>
          <a:p>
            <a:r>
              <a:rPr lang="en-US" dirty="0">
                <a:solidFill>
                  <a:srgbClr val="040C28"/>
                </a:solidFill>
                <a:latin typeface="Google Sans"/>
              </a:rPr>
              <a:t>Lack of</a:t>
            </a:r>
            <a:r>
              <a:rPr lang="en-US" b="0" i="0" dirty="0">
                <a:solidFill>
                  <a:srgbClr val="040C28"/>
                </a:solidFill>
                <a:effectLst/>
                <a:latin typeface="Google Sans"/>
              </a:rPr>
              <a:t> insurer support</a:t>
            </a:r>
          </a:p>
          <a:p>
            <a:r>
              <a:rPr lang="en-US" b="0" i="0" dirty="0">
                <a:solidFill>
                  <a:srgbClr val="4D5156"/>
                </a:solidFill>
                <a:effectLst/>
                <a:latin typeface="Google Sans"/>
              </a:rPr>
              <a:t>Regulatory limitations</a:t>
            </a:r>
          </a:p>
          <a:p>
            <a:r>
              <a:rPr lang="en-US" b="0" i="0" dirty="0">
                <a:solidFill>
                  <a:srgbClr val="4D5156"/>
                </a:solidFill>
                <a:effectLst/>
                <a:latin typeface="Google Sans"/>
              </a:rPr>
              <a:t>Lack of infrastructure </a:t>
            </a:r>
          </a:p>
          <a:p>
            <a:r>
              <a:rPr lang="en-US" b="0" i="0" dirty="0">
                <a:solidFill>
                  <a:srgbClr val="4D5156"/>
                </a:solidFill>
                <a:effectLst/>
                <a:latin typeface="Google Sans"/>
              </a:rPr>
              <a:t>Additional licensure in additional states – conflicts</a:t>
            </a:r>
          </a:p>
          <a:p>
            <a:r>
              <a:rPr lang="en-US" b="0" i="0" dirty="0">
                <a:solidFill>
                  <a:srgbClr val="4D5156"/>
                </a:solidFill>
                <a:effectLst/>
                <a:latin typeface="Google Sans"/>
              </a:rPr>
              <a:t>Technological challenges for older/less engaged patient population</a:t>
            </a:r>
          </a:p>
          <a:p>
            <a:r>
              <a:rPr lang="en-US" dirty="0">
                <a:solidFill>
                  <a:srgbClr val="4D5156"/>
                </a:solidFill>
                <a:latin typeface="Google Sans"/>
              </a:rPr>
              <a:t>Interferes with social norms to health care delivery</a:t>
            </a:r>
            <a:endParaRPr lang="en-US" b="0" i="0" dirty="0">
              <a:solidFill>
                <a:srgbClr val="4D5156"/>
              </a:solidFill>
              <a:effectLst/>
              <a:latin typeface="Google Sans"/>
            </a:endParaRPr>
          </a:p>
          <a:p>
            <a:endParaRPr lang="en-US" dirty="0"/>
          </a:p>
        </p:txBody>
      </p:sp>
    </p:spTree>
    <p:extLst>
      <p:ext uri="{BB962C8B-B14F-4D97-AF65-F5344CB8AC3E}">
        <p14:creationId xmlns:p14="http://schemas.microsoft.com/office/powerpoint/2010/main" val="154891014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A8AAC95-3719-4BCD-B710-4160043D92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Shape 9">
            <a:extLst>
              <a:ext uri="{FF2B5EF4-FFF2-40B4-BE49-F238E27FC236}">
                <a16:creationId xmlns:a16="http://schemas.microsoft.com/office/drawing/2014/main" id="{73A6D7BA-50E4-42FE-A0E3-FC42B7EC43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2767722"/>
            <a:ext cx="3021543" cy="1532055"/>
          </a:xfrm>
          <a:custGeom>
            <a:avLst/>
            <a:gdLst>
              <a:gd name="connsiteX0" fmla="*/ 3021543 w 3021543"/>
              <a:gd name="connsiteY0" fmla="*/ 0 h 1532055"/>
              <a:gd name="connsiteX1" fmla="*/ 2963800 w 3021543"/>
              <a:gd name="connsiteY1" fmla="*/ 7730 h 1532055"/>
              <a:gd name="connsiteX2" fmla="*/ 2793803 w 3021543"/>
              <a:gd name="connsiteY2" fmla="*/ 25704 h 1532055"/>
              <a:gd name="connsiteX3" fmla="*/ 2414348 w 3021543"/>
              <a:gd name="connsiteY3" fmla="*/ 31695 h 1532055"/>
              <a:gd name="connsiteX4" fmla="*/ 2091558 w 3021543"/>
              <a:gd name="connsiteY4" fmla="*/ 29298 h 1532055"/>
              <a:gd name="connsiteX5" fmla="*/ 1645319 w 3021543"/>
              <a:gd name="connsiteY5" fmla="*/ 30497 h 1532055"/>
              <a:gd name="connsiteX6" fmla="*/ 1243602 w 3021543"/>
              <a:gd name="connsiteY6" fmla="*/ 64048 h 1532055"/>
              <a:gd name="connsiteX7" fmla="*/ 753851 w 3021543"/>
              <a:gd name="connsiteY7" fmla="*/ 61651 h 1532055"/>
              <a:gd name="connsiteX8" fmla="*/ 465465 w 3021543"/>
              <a:gd name="connsiteY8" fmla="*/ 123960 h 1532055"/>
              <a:gd name="connsiteX9" fmla="*/ 546416 w 3021543"/>
              <a:gd name="connsiteY9" fmla="*/ 145529 h 1532055"/>
              <a:gd name="connsiteX10" fmla="*/ 689091 w 3021543"/>
              <a:gd name="connsiteY10" fmla="*/ 192260 h 1532055"/>
              <a:gd name="connsiteX11" fmla="*/ 704269 w 3021543"/>
              <a:gd name="connsiteY11" fmla="*/ 222217 h 1532055"/>
              <a:gd name="connsiteX12" fmla="*/ 683020 w 3021543"/>
              <a:gd name="connsiteY12" fmla="*/ 236595 h 1532055"/>
              <a:gd name="connsiteX13" fmla="*/ 621295 w 3021543"/>
              <a:gd name="connsiteY13" fmla="*/ 264155 h 1532055"/>
              <a:gd name="connsiteX14" fmla="*/ 848968 w 3021543"/>
              <a:gd name="connsiteY14" fmla="*/ 304896 h 1532055"/>
              <a:gd name="connsiteX15" fmla="*/ 768018 w 3021543"/>
              <a:gd name="connsiteY15" fmla="*/ 330059 h 1532055"/>
              <a:gd name="connsiteX16" fmla="*/ 684032 w 3021543"/>
              <a:gd name="connsiteY16" fmla="*/ 348032 h 1532055"/>
              <a:gd name="connsiteX17" fmla="*/ 592962 w 3021543"/>
              <a:gd name="connsiteY17" fmla="*/ 361213 h 1532055"/>
              <a:gd name="connsiteX18" fmla="*/ 509988 w 3021543"/>
              <a:gd name="connsiteY18" fmla="*/ 387575 h 1532055"/>
              <a:gd name="connsiteX19" fmla="*/ 726531 w 3021543"/>
              <a:gd name="connsiteY19" fmla="*/ 398359 h 1532055"/>
              <a:gd name="connsiteX20" fmla="*/ 614212 w 3021543"/>
              <a:gd name="connsiteY20" fmla="*/ 422324 h 1532055"/>
              <a:gd name="connsiteX21" fmla="*/ 522131 w 3021543"/>
              <a:gd name="connsiteY21" fmla="*/ 453478 h 1532055"/>
              <a:gd name="connsiteX22" fmla="*/ 457370 w 3021543"/>
              <a:gd name="connsiteY22" fmla="*/ 467857 h 1532055"/>
              <a:gd name="connsiteX23" fmla="*/ 388562 w 3021543"/>
              <a:gd name="connsiteY23" fmla="*/ 471452 h 1532055"/>
              <a:gd name="connsiteX24" fmla="*/ 372372 w 3021543"/>
              <a:gd name="connsiteY24" fmla="*/ 494218 h 1532055"/>
              <a:gd name="connsiteX25" fmla="*/ 393622 w 3021543"/>
              <a:gd name="connsiteY25" fmla="*/ 518184 h 1532055"/>
              <a:gd name="connsiteX26" fmla="*/ 426002 w 3021543"/>
              <a:gd name="connsiteY26" fmla="*/ 520580 h 1532055"/>
              <a:gd name="connsiteX27" fmla="*/ 619271 w 3021543"/>
              <a:gd name="connsiteY27" fmla="*/ 526571 h 1532055"/>
              <a:gd name="connsiteX28" fmla="*/ 0 w 3021543"/>
              <a:gd name="connsiteY28" fmla="*/ 579294 h 1532055"/>
              <a:gd name="connsiteX29" fmla="*/ 83986 w 3021543"/>
              <a:gd name="connsiteY29" fmla="*/ 611647 h 1532055"/>
              <a:gd name="connsiteX30" fmla="*/ 112319 w 3021543"/>
              <a:gd name="connsiteY30" fmla="*/ 700317 h 1532055"/>
              <a:gd name="connsiteX31" fmla="*/ 215531 w 3021543"/>
              <a:gd name="connsiteY31" fmla="*/ 750643 h 1532055"/>
              <a:gd name="connsiteX32" fmla="*/ 282315 w 3021543"/>
              <a:gd name="connsiteY32" fmla="*/ 768617 h 1532055"/>
              <a:gd name="connsiteX33" fmla="*/ 435109 w 3021543"/>
              <a:gd name="connsiteY33" fmla="*/ 794979 h 1532055"/>
              <a:gd name="connsiteX34" fmla="*/ 457370 w 3021543"/>
              <a:gd name="connsiteY34" fmla="*/ 838116 h 1532055"/>
              <a:gd name="connsiteX35" fmla="*/ 476596 w 3021543"/>
              <a:gd name="connsiteY35" fmla="*/ 886046 h 1532055"/>
              <a:gd name="connsiteX36" fmla="*/ 517071 w 3021543"/>
              <a:gd name="connsiteY36" fmla="*/ 917200 h 1532055"/>
              <a:gd name="connsiteX37" fmla="*/ 202377 w 3021543"/>
              <a:gd name="connsiteY37" fmla="*/ 912407 h 1532055"/>
              <a:gd name="connsiteX38" fmla="*/ 557546 w 3021543"/>
              <a:gd name="connsiteY38" fmla="*/ 1013060 h 1532055"/>
              <a:gd name="connsiteX39" fmla="*/ 526178 w 3021543"/>
              <a:gd name="connsiteY39" fmla="*/ 1052602 h 1532055"/>
              <a:gd name="connsiteX40" fmla="*/ 720459 w 3021543"/>
              <a:gd name="connsiteY40" fmla="*/ 1106523 h 1532055"/>
              <a:gd name="connsiteX41" fmla="*/ 616236 w 3021543"/>
              <a:gd name="connsiteY41" fmla="*/ 1112514 h 1532055"/>
              <a:gd name="connsiteX42" fmla="*/ 1222353 w 3021543"/>
              <a:gd name="connsiteY42" fmla="*/ 1337785 h 1532055"/>
              <a:gd name="connsiteX43" fmla="*/ 2087511 w 3021543"/>
              <a:gd name="connsiteY43" fmla="*/ 1500747 h 1532055"/>
              <a:gd name="connsiteX44" fmla="*/ 2425479 w 3021543"/>
              <a:gd name="connsiteY44" fmla="*/ 1531901 h 1532055"/>
              <a:gd name="connsiteX45" fmla="*/ 2809994 w 3021543"/>
              <a:gd name="connsiteY45" fmla="*/ 1522315 h 1532055"/>
              <a:gd name="connsiteX46" fmla="*/ 2953618 w 3021543"/>
              <a:gd name="connsiteY46" fmla="*/ 1512448 h 1532055"/>
              <a:gd name="connsiteX47" fmla="*/ 3021543 w 3021543"/>
              <a:gd name="connsiteY47" fmla="*/ 1502657 h 1532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532055">
                <a:moveTo>
                  <a:pt x="3021543" y="0"/>
                </a:moveTo>
                <a:lnTo>
                  <a:pt x="2963800" y="7730"/>
                </a:lnTo>
                <a:cubicBezTo>
                  <a:pt x="2907134" y="14919"/>
                  <a:pt x="2850469" y="24506"/>
                  <a:pt x="2793803" y="25704"/>
                </a:cubicBezTo>
                <a:cubicBezTo>
                  <a:pt x="2667318" y="29298"/>
                  <a:pt x="2539821" y="20911"/>
                  <a:pt x="2414348" y="31695"/>
                </a:cubicBezTo>
                <a:cubicBezTo>
                  <a:pt x="2307089" y="41281"/>
                  <a:pt x="2198818" y="30497"/>
                  <a:pt x="2091558" y="29298"/>
                </a:cubicBezTo>
                <a:cubicBezTo>
                  <a:pt x="1942812" y="28100"/>
                  <a:pt x="1793053" y="19713"/>
                  <a:pt x="1645319" y="30497"/>
                </a:cubicBezTo>
                <a:cubicBezTo>
                  <a:pt x="1510738" y="38885"/>
                  <a:pt x="1376158" y="41281"/>
                  <a:pt x="1243602" y="64048"/>
                </a:cubicBezTo>
                <a:cubicBezTo>
                  <a:pt x="1079677" y="76030"/>
                  <a:pt x="916765" y="68841"/>
                  <a:pt x="753851" y="61651"/>
                </a:cubicBezTo>
                <a:cubicBezTo>
                  <a:pt x="653675" y="56858"/>
                  <a:pt x="554511" y="41281"/>
                  <a:pt x="465465" y="123960"/>
                </a:cubicBezTo>
                <a:cubicBezTo>
                  <a:pt x="489751" y="143132"/>
                  <a:pt x="519095" y="139537"/>
                  <a:pt x="546416" y="145529"/>
                </a:cubicBezTo>
                <a:cubicBezTo>
                  <a:pt x="594986" y="157511"/>
                  <a:pt x="643557" y="169493"/>
                  <a:pt x="689091" y="192260"/>
                </a:cubicBezTo>
                <a:cubicBezTo>
                  <a:pt x="699210" y="197053"/>
                  <a:pt x="708317" y="206639"/>
                  <a:pt x="704269" y="222217"/>
                </a:cubicBezTo>
                <a:cubicBezTo>
                  <a:pt x="701234" y="234199"/>
                  <a:pt x="691115" y="234199"/>
                  <a:pt x="683020" y="236595"/>
                </a:cubicBezTo>
                <a:cubicBezTo>
                  <a:pt x="664806" y="243785"/>
                  <a:pt x="642545" y="238992"/>
                  <a:pt x="621295" y="264155"/>
                </a:cubicBezTo>
                <a:cubicBezTo>
                  <a:pt x="702245" y="277336"/>
                  <a:pt x="780160" y="252172"/>
                  <a:pt x="848968" y="304896"/>
                </a:cubicBezTo>
                <a:cubicBezTo>
                  <a:pt x="823671" y="331257"/>
                  <a:pt x="795339" y="325266"/>
                  <a:pt x="768018" y="330059"/>
                </a:cubicBezTo>
                <a:cubicBezTo>
                  <a:pt x="739685" y="334852"/>
                  <a:pt x="712365" y="343240"/>
                  <a:pt x="684032" y="348032"/>
                </a:cubicBezTo>
                <a:cubicBezTo>
                  <a:pt x="653675" y="354023"/>
                  <a:pt x="623319" y="355222"/>
                  <a:pt x="592962" y="361213"/>
                </a:cubicBezTo>
                <a:cubicBezTo>
                  <a:pt x="567666" y="366006"/>
                  <a:pt x="540345" y="357618"/>
                  <a:pt x="509988" y="387575"/>
                </a:cubicBezTo>
                <a:cubicBezTo>
                  <a:pt x="584867" y="409143"/>
                  <a:pt x="652663" y="376790"/>
                  <a:pt x="726531" y="398359"/>
                </a:cubicBezTo>
                <a:cubicBezTo>
                  <a:pt x="683020" y="417531"/>
                  <a:pt x="647604" y="411539"/>
                  <a:pt x="614212" y="422324"/>
                </a:cubicBezTo>
                <a:cubicBezTo>
                  <a:pt x="583855" y="433108"/>
                  <a:pt x="547428" y="421126"/>
                  <a:pt x="522131" y="453478"/>
                </a:cubicBezTo>
                <a:cubicBezTo>
                  <a:pt x="502905" y="478641"/>
                  <a:pt x="482668" y="482236"/>
                  <a:pt x="457370" y="467857"/>
                </a:cubicBezTo>
                <a:cubicBezTo>
                  <a:pt x="435109" y="454676"/>
                  <a:pt x="410824" y="458271"/>
                  <a:pt x="388562" y="471452"/>
                </a:cubicBezTo>
                <a:cubicBezTo>
                  <a:pt x="380468" y="476245"/>
                  <a:pt x="372372" y="482236"/>
                  <a:pt x="372372" y="494218"/>
                </a:cubicBezTo>
                <a:cubicBezTo>
                  <a:pt x="372372" y="510994"/>
                  <a:pt x="382491" y="515787"/>
                  <a:pt x="393622" y="518184"/>
                </a:cubicBezTo>
                <a:cubicBezTo>
                  <a:pt x="403741" y="520580"/>
                  <a:pt x="415883" y="522977"/>
                  <a:pt x="426002" y="520580"/>
                </a:cubicBezTo>
                <a:cubicBezTo>
                  <a:pt x="490762" y="507399"/>
                  <a:pt x="554511" y="528968"/>
                  <a:pt x="619271" y="526571"/>
                </a:cubicBezTo>
                <a:cubicBezTo>
                  <a:pt x="415883" y="578096"/>
                  <a:pt x="210471" y="561321"/>
                  <a:pt x="0" y="579294"/>
                </a:cubicBezTo>
                <a:cubicBezTo>
                  <a:pt x="27321" y="615241"/>
                  <a:pt x="62737" y="585286"/>
                  <a:pt x="83986" y="611647"/>
                </a:cubicBezTo>
                <a:cubicBezTo>
                  <a:pt x="63748" y="666766"/>
                  <a:pt x="71844" y="696722"/>
                  <a:pt x="112319" y="700317"/>
                </a:cubicBezTo>
                <a:cubicBezTo>
                  <a:pt x="151782" y="703912"/>
                  <a:pt x="194281" y="684740"/>
                  <a:pt x="215531" y="750643"/>
                </a:cubicBezTo>
                <a:cubicBezTo>
                  <a:pt x="221602" y="771014"/>
                  <a:pt x="259042" y="765023"/>
                  <a:pt x="282315" y="768617"/>
                </a:cubicBezTo>
                <a:cubicBezTo>
                  <a:pt x="332909" y="777005"/>
                  <a:pt x="386539" y="768617"/>
                  <a:pt x="435109" y="794979"/>
                </a:cubicBezTo>
                <a:cubicBezTo>
                  <a:pt x="454335" y="804565"/>
                  <a:pt x="467489" y="811754"/>
                  <a:pt x="457370" y="838116"/>
                </a:cubicBezTo>
                <a:cubicBezTo>
                  <a:pt x="447252" y="865675"/>
                  <a:pt x="460406" y="875261"/>
                  <a:pt x="476596" y="886046"/>
                </a:cubicBezTo>
                <a:cubicBezTo>
                  <a:pt x="488739" y="894433"/>
                  <a:pt x="506953" y="892037"/>
                  <a:pt x="517071" y="917200"/>
                </a:cubicBezTo>
                <a:cubicBezTo>
                  <a:pt x="410824" y="913605"/>
                  <a:pt x="307612" y="893235"/>
                  <a:pt x="202377" y="912407"/>
                </a:cubicBezTo>
                <a:cubicBezTo>
                  <a:pt x="317731" y="960337"/>
                  <a:pt x="444216" y="957940"/>
                  <a:pt x="557546" y="1013060"/>
                </a:cubicBezTo>
                <a:cubicBezTo>
                  <a:pt x="553499" y="1032232"/>
                  <a:pt x="527190" y="1023844"/>
                  <a:pt x="526178" y="1052602"/>
                </a:cubicBezTo>
                <a:cubicBezTo>
                  <a:pt x="585879" y="1082558"/>
                  <a:pt x="657723" y="1062188"/>
                  <a:pt x="720459" y="1106523"/>
                </a:cubicBezTo>
                <a:cubicBezTo>
                  <a:pt x="684032" y="1126893"/>
                  <a:pt x="650640" y="1093342"/>
                  <a:pt x="616236" y="1112514"/>
                </a:cubicBezTo>
                <a:cubicBezTo>
                  <a:pt x="627367" y="1141273"/>
                  <a:pt x="1131283" y="1318613"/>
                  <a:pt x="1222353" y="1337785"/>
                </a:cubicBezTo>
                <a:cubicBezTo>
                  <a:pt x="1407527" y="1377327"/>
                  <a:pt x="1940788" y="1477980"/>
                  <a:pt x="2087511" y="1500747"/>
                </a:cubicBezTo>
                <a:cubicBezTo>
                  <a:pt x="2200841" y="1517522"/>
                  <a:pt x="2313160" y="1530703"/>
                  <a:pt x="2425479" y="1531901"/>
                </a:cubicBezTo>
                <a:cubicBezTo>
                  <a:pt x="2553988" y="1533099"/>
                  <a:pt x="2681485" y="1527108"/>
                  <a:pt x="2809994" y="1522315"/>
                </a:cubicBezTo>
                <a:cubicBezTo>
                  <a:pt x="2858058" y="1520518"/>
                  <a:pt x="2905933" y="1517372"/>
                  <a:pt x="2953618" y="1512448"/>
                </a:cubicBezTo>
                <a:lnTo>
                  <a:pt x="3021543" y="1502657"/>
                </a:lnTo>
                <a:close/>
              </a:path>
            </a:pathLst>
          </a:custGeom>
          <a:solidFill>
            <a:schemeClr val="bg2">
              <a:alpha val="50000"/>
            </a:schemeClr>
          </a:solidFill>
          <a:ln w="32707"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AD916A0C-304C-89BD-0CDC-C4660DCC6917}"/>
              </a:ext>
            </a:extLst>
          </p:cNvPr>
          <p:cNvSpPr>
            <a:spLocks noGrp="1"/>
          </p:cNvSpPr>
          <p:nvPr>
            <p:ph type="title"/>
          </p:nvPr>
        </p:nvSpPr>
        <p:spPr>
          <a:xfrm>
            <a:off x="838200" y="838199"/>
            <a:ext cx="4191000" cy="5338763"/>
          </a:xfrm>
        </p:spPr>
        <p:txBody>
          <a:bodyPr>
            <a:normAutofit/>
          </a:bodyPr>
          <a:lstStyle/>
          <a:p>
            <a:r>
              <a:rPr lang="en-US" b="1" dirty="0"/>
              <a:t>So in the end…</a:t>
            </a:r>
          </a:p>
        </p:txBody>
      </p:sp>
      <p:sp>
        <p:nvSpPr>
          <p:cNvPr id="3" name="Content Placeholder 2">
            <a:extLst>
              <a:ext uri="{FF2B5EF4-FFF2-40B4-BE49-F238E27FC236}">
                <a16:creationId xmlns:a16="http://schemas.microsoft.com/office/drawing/2014/main" id="{4C042644-8630-87BE-0899-CB010B6BE6BC}"/>
              </a:ext>
            </a:extLst>
          </p:cNvPr>
          <p:cNvSpPr>
            <a:spLocks noGrp="1"/>
          </p:cNvSpPr>
          <p:nvPr>
            <p:ph idx="1"/>
          </p:nvPr>
        </p:nvSpPr>
        <p:spPr>
          <a:xfrm>
            <a:off x="5302332" y="838199"/>
            <a:ext cx="6051468" cy="5338763"/>
          </a:xfrm>
        </p:spPr>
        <p:txBody>
          <a:bodyPr anchor="ctr">
            <a:normAutofit/>
          </a:bodyPr>
          <a:lstStyle/>
          <a:p>
            <a:r>
              <a:rPr lang="en-US" b="0" i="0" dirty="0">
                <a:solidFill>
                  <a:srgbClr val="040C28"/>
                </a:solidFill>
                <a:effectLst/>
                <a:latin typeface="Google Sans"/>
              </a:rPr>
              <a:t>Telehealth was under-studied by industry and government</a:t>
            </a:r>
          </a:p>
          <a:p>
            <a:r>
              <a:rPr lang="en-US" dirty="0">
                <a:solidFill>
                  <a:srgbClr val="040C28"/>
                </a:solidFill>
                <a:latin typeface="Google Sans"/>
              </a:rPr>
              <a:t>Telehealth was under-funded by industry and government</a:t>
            </a:r>
          </a:p>
          <a:p>
            <a:pPr lvl="1"/>
            <a:r>
              <a:rPr lang="en-US" dirty="0">
                <a:solidFill>
                  <a:srgbClr val="040C28"/>
                </a:solidFill>
                <a:latin typeface="Google Sans"/>
              </a:rPr>
              <a:t>Low to no reimbursement</a:t>
            </a:r>
          </a:p>
          <a:p>
            <a:r>
              <a:rPr lang="en-US" dirty="0">
                <a:solidFill>
                  <a:srgbClr val="040C28"/>
                </a:solidFill>
                <a:latin typeface="Google Sans"/>
              </a:rPr>
              <a:t>Telehealth was FROZEN out of innovation</a:t>
            </a:r>
          </a:p>
          <a:p>
            <a:pPr marL="0" indent="0">
              <a:buNone/>
            </a:pPr>
            <a:endParaRPr lang="en-US" sz="2000" b="1" dirty="0"/>
          </a:p>
        </p:txBody>
      </p:sp>
    </p:spTree>
    <p:extLst>
      <p:ext uri="{BB962C8B-B14F-4D97-AF65-F5344CB8AC3E}">
        <p14:creationId xmlns:p14="http://schemas.microsoft.com/office/powerpoint/2010/main" val="54436133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0" name="Rectangle 69">
            <a:extLst>
              <a:ext uri="{FF2B5EF4-FFF2-40B4-BE49-F238E27FC236}">
                <a16:creationId xmlns:a16="http://schemas.microsoft.com/office/drawing/2014/main" id="{1CDD8E39-EA14-4679-9655-1BFF5A7B63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7" name="Picture 26" descr="A dog wearing a mask&#10;&#10;Description automatically generated with medium confidence">
            <a:extLst>
              <a:ext uri="{FF2B5EF4-FFF2-40B4-BE49-F238E27FC236}">
                <a16:creationId xmlns:a16="http://schemas.microsoft.com/office/drawing/2014/main" id="{6F428698-DF51-94ED-4C8A-6F9BE4118180}"/>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t="10416" b="4998"/>
          <a:stretch/>
        </p:blipFill>
        <p:spPr>
          <a:xfrm>
            <a:off x="20" y="10"/>
            <a:ext cx="12191980" cy="6857990"/>
          </a:xfrm>
          <a:custGeom>
            <a:avLst/>
            <a:gdLst/>
            <a:ahLst/>
            <a:cxnLst/>
            <a:rect l="l" t="t" r="r" b="b"/>
            <a:pathLst>
              <a:path w="12192000" h="6858000">
                <a:moveTo>
                  <a:pt x="0" y="0"/>
                </a:moveTo>
                <a:lnTo>
                  <a:pt x="12192000" y="0"/>
                </a:lnTo>
                <a:lnTo>
                  <a:pt x="12192000" y="6858000"/>
                </a:lnTo>
                <a:lnTo>
                  <a:pt x="11560655" y="6858000"/>
                </a:lnTo>
                <a:lnTo>
                  <a:pt x="11572884" y="6759738"/>
                </a:lnTo>
                <a:cubicBezTo>
                  <a:pt x="11663744" y="6693104"/>
                  <a:pt x="11749315" y="6619456"/>
                  <a:pt x="11812292" y="6532282"/>
                </a:cubicBezTo>
                <a:cubicBezTo>
                  <a:pt x="11851232" y="6478675"/>
                  <a:pt x="11886807" y="6425068"/>
                  <a:pt x="11956995" y="6386992"/>
                </a:cubicBezTo>
                <a:cubicBezTo>
                  <a:pt x="11918054" y="6334888"/>
                  <a:pt x="11851232" y="6322863"/>
                  <a:pt x="11801234" y="6284788"/>
                </a:cubicBezTo>
                <a:cubicBezTo>
                  <a:pt x="11797390" y="6253224"/>
                  <a:pt x="11876711" y="6262743"/>
                  <a:pt x="11856520" y="6193604"/>
                </a:cubicBezTo>
                <a:cubicBezTo>
                  <a:pt x="11829119" y="6101419"/>
                  <a:pt x="11858923" y="5996209"/>
                  <a:pt x="11722875" y="5956630"/>
                </a:cubicBezTo>
                <a:cubicBezTo>
                  <a:pt x="11686819" y="5866950"/>
                  <a:pt x="11676724" y="5723664"/>
                  <a:pt x="11763258" y="5635988"/>
                </a:cubicBezTo>
                <a:cubicBezTo>
                  <a:pt x="11892094" y="5505226"/>
                  <a:pt x="11871424" y="5422059"/>
                  <a:pt x="11706050" y="5351418"/>
                </a:cubicBezTo>
                <a:cubicBezTo>
                  <a:pt x="11684896" y="5342400"/>
                  <a:pt x="11707491" y="4786287"/>
                  <a:pt x="11697876" y="4763241"/>
                </a:cubicBezTo>
                <a:cubicBezTo>
                  <a:pt x="11713260" y="4731677"/>
                  <a:pt x="11749315" y="4739192"/>
                  <a:pt x="11776236" y="4730675"/>
                </a:cubicBezTo>
                <a:cubicBezTo>
                  <a:pt x="11894018" y="4694603"/>
                  <a:pt x="11897864" y="4694603"/>
                  <a:pt x="11868540" y="4584884"/>
                </a:cubicBezTo>
                <a:cubicBezTo>
                  <a:pt x="11859884" y="4551817"/>
                  <a:pt x="11880076" y="4538289"/>
                  <a:pt x="11898825" y="4517749"/>
                </a:cubicBezTo>
                <a:cubicBezTo>
                  <a:pt x="11969013" y="4441095"/>
                  <a:pt x="11969494" y="4440094"/>
                  <a:pt x="11897864" y="4375464"/>
                </a:cubicBezTo>
                <a:cubicBezTo>
                  <a:pt x="11877192" y="4356928"/>
                  <a:pt x="11863252" y="4336887"/>
                  <a:pt x="11854116" y="4311838"/>
                </a:cubicBezTo>
                <a:cubicBezTo>
                  <a:pt x="11837290" y="4266245"/>
                  <a:pt x="11837771" y="4228169"/>
                  <a:pt x="11901709" y="4203620"/>
                </a:cubicBezTo>
                <a:cubicBezTo>
                  <a:pt x="11946418" y="4186086"/>
                  <a:pt x="11971897" y="4166044"/>
                  <a:pt x="11974782" y="4114442"/>
                </a:cubicBezTo>
                <a:cubicBezTo>
                  <a:pt x="11976706" y="4071355"/>
                  <a:pt x="11981993" y="4043299"/>
                  <a:pt x="11932476" y="4024762"/>
                </a:cubicBezTo>
                <a:cubicBezTo>
                  <a:pt x="11892576" y="4009732"/>
                  <a:pt x="11881038" y="3977668"/>
                  <a:pt x="11885365" y="3939592"/>
                </a:cubicBezTo>
                <a:cubicBezTo>
                  <a:pt x="11895460" y="3846405"/>
                  <a:pt x="11841137" y="3791796"/>
                  <a:pt x="11751719" y="3749211"/>
                </a:cubicBezTo>
                <a:cubicBezTo>
                  <a:pt x="11666628" y="3708629"/>
                  <a:pt x="11592115" y="3654019"/>
                  <a:pt x="11513754" y="3604420"/>
                </a:cubicBezTo>
                <a:cubicBezTo>
                  <a:pt x="11426740" y="3549310"/>
                  <a:pt x="11325786" y="3516243"/>
                  <a:pt x="11220504" y="3488188"/>
                </a:cubicBezTo>
                <a:cubicBezTo>
                  <a:pt x="11239734" y="3448108"/>
                  <a:pt x="11306076" y="3470653"/>
                  <a:pt x="11312805" y="3414541"/>
                </a:cubicBezTo>
                <a:cubicBezTo>
                  <a:pt x="11148394" y="3366945"/>
                  <a:pt x="10991193" y="3295301"/>
                  <a:pt x="10805146" y="3277767"/>
                </a:cubicBezTo>
                <a:cubicBezTo>
                  <a:pt x="10955618" y="3286784"/>
                  <a:pt x="11092147" y="3222154"/>
                  <a:pt x="11234926" y="3203117"/>
                </a:cubicBezTo>
                <a:cubicBezTo>
                  <a:pt x="11248386" y="3171554"/>
                  <a:pt x="11217140" y="3179569"/>
                  <a:pt x="11204640" y="3174060"/>
                </a:cubicBezTo>
                <a:cubicBezTo>
                  <a:pt x="11192140" y="3168047"/>
                  <a:pt x="11176757" y="3166042"/>
                  <a:pt x="11174834" y="3143498"/>
                </a:cubicBezTo>
                <a:cubicBezTo>
                  <a:pt x="11243580" y="3110932"/>
                  <a:pt x="11329632" y="3132475"/>
                  <a:pt x="11400780" y="3099410"/>
                </a:cubicBezTo>
                <a:cubicBezTo>
                  <a:pt x="11384916" y="3051314"/>
                  <a:pt x="11323382" y="3080371"/>
                  <a:pt x="11297902" y="3041793"/>
                </a:cubicBezTo>
                <a:cubicBezTo>
                  <a:pt x="11364246" y="3034780"/>
                  <a:pt x="11425779" y="3031774"/>
                  <a:pt x="11485870" y="3021253"/>
                </a:cubicBezTo>
                <a:cubicBezTo>
                  <a:pt x="11532984" y="3013236"/>
                  <a:pt x="11545964" y="2972154"/>
                  <a:pt x="11513754" y="2944098"/>
                </a:cubicBezTo>
                <a:cubicBezTo>
                  <a:pt x="11484909" y="2919049"/>
                  <a:pt x="11442604" y="2917044"/>
                  <a:pt x="11405107" y="2906523"/>
                </a:cubicBezTo>
                <a:cubicBezTo>
                  <a:pt x="11137817" y="2833377"/>
                  <a:pt x="10857066" y="2809829"/>
                  <a:pt x="10572950" y="2803317"/>
                </a:cubicBezTo>
                <a:cubicBezTo>
                  <a:pt x="10117210" y="2792795"/>
                  <a:pt x="9660028" y="2793297"/>
                  <a:pt x="9205250" y="2778767"/>
                </a:cubicBezTo>
                <a:cubicBezTo>
                  <a:pt x="8996489" y="2772379"/>
                  <a:pt x="8788540" y="2761765"/>
                  <a:pt x="8579578" y="2759181"/>
                </a:cubicBezTo>
                <a:cubicBezTo>
                  <a:pt x="8509922" y="2758320"/>
                  <a:pt x="8440155" y="2758352"/>
                  <a:pt x="8370208" y="2759730"/>
                </a:cubicBezTo>
                <a:cubicBezTo>
                  <a:pt x="8070708" y="2765742"/>
                  <a:pt x="7771690" y="2764238"/>
                  <a:pt x="7470748" y="2819849"/>
                </a:cubicBezTo>
                <a:cubicBezTo>
                  <a:pt x="7316911" y="2848407"/>
                  <a:pt x="7156825" y="2838887"/>
                  <a:pt x="7001547" y="2861432"/>
                </a:cubicBezTo>
                <a:cubicBezTo>
                  <a:pt x="6765024" y="2896002"/>
                  <a:pt x="6528501" y="2936583"/>
                  <a:pt x="6295343" y="2988688"/>
                </a:cubicBezTo>
                <a:cubicBezTo>
                  <a:pt x="6222271" y="3005220"/>
                  <a:pt x="6131892" y="3015241"/>
                  <a:pt x="6075166" y="3078367"/>
                </a:cubicBezTo>
                <a:cubicBezTo>
                  <a:pt x="5985266" y="3038288"/>
                  <a:pt x="5929502" y="3113938"/>
                  <a:pt x="5859314" y="3139490"/>
                </a:cubicBezTo>
                <a:cubicBezTo>
                  <a:pt x="5831912" y="3149510"/>
                  <a:pt x="5795857" y="3163538"/>
                  <a:pt x="5800183" y="3195101"/>
                </a:cubicBezTo>
                <a:cubicBezTo>
                  <a:pt x="5804030" y="3234680"/>
                  <a:pt x="5844410" y="3260231"/>
                  <a:pt x="5882870" y="3252215"/>
                </a:cubicBezTo>
                <a:cubicBezTo>
                  <a:pt x="6002574" y="3227164"/>
                  <a:pt x="6109777" y="3283277"/>
                  <a:pt x="6232848" y="3274760"/>
                </a:cubicBezTo>
                <a:cubicBezTo>
                  <a:pt x="6125643" y="3298808"/>
                  <a:pt x="6018918" y="3323358"/>
                  <a:pt x="5911715" y="3347407"/>
                </a:cubicBezTo>
                <a:cubicBezTo>
                  <a:pt x="6070839" y="3366444"/>
                  <a:pt x="6227559" y="3332376"/>
                  <a:pt x="6384279" y="3312836"/>
                </a:cubicBezTo>
                <a:cubicBezTo>
                  <a:pt x="6434757" y="3306824"/>
                  <a:pt x="6513117" y="3260732"/>
                  <a:pt x="6526097" y="3325362"/>
                </a:cubicBezTo>
                <a:cubicBezTo>
                  <a:pt x="6534750" y="3368448"/>
                  <a:pt x="6450622" y="3371454"/>
                  <a:pt x="6403028" y="3383478"/>
                </a:cubicBezTo>
                <a:cubicBezTo>
                  <a:pt x="6192945" y="3435081"/>
                  <a:pt x="5979497" y="3465141"/>
                  <a:pt x="5767013" y="3500713"/>
                </a:cubicBezTo>
                <a:cubicBezTo>
                  <a:pt x="5746822" y="3504220"/>
                  <a:pt x="5720381" y="3501214"/>
                  <a:pt x="5706920" y="3511233"/>
                </a:cubicBezTo>
                <a:cubicBezTo>
                  <a:pt x="5598272" y="3591895"/>
                  <a:pt x="5460782" y="3618449"/>
                  <a:pt x="5310793" y="3677066"/>
                </a:cubicBezTo>
                <a:cubicBezTo>
                  <a:pt x="5405498" y="3704622"/>
                  <a:pt x="5469435" y="3648007"/>
                  <a:pt x="5548276" y="3660533"/>
                </a:cubicBezTo>
                <a:cubicBezTo>
                  <a:pt x="5467993" y="3721154"/>
                  <a:pt x="5374730" y="3732677"/>
                  <a:pt x="5293005" y="3765743"/>
                </a:cubicBezTo>
                <a:cubicBezTo>
                  <a:pt x="5234355" y="3789291"/>
                  <a:pt x="5016580" y="3862938"/>
                  <a:pt x="4983410" y="3883981"/>
                </a:cubicBezTo>
                <a:cubicBezTo>
                  <a:pt x="4883416" y="3949110"/>
                  <a:pt x="4756501" y="3979672"/>
                  <a:pt x="4674775" y="4068850"/>
                </a:cubicBezTo>
                <a:cubicBezTo>
                  <a:pt x="4617087" y="4131477"/>
                  <a:pt x="4520939" y="4119952"/>
                  <a:pt x="4453155" y="4163539"/>
                </a:cubicBezTo>
                <a:cubicBezTo>
                  <a:pt x="4429119" y="4204622"/>
                  <a:pt x="4475751" y="4215143"/>
                  <a:pt x="4492095" y="4237188"/>
                </a:cubicBezTo>
                <a:cubicBezTo>
                  <a:pt x="4513728" y="4266746"/>
                  <a:pt x="4475269" y="4283280"/>
                  <a:pt x="4464213" y="4318851"/>
                </a:cubicBezTo>
                <a:cubicBezTo>
                  <a:pt x="4591608" y="4278771"/>
                  <a:pt x="4713234" y="4255223"/>
                  <a:pt x="4857456" y="4241696"/>
                </a:cubicBezTo>
                <a:cubicBezTo>
                  <a:pt x="4809862" y="4299311"/>
                  <a:pt x="4752174" y="4274261"/>
                  <a:pt x="4713234" y="4295303"/>
                </a:cubicBezTo>
                <a:cubicBezTo>
                  <a:pt x="4687756" y="4308830"/>
                  <a:pt x="4648816" y="4314843"/>
                  <a:pt x="4656026" y="4348410"/>
                </a:cubicBezTo>
                <a:cubicBezTo>
                  <a:pt x="4661795" y="4374963"/>
                  <a:pt x="4694486" y="4371456"/>
                  <a:pt x="4718523" y="4368951"/>
                </a:cubicBezTo>
                <a:cubicBezTo>
                  <a:pt x="4810825" y="4359433"/>
                  <a:pt x="4900722" y="4356425"/>
                  <a:pt x="4989178" y="4420054"/>
                </a:cubicBezTo>
                <a:cubicBezTo>
                  <a:pt x="4764193" y="4512739"/>
                  <a:pt x="4505557" y="4473661"/>
                  <a:pt x="4304127" y="4609933"/>
                </a:cubicBezTo>
                <a:cubicBezTo>
                  <a:pt x="4332491" y="4652018"/>
                  <a:pt x="4372871" y="4629473"/>
                  <a:pt x="4402677" y="4624463"/>
                </a:cubicBezTo>
                <a:cubicBezTo>
                  <a:pt x="4598338" y="4590394"/>
                  <a:pt x="5297331" y="4651016"/>
                  <a:pt x="5398287" y="4608430"/>
                </a:cubicBezTo>
                <a:cubicBezTo>
                  <a:pt x="5460301" y="4582379"/>
                  <a:pt x="5525682" y="4569853"/>
                  <a:pt x="5592504" y="4585886"/>
                </a:cubicBezTo>
                <a:cubicBezTo>
                  <a:pt x="5656923" y="4601416"/>
                  <a:pt x="5640578" y="4819353"/>
                  <a:pt x="5411266" y="4964142"/>
                </a:cubicBezTo>
                <a:cubicBezTo>
                  <a:pt x="5378575" y="4984684"/>
                  <a:pt x="5524721" y="5014244"/>
                  <a:pt x="5480493" y="5031277"/>
                </a:cubicBezTo>
                <a:cubicBezTo>
                  <a:pt x="5445880" y="5044804"/>
                  <a:pt x="5276179" y="5037289"/>
                  <a:pt x="5233393" y="5047810"/>
                </a:cubicBezTo>
                <a:cubicBezTo>
                  <a:pt x="5216567" y="5052318"/>
                  <a:pt x="4701216" y="5221157"/>
                  <a:pt x="4750251" y="5256728"/>
                </a:cubicBezTo>
                <a:cubicBezTo>
                  <a:pt x="4896877" y="5363441"/>
                  <a:pt x="5388190" y="5558833"/>
                  <a:pt x="4508440" y="5624965"/>
                </a:cubicBezTo>
                <a:cubicBezTo>
                  <a:pt x="4536323" y="5663542"/>
                  <a:pt x="4613241" y="5638994"/>
                  <a:pt x="4602665" y="5706629"/>
                </a:cubicBezTo>
                <a:cubicBezTo>
                  <a:pt x="4485845" y="5743202"/>
                  <a:pt x="4350758" y="5741198"/>
                  <a:pt x="4215189" y="5797811"/>
                </a:cubicBezTo>
                <a:cubicBezTo>
                  <a:pt x="4276245" y="5838893"/>
                  <a:pt x="4346432" y="5813844"/>
                  <a:pt x="4407966" y="5826870"/>
                </a:cubicBezTo>
                <a:cubicBezTo>
                  <a:pt x="4373353" y="5878473"/>
                  <a:pt x="4313741" y="5870457"/>
                  <a:pt x="4265186" y="5881478"/>
                </a:cubicBezTo>
                <a:cubicBezTo>
                  <a:pt x="4220479" y="5892001"/>
                  <a:pt x="4125774" y="5981680"/>
                  <a:pt x="4145964" y="5977170"/>
                </a:cubicBezTo>
                <a:cubicBezTo>
                  <a:pt x="4332971" y="5937091"/>
                  <a:pt x="4522862" y="5948113"/>
                  <a:pt x="4710350" y="5909035"/>
                </a:cubicBezTo>
                <a:cubicBezTo>
                  <a:pt x="4772366" y="5896009"/>
                  <a:pt x="4842554" y="5870958"/>
                  <a:pt x="4870916" y="5949616"/>
                </a:cubicBezTo>
                <a:cubicBezTo>
                  <a:pt x="4879571" y="5972663"/>
                  <a:pt x="4873320" y="5980177"/>
                  <a:pt x="4960333" y="5949115"/>
                </a:cubicBezTo>
                <a:cubicBezTo>
                  <a:pt x="4994466" y="5937091"/>
                  <a:pt x="5039656" y="5924065"/>
                  <a:pt x="5073788" y="5953623"/>
                </a:cubicBezTo>
                <a:cubicBezTo>
                  <a:pt x="5052154" y="5990698"/>
                  <a:pt x="5010331" y="5979675"/>
                  <a:pt x="4979084" y="5990197"/>
                </a:cubicBezTo>
                <a:cubicBezTo>
                  <a:pt x="4896397" y="6017250"/>
                  <a:pt x="5180513" y="6120457"/>
                  <a:pt x="5100228" y="6151519"/>
                </a:cubicBezTo>
                <a:cubicBezTo>
                  <a:pt x="4935817" y="6215148"/>
                  <a:pt x="4832938" y="6196611"/>
                  <a:pt x="4666602" y="6266250"/>
                </a:cubicBezTo>
                <a:cubicBezTo>
                  <a:pt x="4723331" y="6264746"/>
                  <a:pt x="4706024" y="6288795"/>
                  <a:pt x="4762750" y="6288795"/>
                </a:cubicBezTo>
                <a:cubicBezTo>
                  <a:pt x="4788229" y="6288795"/>
                  <a:pt x="4815151" y="6294807"/>
                  <a:pt x="4815151" y="6322363"/>
                </a:cubicBezTo>
                <a:cubicBezTo>
                  <a:pt x="4815151" y="6348414"/>
                  <a:pt x="4516613" y="6491199"/>
                  <a:pt x="4558918" y="6504727"/>
                </a:cubicBezTo>
                <a:cubicBezTo>
                  <a:pt x="4674295" y="6541299"/>
                  <a:pt x="4970431" y="6429075"/>
                  <a:pt x="4899280" y="6480679"/>
                </a:cubicBezTo>
                <a:cubicBezTo>
                  <a:pt x="4791114" y="6559337"/>
                  <a:pt x="4774769" y="6574868"/>
                  <a:pt x="4692563" y="6586391"/>
                </a:cubicBezTo>
                <a:cubicBezTo>
                  <a:pt x="4621894" y="6596411"/>
                  <a:pt x="4373353" y="6816352"/>
                  <a:pt x="4303645" y="6834888"/>
                </a:cubicBezTo>
                <a:cubicBezTo>
                  <a:pt x="4288262" y="6838896"/>
                  <a:pt x="4291687" y="6845065"/>
                  <a:pt x="4307829" y="6852361"/>
                </a:cubicBezTo>
                <a:lnTo>
                  <a:pt x="4323786" y="6858000"/>
                </a:lnTo>
                <a:lnTo>
                  <a:pt x="0" y="6858000"/>
                </a:lnTo>
                <a:close/>
              </a:path>
            </a:pathLst>
          </a:custGeom>
        </p:spPr>
      </p:pic>
      <p:sp>
        <p:nvSpPr>
          <p:cNvPr id="57" name="Content Placeholder 43">
            <a:extLst>
              <a:ext uri="{FF2B5EF4-FFF2-40B4-BE49-F238E27FC236}">
                <a16:creationId xmlns:a16="http://schemas.microsoft.com/office/drawing/2014/main" id="{DF482969-A305-04C4-89C8-5C34174EE926}"/>
              </a:ext>
            </a:extLst>
          </p:cNvPr>
          <p:cNvSpPr>
            <a:spLocks noGrp="1"/>
          </p:cNvSpPr>
          <p:nvPr>
            <p:ph idx="1"/>
          </p:nvPr>
        </p:nvSpPr>
        <p:spPr>
          <a:xfrm>
            <a:off x="5801709" y="4572000"/>
            <a:ext cx="5552089" cy="1647825"/>
          </a:xfrm>
        </p:spPr>
        <p:txBody>
          <a:bodyPr vert="horz" lIns="91440" tIns="45720" rIns="91440" bIns="45720" rtlCol="0">
            <a:normAutofit/>
          </a:bodyPr>
          <a:lstStyle/>
          <a:p>
            <a:pPr marL="0" indent="0">
              <a:buNone/>
            </a:pPr>
            <a:r>
              <a:rPr lang="en-US" sz="3600" kern="1200" dirty="0">
                <a:latin typeface="+mn-lt"/>
                <a:ea typeface="+mn-ea"/>
                <a:cs typeface="+mn-cs"/>
              </a:rPr>
              <a:t>ENTERS the PANDEMIC</a:t>
            </a:r>
          </a:p>
        </p:txBody>
      </p:sp>
    </p:spTree>
    <p:extLst>
      <p:ext uri="{BB962C8B-B14F-4D97-AF65-F5344CB8AC3E}">
        <p14:creationId xmlns:p14="http://schemas.microsoft.com/office/powerpoint/2010/main" val="195911974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2">
            <a:extLst>
              <a:ext uri="{FF2B5EF4-FFF2-40B4-BE49-F238E27FC236}">
                <a16:creationId xmlns:a16="http://schemas.microsoft.com/office/drawing/2014/main" id="{F3F5A3B4-22BB-427B-2F79-186EECDF505D}"/>
              </a:ext>
            </a:extLst>
          </p:cNvPr>
          <p:cNvGraphicFramePr>
            <a:graphicFrameLocks noGrp="1"/>
          </p:cNvGraphicFramePr>
          <p:nvPr>
            <p:ph idx="1"/>
            <p:extLst>
              <p:ext uri="{D42A27DB-BD31-4B8C-83A1-F6EECF244321}">
                <p14:modId xmlns:p14="http://schemas.microsoft.com/office/powerpoint/2010/main" val="2289946538"/>
              </p:ext>
            </p:extLst>
          </p:nvPr>
        </p:nvGraphicFramePr>
        <p:xfrm>
          <a:off x="1371600" y="2286000"/>
          <a:ext cx="9601200" cy="3581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Box 5">
            <a:extLst>
              <a:ext uri="{FF2B5EF4-FFF2-40B4-BE49-F238E27FC236}">
                <a16:creationId xmlns:a16="http://schemas.microsoft.com/office/drawing/2014/main" id="{C71153A0-65EE-FEA6-87BE-4BE5287AD356}"/>
              </a:ext>
            </a:extLst>
          </p:cNvPr>
          <p:cNvSpPr txBox="1"/>
          <p:nvPr/>
        </p:nvSpPr>
        <p:spPr>
          <a:xfrm>
            <a:off x="1160060" y="990600"/>
            <a:ext cx="9812739" cy="707886"/>
          </a:xfrm>
          <a:prstGeom prst="rect">
            <a:avLst/>
          </a:prstGeom>
          <a:noFill/>
        </p:spPr>
        <p:txBody>
          <a:bodyPr wrap="square" rtlCol="0">
            <a:spAutoFit/>
          </a:bodyPr>
          <a:lstStyle/>
          <a:p>
            <a:r>
              <a:rPr lang="en-US" sz="4000" dirty="0">
                <a:highlight>
                  <a:srgbClr val="C0C0C0"/>
                </a:highlight>
              </a:rPr>
              <a:t>Transformation of Telehealth During COVID-19</a:t>
            </a:r>
          </a:p>
        </p:txBody>
      </p:sp>
    </p:spTree>
    <p:extLst>
      <p:ext uri="{BB962C8B-B14F-4D97-AF65-F5344CB8AC3E}">
        <p14:creationId xmlns:p14="http://schemas.microsoft.com/office/powerpoint/2010/main" val="322426657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A8AAC95-3719-4BCD-B710-4160043D92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Shape 9">
            <a:extLst>
              <a:ext uri="{FF2B5EF4-FFF2-40B4-BE49-F238E27FC236}">
                <a16:creationId xmlns:a16="http://schemas.microsoft.com/office/drawing/2014/main" id="{73A6D7BA-50E4-42FE-A0E3-FC42B7EC43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2767722"/>
            <a:ext cx="3021543" cy="1532055"/>
          </a:xfrm>
          <a:custGeom>
            <a:avLst/>
            <a:gdLst>
              <a:gd name="connsiteX0" fmla="*/ 3021543 w 3021543"/>
              <a:gd name="connsiteY0" fmla="*/ 0 h 1532055"/>
              <a:gd name="connsiteX1" fmla="*/ 2963800 w 3021543"/>
              <a:gd name="connsiteY1" fmla="*/ 7730 h 1532055"/>
              <a:gd name="connsiteX2" fmla="*/ 2793803 w 3021543"/>
              <a:gd name="connsiteY2" fmla="*/ 25704 h 1532055"/>
              <a:gd name="connsiteX3" fmla="*/ 2414348 w 3021543"/>
              <a:gd name="connsiteY3" fmla="*/ 31695 h 1532055"/>
              <a:gd name="connsiteX4" fmla="*/ 2091558 w 3021543"/>
              <a:gd name="connsiteY4" fmla="*/ 29298 h 1532055"/>
              <a:gd name="connsiteX5" fmla="*/ 1645319 w 3021543"/>
              <a:gd name="connsiteY5" fmla="*/ 30497 h 1532055"/>
              <a:gd name="connsiteX6" fmla="*/ 1243602 w 3021543"/>
              <a:gd name="connsiteY6" fmla="*/ 64048 h 1532055"/>
              <a:gd name="connsiteX7" fmla="*/ 753851 w 3021543"/>
              <a:gd name="connsiteY7" fmla="*/ 61651 h 1532055"/>
              <a:gd name="connsiteX8" fmla="*/ 465465 w 3021543"/>
              <a:gd name="connsiteY8" fmla="*/ 123960 h 1532055"/>
              <a:gd name="connsiteX9" fmla="*/ 546416 w 3021543"/>
              <a:gd name="connsiteY9" fmla="*/ 145529 h 1532055"/>
              <a:gd name="connsiteX10" fmla="*/ 689091 w 3021543"/>
              <a:gd name="connsiteY10" fmla="*/ 192260 h 1532055"/>
              <a:gd name="connsiteX11" fmla="*/ 704269 w 3021543"/>
              <a:gd name="connsiteY11" fmla="*/ 222217 h 1532055"/>
              <a:gd name="connsiteX12" fmla="*/ 683020 w 3021543"/>
              <a:gd name="connsiteY12" fmla="*/ 236595 h 1532055"/>
              <a:gd name="connsiteX13" fmla="*/ 621295 w 3021543"/>
              <a:gd name="connsiteY13" fmla="*/ 264155 h 1532055"/>
              <a:gd name="connsiteX14" fmla="*/ 848968 w 3021543"/>
              <a:gd name="connsiteY14" fmla="*/ 304896 h 1532055"/>
              <a:gd name="connsiteX15" fmla="*/ 768018 w 3021543"/>
              <a:gd name="connsiteY15" fmla="*/ 330059 h 1532055"/>
              <a:gd name="connsiteX16" fmla="*/ 684032 w 3021543"/>
              <a:gd name="connsiteY16" fmla="*/ 348032 h 1532055"/>
              <a:gd name="connsiteX17" fmla="*/ 592962 w 3021543"/>
              <a:gd name="connsiteY17" fmla="*/ 361213 h 1532055"/>
              <a:gd name="connsiteX18" fmla="*/ 509988 w 3021543"/>
              <a:gd name="connsiteY18" fmla="*/ 387575 h 1532055"/>
              <a:gd name="connsiteX19" fmla="*/ 726531 w 3021543"/>
              <a:gd name="connsiteY19" fmla="*/ 398359 h 1532055"/>
              <a:gd name="connsiteX20" fmla="*/ 614212 w 3021543"/>
              <a:gd name="connsiteY20" fmla="*/ 422324 h 1532055"/>
              <a:gd name="connsiteX21" fmla="*/ 522131 w 3021543"/>
              <a:gd name="connsiteY21" fmla="*/ 453478 h 1532055"/>
              <a:gd name="connsiteX22" fmla="*/ 457370 w 3021543"/>
              <a:gd name="connsiteY22" fmla="*/ 467857 h 1532055"/>
              <a:gd name="connsiteX23" fmla="*/ 388562 w 3021543"/>
              <a:gd name="connsiteY23" fmla="*/ 471452 h 1532055"/>
              <a:gd name="connsiteX24" fmla="*/ 372372 w 3021543"/>
              <a:gd name="connsiteY24" fmla="*/ 494218 h 1532055"/>
              <a:gd name="connsiteX25" fmla="*/ 393622 w 3021543"/>
              <a:gd name="connsiteY25" fmla="*/ 518184 h 1532055"/>
              <a:gd name="connsiteX26" fmla="*/ 426002 w 3021543"/>
              <a:gd name="connsiteY26" fmla="*/ 520580 h 1532055"/>
              <a:gd name="connsiteX27" fmla="*/ 619271 w 3021543"/>
              <a:gd name="connsiteY27" fmla="*/ 526571 h 1532055"/>
              <a:gd name="connsiteX28" fmla="*/ 0 w 3021543"/>
              <a:gd name="connsiteY28" fmla="*/ 579294 h 1532055"/>
              <a:gd name="connsiteX29" fmla="*/ 83986 w 3021543"/>
              <a:gd name="connsiteY29" fmla="*/ 611647 h 1532055"/>
              <a:gd name="connsiteX30" fmla="*/ 112319 w 3021543"/>
              <a:gd name="connsiteY30" fmla="*/ 700317 h 1532055"/>
              <a:gd name="connsiteX31" fmla="*/ 215531 w 3021543"/>
              <a:gd name="connsiteY31" fmla="*/ 750643 h 1532055"/>
              <a:gd name="connsiteX32" fmla="*/ 282315 w 3021543"/>
              <a:gd name="connsiteY32" fmla="*/ 768617 h 1532055"/>
              <a:gd name="connsiteX33" fmla="*/ 435109 w 3021543"/>
              <a:gd name="connsiteY33" fmla="*/ 794979 h 1532055"/>
              <a:gd name="connsiteX34" fmla="*/ 457370 w 3021543"/>
              <a:gd name="connsiteY34" fmla="*/ 838116 h 1532055"/>
              <a:gd name="connsiteX35" fmla="*/ 476596 w 3021543"/>
              <a:gd name="connsiteY35" fmla="*/ 886046 h 1532055"/>
              <a:gd name="connsiteX36" fmla="*/ 517071 w 3021543"/>
              <a:gd name="connsiteY36" fmla="*/ 917200 h 1532055"/>
              <a:gd name="connsiteX37" fmla="*/ 202377 w 3021543"/>
              <a:gd name="connsiteY37" fmla="*/ 912407 h 1532055"/>
              <a:gd name="connsiteX38" fmla="*/ 557546 w 3021543"/>
              <a:gd name="connsiteY38" fmla="*/ 1013060 h 1532055"/>
              <a:gd name="connsiteX39" fmla="*/ 526178 w 3021543"/>
              <a:gd name="connsiteY39" fmla="*/ 1052602 h 1532055"/>
              <a:gd name="connsiteX40" fmla="*/ 720459 w 3021543"/>
              <a:gd name="connsiteY40" fmla="*/ 1106523 h 1532055"/>
              <a:gd name="connsiteX41" fmla="*/ 616236 w 3021543"/>
              <a:gd name="connsiteY41" fmla="*/ 1112514 h 1532055"/>
              <a:gd name="connsiteX42" fmla="*/ 1222353 w 3021543"/>
              <a:gd name="connsiteY42" fmla="*/ 1337785 h 1532055"/>
              <a:gd name="connsiteX43" fmla="*/ 2087511 w 3021543"/>
              <a:gd name="connsiteY43" fmla="*/ 1500747 h 1532055"/>
              <a:gd name="connsiteX44" fmla="*/ 2425479 w 3021543"/>
              <a:gd name="connsiteY44" fmla="*/ 1531901 h 1532055"/>
              <a:gd name="connsiteX45" fmla="*/ 2809994 w 3021543"/>
              <a:gd name="connsiteY45" fmla="*/ 1522315 h 1532055"/>
              <a:gd name="connsiteX46" fmla="*/ 2953618 w 3021543"/>
              <a:gd name="connsiteY46" fmla="*/ 1512448 h 1532055"/>
              <a:gd name="connsiteX47" fmla="*/ 3021543 w 3021543"/>
              <a:gd name="connsiteY47" fmla="*/ 1502657 h 1532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532055">
                <a:moveTo>
                  <a:pt x="3021543" y="0"/>
                </a:moveTo>
                <a:lnTo>
                  <a:pt x="2963800" y="7730"/>
                </a:lnTo>
                <a:cubicBezTo>
                  <a:pt x="2907134" y="14919"/>
                  <a:pt x="2850469" y="24506"/>
                  <a:pt x="2793803" y="25704"/>
                </a:cubicBezTo>
                <a:cubicBezTo>
                  <a:pt x="2667318" y="29298"/>
                  <a:pt x="2539821" y="20911"/>
                  <a:pt x="2414348" y="31695"/>
                </a:cubicBezTo>
                <a:cubicBezTo>
                  <a:pt x="2307089" y="41281"/>
                  <a:pt x="2198818" y="30497"/>
                  <a:pt x="2091558" y="29298"/>
                </a:cubicBezTo>
                <a:cubicBezTo>
                  <a:pt x="1942812" y="28100"/>
                  <a:pt x="1793053" y="19713"/>
                  <a:pt x="1645319" y="30497"/>
                </a:cubicBezTo>
                <a:cubicBezTo>
                  <a:pt x="1510738" y="38885"/>
                  <a:pt x="1376158" y="41281"/>
                  <a:pt x="1243602" y="64048"/>
                </a:cubicBezTo>
                <a:cubicBezTo>
                  <a:pt x="1079677" y="76030"/>
                  <a:pt x="916765" y="68841"/>
                  <a:pt x="753851" y="61651"/>
                </a:cubicBezTo>
                <a:cubicBezTo>
                  <a:pt x="653675" y="56858"/>
                  <a:pt x="554511" y="41281"/>
                  <a:pt x="465465" y="123960"/>
                </a:cubicBezTo>
                <a:cubicBezTo>
                  <a:pt x="489751" y="143132"/>
                  <a:pt x="519095" y="139537"/>
                  <a:pt x="546416" y="145529"/>
                </a:cubicBezTo>
                <a:cubicBezTo>
                  <a:pt x="594986" y="157511"/>
                  <a:pt x="643557" y="169493"/>
                  <a:pt x="689091" y="192260"/>
                </a:cubicBezTo>
                <a:cubicBezTo>
                  <a:pt x="699210" y="197053"/>
                  <a:pt x="708317" y="206639"/>
                  <a:pt x="704269" y="222217"/>
                </a:cubicBezTo>
                <a:cubicBezTo>
                  <a:pt x="701234" y="234199"/>
                  <a:pt x="691115" y="234199"/>
                  <a:pt x="683020" y="236595"/>
                </a:cubicBezTo>
                <a:cubicBezTo>
                  <a:pt x="664806" y="243785"/>
                  <a:pt x="642545" y="238992"/>
                  <a:pt x="621295" y="264155"/>
                </a:cubicBezTo>
                <a:cubicBezTo>
                  <a:pt x="702245" y="277336"/>
                  <a:pt x="780160" y="252172"/>
                  <a:pt x="848968" y="304896"/>
                </a:cubicBezTo>
                <a:cubicBezTo>
                  <a:pt x="823671" y="331257"/>
                  <a:pt x="795339" y="325266"/>
                  <a:pt x="768018" y="330059"/>
                </a:cubicBezTo>
                <a:cubicBezTo>
                  <a:pt x="739685" y="334852"/>
                  <a:pt x="712365" y="343240"/>
                  <a:pt x="684032" y="348032"/>
                </a:cubicBezTo>
                <a:cubicBezTo>
                  <a:pt x="653675" y="354023"/>
                  <a:pt x="623319" y="355222"/>
                  <a:pt x="592962" y="361213"/>
                </a:cubicBezTo>
                <a:cubicBezTo>
                  <a:pt x="567666" y="366006"/>
                  <a:pt x="540345" y="357618"/>
                  <a:pt x="509988" y="387575"/>
                </a:cubicBezTo>
                <a:cubicBezTo>
                  <a:pt x="584867" y="409143"/>
                  <a:pt x="652663" y="376790"/>
                  <a:pt x="726531" y="398359"/>
                </a:cubicBezTo>
                <a:cubicBezTo>
                  <a:pt x="683020" y="417531"/>
                  <a:pt x="647604" y="411539"/>
                  <a:pt x="614212" y="422324"/>
                </a:cubicBezTo>
                <a:cubicBezTo>
                  <a:pt x="583855" y="433108"/>
                  <a:pt x="547428" y="421126"/>
                  <a:pt x="522131" y="453478"/>
                </a:cubicBezTo>
                <a:cubicBezTo>
                  <a:pt x="502905" y="478641"/>
                  <a:pt x="482668" y="482236"/>
                  <a:pt x="457370" y="467857"/>
                </a:cubicBezTo>
                <a:cubicBezTo>
                  <a:pt x="435109" y="454676"/>
                  <a:pt x="410824" y="458271"/>
                  <a:pt x="388562" y="471452"/>
                </a:cubicBezTo>
                <a:cubicBezTo>
                  <a:pt x="380468" y="476245"/>
                  <a:pt x="372372" y="482236"/>
                  <a:pt x="372372" y="494218"/>
                </a:cubicBezTo>
                <a:cubicBezTo>
                  <a:pt x="372372" y="510994"/>
                  <a:pt x="382491" y="515787"/>
                  <a:pt x="393622" y="518184"/>
                </a:cubicBezTo>
                <a:cubicBezTo>
                  <a:pt x="403741" y="520580"/>
                  <a:pt x="415883" y="522977"/>
                  <a:pt x="426002" y="520580"/>
                </a:cubicBezTo>
                <a:cubicBezTo>
                  <a:pt x="490762" y="507399"/>
                  <a:pt x="554511" y="528968"/>
                  <a:pt x="619271" y="526571"/>
                </a:cubicBezTo>
                <a:cubicBezTo>
                  <a:pt x="415883" y="578096"/>
                  <a:pt x="210471" y="561321"/>
                  <a:pt x="0" y="579294"/>
                </a:cubicBezTo>
                <a:cubicBezTo>
                  <a:pt x="27321" y="615241"/>
                  <a:pt x="62737" y="585286"/>
                  <a:pt x="83986" y="611647"/>
                </a:cubicBezTo>
                <a:cubicBezTo>
                  <a:pt x="63748" y="666766"/>
                  <a:pt x="71844" y="696722"/>
                  <a:pt x="112319" y="700317"/>
                </a:cubicBezTo>
                <a:cubicBezTo>
                  <a:pt x="151782" y="703912"/>
                  <a:pt x="194281" y="684740"/>
                  <a:pt x="215531" y="750643"/>
                </a:cubicBezTo>
                <a:cubicBezTo>
                  <a:pt x="221602" y="771014"/>
                  <a:pt x="259042" y="765023"/>
                  <a:pt x="282315" y="768617"/>
                </a:cubicBezTo>
                <a:cubicBezTo>
                  <a:pt x="332909" y="777005"/>
                  <a:pt x="386539" y="768617"/>
                  <a:pt x="435109" y="794979"/>
                </a:cubicBezTo>
                <a:cubicBezTo>
                  <a:pt x="454335" y="804565"/>
                  <a:pt x="467489" y="811754"/>
                  <a:pt x="457370" y="838116"/>
                </a:cubicBezTo>
                <a:cubicBezTo>
                  <a:pt x="447252" y="865675"/>
                  <a:pt x="460406" y="875261"/>
                  <a:pt x="476596" y="886046"/>
                </a:cubicBezTo>
                <a:cubicBezTo>
                  <a:pt x="488739" y="894433"/>
                  <a:pt x="506953" y="892037"/>
                  <a:pt x="517071" y="917200"/>
                </a:cubicBezTo>
                <a:cubicBezTo>
                  <a:pt x="410824" y="913605"/>
                  <a:pt x="307612" y="893235"/>
                  <a:pt x="202377" y="912407"/>
                </a:cubicBezTo>
                <a:cubicBezTo>
                  <a:pt x="317731" y="960337"/>
                  <a:pt x="444216" y="957940"/>
                  <a:pt x="557546" y="1013060"/>
                </a:cubicBezTo>
                <a:cubicBezTo>
                  <a:pt x="553499" y="1032232"/>
                  <a:pt x="527190" y="1023844"/>
                  <a:pt x="526178" y="1052602"/>
                </a:cubicBezTo>
                <a:cubicBezTo>
                  <a:pt x="585879" y="1082558"/>
                  <a:pt x="657723" y="1062188"/>
                  <a:pt x="720459" y="1106523"/>
                </a:cubicBezTo>
                <a:cubicBezTo>
                  <a:pt x="684032" y="1126893"/>
                  <a:pt x="650640" y="1093342"/>
                  <a:pt x="616236" y="1112514"/>
                </a:cubicBezTo>
                <a:cubicBezTo>
                  <a:pt x="627367" y="1141273"/>
                  <a:pt x="1131283" y="1318613"/>
                  <a:pt x="1222353" y="1337785"/>
                </a:cubicBezTo>
                <a:cubicBezTo>
                  <a:pt x="1407527" y="1377327"/>
                  <a:pt x="1940788" y="1477980"/>
                  <a:pt x="2087511" y="1500747"/>
                </a:cubicBezTo>
                <a:cubicBezTo>
                  <a:pt x="2200841" y="1517522"/>
                  <a:pt x="2313160" y="1530703"/>
                  <a:pt x="2425479" y="1531901"/>
                </a:cubicBezTo>
                <a:cubicBezTo>
                  <a:pt x="2553988" y="1533099"/>
                  <a:pt x="2681485" y="1527108"/>
                  <a:pt x="2809994" y="1522315"/>
                </a:cubicBezTo>
                <a:cubicBezTo>
                  <a:pt x="2858058" y="1520518"/>
                  <a:pt x="2905933" y="1517372"/>
                  <a:pt x="2953618" y="1512448"/>
                </a:cubicBezTo>
                <a:lnTo>
                  <a:pt x="3021543" y="1502657"/>
                </a:lnTo>
                <a:close/>
              </a:path>
            </a:pathLst>
          </a:custGeom>
          <a:solidFill>
            <a:schemeClr val="bg2">
              <a:alpha val="50000"/>
            </a:schemeClr>
          </a:solidFill>
          <a:ln w="32707"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85FFAAD6-9050-62A1-5DB9-C64823325679}"/>
              </a:ext>
            </a:extLst>
          </p:cNvPr>
          <p:cNvSpPr>
            <a:spLocks noGrp="1"/>
          </p:cNvSpPr>
          <p:nvPr>
            <p:ph type="title"/>
          </p:nvPr>
        </p:nvSpPr>
        <p:spPr>
          <a:xfrm>
            <a:off x="304801" y="838199"/>
            <a:ext cx="4208205" cy="5338763"/>
          </a:xfrm>
        </p:spPr>
        <p:txBody>
          <a:bodyPr>
            <a:normAutofit/>
          </a:bodyPr>
          <a:lstStyle/>
          <a:p>
            <a:r>
              <a:rPr lang="en-US" dirty="0"/>
              <a:t>Legislation to EXPAND Telehealth in 2020-2023</a:t>
            </a:r>
          </a:p>
        </p:txBody>
      </p:sp>
      <p:sp>
        <p:nvSpPr>
          <p:cNvPr id="3" name="Content Placeholder 2">
            <a:extLst>
              <a:ext uri="{FF2B5EF4-FFF2-40B4-BE49-F238E27FC236}">
                <a16:creationId xmlns:a16="http://schemas.microsoft.com/office/drawing/2014/main" id="{BF7EF211-75AE-6390-59B3-804CD6DF152D}"/>
              </a:ext>
            </a:extLst>
          </p:cNvPr>
          <p:cNvSpPr>
            <a:spLocks noGrp="1"/>
          </p:cNvSpPr>
          <p:nvPr>
            <p:ph idx="1"/>
          </p:nvPr>
        </p:nvSpPr>
        <p:spPr>
          <a:xfrm>
            <a:off x="4513006" y="838199"/>
            <a:ext cx="7374193" cy="5338763"/>
          </a:xfrm>
        </p:spPr>
        <p:txBody>
          <a:bodyPr anchor="ctr">
            <a:normAutofit/>
          </a:bodyPr>
          <a:lstStyle/>
          <a:p>
            <a:r>
              <a:rPr lang="en-US" dirty="0"/>
              <a:t>Telehealth Expansion Health</a:t>
            </a:r>
          </a:p>
          <a:p>
            <a:r>
              <a:rPr lang="en-US" dirty="0"/>
              <a:t>Knowing the Efficiency and Efficacy of Permanent (KEEP) Telehealth Options Act </a:t>
            </a:r>
          </a:p>
          <a:p>
            <a:r>
              <a:rPr lang="en-US" dirty="0"/>
              <a:t>Rural Telehealth Expansion Act</a:t>
            </a:r>
          </a:p>
          <a:p>
            <a:r>
              <a:rPr lang="en-US" dirty="0"/>
              <a:t>Permanent Telehealth “At Home” Act</a:t>
            </a:r>
          </a:p>
          <a:p>
            <a:r>
              <a:rPr lang="en-US" dirty="0"/>
              <a:t>Expanding Access Mental Health Services Act</a:t>
            </a:r>
          </a:p>
          <a:p>
            <a:r>
              <a:rPr lang="en-US" b="1" dirty="0"/>
              <a:t>Preventing Medicare Telehealth Fraud Act</a:t>
            </a:r>
          </a:p>
          <a:p>
            <a:r>
              <a:rPr lang="en-US" b="1" dirty="0"/>
              <a:t>Medicare Fraud Detection and Deterrence Act</a:t>
            </a:r>
          </a:p>
          <a:p>
            <a:endParaRPr lang="en-US" sz="2000" dirty="0"/>
          </a:p>
        </p:txBody>
      </p:sp>
    </p:spTree>
    <p:extLst>
      <p:ext uri="{BB962C8B-B14F-4D97-AF65-F5344CB8AC3E}">
        <p14:creationId xmlns:p14="http://schemas.microsoft.com/office/powerpoint/2010/main" val="289733424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6" name="Rectangle 55">
            <a:extLst>
              <a:ext uri="{FF2B5EF4-FFF2-40B4-BE49-F238E27FC236}">
                <a16:creationId xmlns:a16="http://schemas.microsoft.com/office/drawing/2014/main" id="{C73035C9-93C9-4A1C-B191-8129054EC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Freeform: Shape 57">
            <a:extLst>
              <a:ext uri="{FF2B5EF4-FFF2-40B4-BE49-F238E27FC236}">
                <a16:creationId xmlns:a16="http://schemas.microsoft.com/office/drawing/2014/main" id="{EED8D03E-F375-4E67-B932-FF9B007BB4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997530" y="387180"/>
            <a:ext cx="3850317" cy="6538623"/>
          </a:xfrm>
          <a:custGeom>
            <a:avLst/>
            <a:gdLst>
              <a:gd name="connsiteX0" fmla="*/ 0 w 3850317"/>
              <a:gd name="connsiteY0" fmla="*/ 0 h 5978116"/>
              <a:gd name="connsiteX1" fmla="*/ 3850317 w 3850317"/>
              <a:gd name="connsiteY1" fmla="*/ 0 h 5978116"/>
              <a:gd name="connsiteX2" fmla="*/ 3840373 w 3850317"/>
              <a:gd name="connsiteY2" fmla="*/ 258313 h 5978116"/>
              <a:gd name="connsiteX3" fmla="*/ 3755448 w 3850317"/>
              <a:gd name="connsiteY3" fmla="*/ 1537847 h 5978116"/>
              <a:gd name="connsiteX4" fmla="*/ 3150490 w 3850317"/>
              <a:gd name="connsiteY4" fmla="*/ 3989537 h 5978116"/>
              <a:gd name="connsiteX5" fmla="*/ 3089544 w 3850317"/>
              <a:gd name="connsiteY5" fmla="*/ 3606200 h 5978116"/>
              <a:gd name="connsiteX6" fmla="*/ 2922635 w 3850317"/>
              <a:gd name="connsiteY6" fmla="*/ 4519351 h 5978116"/>
              <a:gd name="connsiteX7" fmla="*/ 2904628 w 3850317"/>
              <a:gd name="connsiteY7" fmla="*/ 4466023 h 5978116"/>
              <a:gd name="connsiteX8" fmla="*/ 2825329 w 3850317"/>
              <a:gd name="connsiteY8" fmla="*/ 4562983 h 5978116"/>
              <a:gd name="connsiteX9" fmla="*/ 2695127 w 3850317"/>
              <a:gd name="connsiteY9" fmla="*/ 4973329 h 5978116"/>
              <a:gd name="connsiteX10" fmla="*/ 2501208 w 3850317"/>
              <a:gd name="connsiteY10" fmla="*/ 4457366 h 5978116"/>
              <a:gd name="connsiteX11" fmla="*/ 2209291 w 3850317"/>
              <a:gd name="connsiteY11" fmla="*/ 5028388 h 5978116"/>
              <a:gd name="connsiteX12" fmla="*/ 2135532 w 3850317"/>
              <a:gd name="connsiteY12" fmla="*/ 5321344 h 5978116"/>
              <a:gd name="connsiteX13" fmla="*/ 2009139 w 3850317"/>
              <a:gd name="connsiteY13" fmla="*/ 4714655 h 5978116"/>
              <a:gd name="connsiteX14" fmla="*/ 1918759 w 3850317"/>
              <a:gd name="connsiteY14" fmla="*/ 4486454 h 5978116"/>
              <a:gd name="connsiteX15" fmla="*/ 1800676 w 3850317"/>
              <a:gd name="connsiteY15" fmla="*/ 4608346 h 5978116"/>
              <a:gd name="connsiteX16" fmla="*/ 1614721 w 3850317"/>
              <a:gd name="connsiteY16" fmla="*/ 5319612 h 5978116"/>
              <a:gd name="connsiteX17" fmla="*/ 1530921 w 3850317"/>
              <a:gd name="connsiteY17" fmla="*/ 5433540 h 5978116"/>
              <a:gd name="connsiteX18" fmla="*/ 1569705 w 3850317"/>
              <a:gd name="connsiteY18" fmla="*/ 4803650 h 5978116"/>
              <a:gd name="connsiteX19" fmla="*/ 1517416 w 3850317"/>
              <a:gd name="connsiteY19" fmla="*/ 4640204 h 5978116"/>
              <a:gd name="connsiteX20" fmla="*/ 1425997 w 3850317"/>
              <a:gd name="connsiteY20" fmla="*/ 4800187 h 5978116"/>
              <a:gd name="connsiteX21" fmla="*/ 1348083 w 3850317"/>
              <a:gd name="connsiteY21" fmla="*/ 5363245 h 5978116"/>
              <a:gd name="connsiteX22" fmla="*/ 1200566 w 3850317"/>
              <a:gd name="connsiteY22" fmla="*/ 5526691 h 5978116"/>
              <a:gd name="connsiteX23" fmla="*/ 1027770 w 3850317"/>
              <a:gd name="connsiteY23" fmla="*/ 5803718 h 5978116"/>
              <a:gd name="connsiteX24" fmla="*/ 892373 w 3850317"/>
              <a:gd name="connsiteY24" fmla="*/ 5604950 h 5978116"/>
              <a:gd name="connsiteX25" fmla="*/ 681487 w 3850317"/>
              <a:gd name="connsiteY25" fmla="*/ 5914528 h 5978116"/>
              <a:gd name="connsiteX26" fmla="*/ 414155 w 3850317"/>
              <a:gd name="connsiteY26" fmla="*/ 5817569 h 5978116"/>
              <a:gd name="connsiteX27" fmla="*/ 360135 w 3850317"/>
              <a:gd name="connsiteY27" fmla="*/ 5287062 h 5978116"/>
              <a:gd name="connsiteX28" fmla="*/ 281875 w 3850317"/>
              <a:gd name="connsiteY28" fmla="*/ 4677256 h 5978116"/>
              <a:gd name="connsiteX29" fmla="*/ 237897 w 3850317"/>
              <a:gd name="connsiteY29" fmla="*/ 4207696 h 5978116"/>
              <a:gd name="connsiteX30" fmla="*/ 145093 w 3850317"/>
              <a:gd name="connsiteY30" fmla="*/ 3878379 h 5978116"/>
              <a:gd name="connsiteX31" fmla="*/ 72373 w 3850317"/>
              <a:gd name="connsiteY31" fmla="*/ 2447189 h 5978116"/>
              <a:gd name="connsiteX32" fmla="*/ 0 w 3850317"/>
              <a:gd name="connsiteY32" fmla="*/ 0 h 597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0317" h="5978116">
                <a:moveTo>
                  <a:pt x="0" y="0"/>
                </a:moveTo>
                <a:lnTo>
                  <a:pt x="3850317" y="0"/>
                </a:lnTo>
                <a:lnTo>
                  <a:pt x="3840373" y="258313"/>
                </a:lnTo>
                <a:cubicBezTo>
                  <a:pt x="3816350" y="852957"/>
                  <a:pt x="3786959" y="1372106"/>
                  <a:pt x="3755448" y="1537847"/>
                </a:cubicBezTo>
                <a:cubicBezTo>
                  <a:pt x="3300085" y="3936555"/>
                  <a:pt x="3150490" y="3989537"/>
                  <a:pt x="3150490" y="3989537"/>
                </a:cubicBezTo>
                <a:cubicBezTo>
                  <a:pt x="3150490" y="3989537"/>
                  <a:pt x="3124172" y="3732940"/>
                  <a:pt x="3089544" y="3606200"/>
                </a:cubicBezTo>
                <a:cubicBezTo>
                  <a:pt x="3082618" y="3784537"/>
                  <a:pt x="2946529" y="4491302"/>
                  <a:pt x="2922635" y="4519351"/>
                </a:cubicBezTo>
                <a:cubicBezTo>
                  <a:pt x="2916749" y="4502729"/>
                  <a:pt x="2910515" y="4484030"/>
                  <a:pt x="2904628" y="4466023"/>
                </a:cubicBezTo>
                <a:cubicBezTo>
                  <a:pt x="2884890" y="4501344"/>
                  <a:pt x="2859958" y="4534241"/>
                  <a:pt x="2825329" y="4562983"/>
                </a:cubicBezTo>
                <a:cubicBezTo>
                  <a:pt x="2706208" y="4662020"/>
                  <a:pt x="2743260" y="4833430"/>
                  <a:pt x="2695127" y="4973329"/>
                </a:cubicBezTo>
                <a:cubicBezTo>
                  <a:pt x="2446495" y="4877408"/>
                  <a:pt x="2545186" y="4641589"/>
                  <a:pt x="2501208" y="4457366"/>
                </a:cubicBezTo>
                <a:cubicBezTo>
                  <a:pt x="2341225" y="4936277"/>
                  <a:pt x="2267120" y="4837932"/>
                  <a:pt x="2209291" y="5028388"/>
                </a:cubicBezTo>
                <a:cubicBezTo>
                  <a:pt x="2137610" y="5264900"/>
                  <a:pt x="2135532" y="5321344"/>
                  <a:pt x="2135532" y="5321344"/>
                </a:cubicBezTo>
                <a:cubicBezTo>
                  <a:pt x="2004983" y="5137467"/>
                  <a:pt x="2054502" y="4933506"/>
                  <a:pt x="2009139" y="4714655"/>
                </a:cubicBezTo>
                <a:cubicBezTo>
                  <a:pt x="1956503" y="4642281"/>
                  <a:pt x="1932264" y="4565753"/>
                  <a:pt x="1918759" y="4486454"/>
                </a:cubicBezTo>
                <a:cubicBezTo>
                  <a:pt x="1889671" y="4439359"/>
                  <a:pt x="1848463" y="4656479"/>
                  <a:pt x="1800676" y="4608346"/>
                </a:cubicBezTo>
                <a:cubicBezTo>
                  <a:pt x="1760507" y="4832391"/>
                  <a:pt x="1681208" y="5047087"/>
                  <a:pt x="1614721" y="5319612"/>
                </a:cubicBezTo>
                <a:cubicBezTo>
                  <a:pt x="1580786" y="5457780"/>
                  <a:pt x="1530574" y="5446352"/>
                  <a:pt x="1530921" y="5433540"/>
                </a:cubicBezTo>
                <a:cubicBezTo>
                  <a:pt x="1532998" y="5109418"/>
                  <a:pt x="1600177" y="5128464"/>
                  <a:pt x="1569705" y="4803650"/>
                </a:cubicBezTo>
                <a:cubicBezTo>
                  <a:pt x="1566242" y="4746167"/>
                  <a:pt x="1596022" y="4651631"/>
                  <a:pt x="1517416" y="4640204"/>
                </a:cubicBezTo>
                <a:cubicBezTo>
                  <a:pt x="1415608" y="4628430"/>
                  <a:pt x="1436385" y="4747898"/>
                  <a:pt x="1425997" y="4800187"/>
                </a:cubicBezTo>
                <a:cubicBezTo>
                  <a:pt x="1389291" y="5009342"/>
                  <a:pt x="1370938" y="5149241"/>
                  <a:pt x="1348083" y="5363245"/>
                </a:cubicBezTo>
                <a:cubicBezTo>
                  <a:pt x="1336655" y="5453625"/>
                  <a:pt x="1352931" y="5563743"/>
                  <a:pt x="1200566" y="5526691"/>
                </a:cubicBezTo>
                <a:cubicBezTo>
                  <a:pt x="1051664" y="5551623"/>
                  <a:pt x="1099105" y="5719570"/>
                  <a:pt x="1027770" y="5803718"/>
                </a:cubicBezTo>
                <a:cubicBezTo>
                  <a:pt x="945009" y="5758701"/>
                  <a:pt x="1003184" y="5640964"/>
                  <a:pt x="892373" y="5604950"/>
                </a:cubicBezTo>
                <a:cubicBezTo>
                  <a:pt x="925963" y="5772552"/>
                  <a:pt x="680448" y="5747619"/>
                  <a:pt x="681487" y="5914528"/>
                </a:cubicBezTo>
                <a:cubicBezTo>
                  <a:pt x="534662" y="6049233"/>
                  <a:pt x="467137" y="5947425"/>
                  <a:pt x="414155" y="5817569"/>
                </a:cubicBezTo>
                <a:cubicBezTo>
                  <a:pt x="348015" y="5648929"/>
                  <a:pt x="370177" y="5468515"/>
                  <a:pt x="360135" y="5287062"/>
                </a:cubicBezTo>
                <a:cubicBezTo>
                  <a:pt x="338319" y="5059207"/>
                  <a:pt x="278758" y="4907881"/>
                  <a:pt x="281875" y="4677256"/>
                </a:cubicBezTo>
                <a:cubicBezTo>
                  <a:pt x="237204" y="4527316"/>
                  <a:pt x="250017" y="4367332"/>
                  <a:pt x="237897" y="4207696"/>
                </a:cubicBezTo>
                <a:cubicBezTo>
                  <a:pt x="210194" y="3969452"/>
                  <a:pt x="176258" y="4119047"/>
                  <a:pt x="145093" y="3878379"/>
                </a:cubicBezTo>
                <a:cubicBezTo>
                  <a:pt x="114274" y="3641175"/>
                  <a:pt x="72720" y="2448920"/>
                  <a:pt x="72373" y="2447189"/>
                </a:cubicBezTo>
                <a:cubicBezTo>
                  <a:pt x="72720" y="2447189"/>
                  <a:pt x="12120" y="1233809"/>
                  <a:pt x="0" y="0"/>
                </a:cubicBezTo>
                <a:close/>
              </a:path>
            </a:pathLst>
          </a:custGeom>
          <a:solidFill>
            <a:schemeClr val="bg2">
              <a:alpha val="50000"/>
            </a:schemeClr>
          </a:solidFill>
          <a:ln w="32707" cap="flat">
            <a:noFill/>
            <a:prstDash val="solid"/>
            <a:miter/>
          </a:ln>
        </p:spPr>
        <p:txBody>
          <a:bodyPr wrap="square" rtlCol="0" anchor="ctr">
            <a:noAutofit/>
          </a:bodyPr>
          <a:lstStyle/>
          <a:p>
            <a:pPr algn="ctr"/>
            <a:endParaRPr lang="en-US" dirty="0"/>
          </a:p>
        </p:txBody>
      </p:sp>
      <p:sp>
        <p:nvSpPr>
          <p:cNvPr id="4" name="Title 3">
            <a:extLst>
              <a:ext uri="{FF2B5EF4-FFF2-40B4-BE49-F238E27FC236}">
                <a16:creationId xmlns:a16="http://schemas.microsoft.com/office/drawing/2014/main" id="{792BCBB8-ED54-F4E2-56A5-F5F9793813D7}"/>
              </a:ext>
            </a:extLst>
          </p:cNvPr>
          <p:cNvSpPr>
            <a:spLocks noGrp="1"/>
          </p:cNvSpPr>
          <p:nvPr>
            <p:ph type="ctrTitle"/>
          </p:nvPr>
        </p:nvSpPr>
        <p:spPr>
          <a:xfrm>
            <a:off x="7462685" y="2248263"/>
            <a:ext cx="4193928" cy="1606163"/>
          </a:xfrm>
        </p:spPr>
        <p:txBody>
          <a:bodyPr>
            <a:noAutofit/>
          </a:bodyPr>
          <a:lstStyle/>
          <a:p>
            <a:pPr algn="l"/>
            <a:r>
              <a:rPr lang="en-US" sz="3600" i="1" dirty="0"/>
              <a:t>“</a:t>
            </a:r>
            <a:r>
              <a:rPr lang="en-US" sz="3600" dirty="0"/>
              <a:t>FRAUD and ABUSE</a:t>
            </a:r>
            <a:br>
              <a:rPr lang="en-US" sz="3600" dirty="0"/>
            </a:br>
            <a:r>
              <a:rPr lang="en-US" sz="3600" dirty="0"/>
              <a:t> is the </a:t>
            </a:r>
            <a:r>
              <a:rPr lang="en-US" sz="3600" i="1" dirty="0"/>
              <a:t>KILLJOY </a:t>
            </a:r>
            <a:r>
              <a:rPr lang="en-US" sz="3600" dirty="0"/>
              <a:t> at </a:t>
            </a:r>
            <a:br>
              <a:rPr lang="en-US" sz="3600" dirty="0"/>
            </a:br>
            <a:r>
              <a:rPr lang="en-US" sz="3600" dirty="0"/>
              <a:t>the telehealth party” </a:t>
            </a:r>
          </a:p>
        </p:txBody>
      </p:sp>
      <p:sp>
        <p:nvSpPr>
          <p:cNvPr id="5" name="Subtitle 4">
            <a:extLst>
              <a:ext uri="{FF2B5EF4-FFF2-40B4-BE49-F238E27FC236}">
                <a16:creationId xmlns:a16="http://schemas.microsoft.com/office/drawing/2014/main" id="{2D3B176C-CD4B-B57C-27D3-CED5AF5457B1}"/>
              </a:ext>
            </a:extLst>
          </p:cNvPr>
          <p:cNvSpPr>
            <a:spLocks noGrp="1"/>
          </p:cNvSpPr>
          <p:nvPr>
            <p:ph type="subTitle" idx="1"/>
          </p:nvPr>
        </p:nvSpPr>
        <p:spPr>
          <a:xfrm>
            <a:off x="7887696" y="3915808"/>
            <a:ext cx="3665550" cy="775494"/>
          </a:xfrm>
        </p:spPr>
        <p:txBody>
          <a:bodyPr>
            <a:normAutofit/>
          </a:bodyPr>
          <a:lstStyle/>
          <a:p>
            <a:pPr algn="l"/>
            <a:r>
              <a:rPr lang="en-US" sz="1500" i="1" dirty="0"/>
              <a:t>								- Anonymous</a:t>
            </a:r>
          </a:p>
        </p:txBody>
      </p:sp>
      <p:pic>
        <p:nvPicPr>
          <p:cNvPr id="3" name="Picture 2" descr="Red alert button">
            <a:extLst>
              <a:ext uri="{FF2B5EF4-FFF2-40B4-BE49-F238E27FC236}">
                <a16:creationId xmlns:a16="http://schemas.microsoft.com/office/drawing/2014/main" id="{49484C8D-9AE6-6295-D9A9-A4557AEE3886}"/>
              </a:ext>
            </a:extLst>
          </p:cNvPr>
          <p:cNvPicPr>
            <a:picLocks noChangeAspect="1"/>
          </p:cNvPicPr>
          <p:nvPr/>
        </p:nvPicPr>
        <p:blipFill rotWithShape="1">
          <a:blip r:embed="rId2"/>
          <a:srcRect l="16018" r="18772"/>
          <a:stretch/>
        </p:blipFill>
        <p:spPr>
          <a:xfrm>
            <a:off x="638754" y="915301"/>
            <a:ext cx="4371155" cy="5027398"/>
          </a:xfrm>
          <a:prstGeom prst="rect">
            <a:avLst/>
          </a:prstGeom>
        </p:spPr>
      </p:pic>
    </p:spTree>
    <p:extLst>
      <p:ext uri="{BB962C8B-B14F-4D97-AF65-F5344CB8AC3E}">
        <p14:creationId xmlns:p14="http://schemas.microsoft.com/office/powerpoint/2010/main" val="231653277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A26C624C-963C-4795-B05B-6565DB5ABD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Content Placeholder 4" descr="Graphical user interface, text&#10;&#10;Description automatically generated">
            <a:extLst>
              <a:ext uri="{FF2B5EF4-FFF2-40B4-BE49-F238E27FC236}">
                <a16:creationId xmlns:a16="http://schemas.microsoft.com/office/drawing/2014/main" id="{AA8CC44B-7D36-DA50-36F0-1F8278AE6A1F}"/>
              </a:ext>
            </a:extLst>
          </p:cNvPr>
          <p:cNvPicPr>
            <a:picLocks noChangeAspect="1"/>
          </p:cNvPicPr>
          <p:nvPr/>
        </p:nvPicPr>
        <p:blipFill rotWithShape="1">
          <a:blip r:embed="rId2"/>
          <a:srcRect r="736" b="-4"/>
          <a:stretch/>
        </p:blipFill>
        <p:spPr>
          <a:xfrm>
            <a:off x="20" y="10"/>
            <a:ext cx="3728839" cy="4197358"/>
          </a:xfrm>
          <a:prstGeom prst="rect">
            <a:avLst/>
          </a:prstGeom>
        </p:spPr>
      </p:pic>
      <p:pic>
        <p:nvPicPr>
          <p:cNvPr id="11" name="Content Placeholder 10" descr="Logo, icon&#10;&#10;Description automatically generated">
            <a:extLst>
              <a:ext uri="{FF2B5EF4-FFF2-40B4-BE49-F238E27FC236}">
                <a16:creationId xmlns:a16="http://schemas.microsoft.com/office/drawing/2014/main" id="{92C498EE-3B52-A04F-5395-24AED4F562EF}"/>
              </a:ext>
            </a:extLst>
          </p:cNvPr>
          <p:cNvPicPr>
            <a:picLocks noGrp="1" noChangeAspect="1"/>
          </p:cNvPicPr>
          <p:nvPr>
            <p:ph idx="1"/>
          </p:nvPr>
        </p:nvPicPr>
        <p:blipFill rotWithShape="1">
          <a:blip r:embed="rId3">
            <a:extLst>
              <a:ext uri="{837473B0-CC2E-450A-ABE3-18F120FF3D39}">
                <a1611:picAttrSrcUrl xmlns:a1611="http://schemas.microsoft.com/office/drawing/2016/11/main" r:id="rId4"/>
              </a:ext>
            </a:extLst>
          </a:blip>
          <a:srcRect l="10445" r="1714" b="-4"/>
          <a:stretch/>
        </p:blipFill>
        <p:spPr>
          <a:xfrm>
            <a:off x="3847755" y="5"/>
            <a:ext cx="3686887" cy="4197368"/>
          </a:xfrm>
          <a:custGeom>
            <a:avLst/>
            <a:gdLst/>
            <a:ahLst/>
            <a:cxnLst/>
            <a:rect l="l" t="t" r="r" b="b"/>
            <a:pathLst>
              <a:path w="3686887" h="4197368">
                <a:moveTo>
                  <a:pt x="0" y="0"/>
                </a:moveTo>
                <a:lnTo>
                  <a:pt x="3686887" y="0"/>
                </a:lnTo>
                <a:lnTo>
                  <a:pt x="3686887" y="3832811"/>
                </a:lnTo>
                <a:lnTo>
                  <a:pt x="3497100" y="3826712"/>
                </a:lnTo>
                <a:cubicBezTo>
                  <a:pt x="3497100" y="3826712"/>
                  <a:pt x="3493758" y="3826712"/>
                  <a:pt x="3493758" y="3826712"/>
                </a:cubicBezTo>
                <a:cubicBezTo>
                  <a:pt x="3426914" y="3823370"/>
                  <a:pt x="3363416" y="3823370"/>
                  <a:pt x="3296571" y="3820027"/>
                </a:cubicBezTo>
                <a:cubicBezTo>
                  <a:pt x="3065966" y="3820027"/>
                  <a:pt x="2835360" y="3820027"/>
                  <a:pt x="2608095" y="3820027"/>
                </a:cubicBezTo>
                <a:cubicBezTo>
                  <a:pt x="2384173" y="3910265"/>
                  <a:pt x="2140198" y="3833396"/>
                  <a:pt x="1919619" y="3903581"/>
                </a:cubicBezTo>
                <a:cubicBezTo>
                  <a:pt x="1685670" y="3900239"/>
                  <a:pt x="1465092" y="3970423"/>
                  <a:pt x="1234485" y="4000503"/>
                </a:cubicBezTo>
                <a:cubicBezTo>
                  <a:pt x="1060693" y="4013871"/>
                  <a:pt x="883561" y="3997160"/>
                  <a:pt x="723139" y="4067345"/>
                </a:cubicBezTo>
                <a:cubicBezTo>
                  <a:pt x="661310" y="4095753"/>
                  <a:pt x="606165" y="4128339"/>
                  <a:pt x="583188" y="4172622"/>
                </a:cubicBezTo>
                <a:lnTo>
                  <a:pt x="575662" y="4197368"/>
                </a:lnTo>
                <a:lnTo>
                  <a:pt x="0" y="4197368"/>
                </a:lnTo>
                <a:close/>
              </a:path>
            </a:pathLst>
          </a:custGeom>
        </p:spPr>
      </p:pic>
      <p:pic>
        <p:nvPicPr>
          <p:cNvPr id="7" name="Picture 6" descr="Text&#10;&#10;Description automatically generated">
            <a:extLst>
              <a:ext uri="{FF2B5EF4-FFF2-40B4-BE49-F238E27FC236}">
                <a16:creationId xmlns:a16="http://schemas.microsoft.com/office/drawing/2014/main" id="{FAD24F36-A910-DC64-8D16-B68666DD5433}"/>
              </a:ext>
            </a:extLst>
          </p:cNvPr>
          <p:cNvPicPr>
            <a:picLocks noChangeAspect="1"/>
          </p:cNvPicPr>
          <p:nvPr/>
        </p:nvPicPr>
        <p:blipFill rotWithShape="1">
          <a:blip r:embed="rId5"/>
          <a:srcRect l="6522" r="7737" b="1"/>
          <a:stretch/>
        </p:blipFill>
        <p:spPr>
          <a:xfrm>
            <a:off x="7653541" y="1"/>
            <a:ext cx="4538463" cy="3877247"/>
          </a:xfrm>
          <a:custGeom>
            <a:avLst/>
            <a:gdLst/>
            <a:ahLst/>
            <a:cxnLst/>
            <a:rect l="l" t="t" r="r" b="b"/>
            <a:pathLst>
              <a:path w="4538463" h="3877247">
                <a:moveTo>
                  <a:pt x="0" y="0"/>
                </a:moveTo>
                <a:lnTo>
                  <a:pt x="4538463" y="0"/>
                </a:lnTo>
                <a:lnTo>
                  <a:pt x="4538463" y="3437173"/>
                </a:lnTo>
                <a:lnTo>
                  <a:pt x="4530710" y="3429000"/>
                </a:lnTo>
                <a:cubicBezTo>
                  <a:pt x="4370289" y="3495842"/>
                  <a:pt x="4239946" y="3686344"/>
                  <a:pt x="4056129" y="3636211"/>
                </a:cubicBezTo>
                <a:cubicBezTo>
                  <a:pt x="3872313" y="3589422"/>
                  <a:pt x="3788760" y="3830055"/>
                  <a:pt x="3618310" y="3756528"/>
                </a:cubicBezTo>
                <a:cubicBezTo>
                  <a:pt x="3394389" y="3823371"/>
                  <a:pt x="3163783" y="3823371"/>
                  <a:pt x="2933176" y="3810002"/>
                </a:cubicBezTo>
                <a:cubicBezTo>
                  <a:pt x="2702570" y="3840081"/>
                  <a:pt x="2471962" y="3873503"/>
                  <a:pt x="2238015" y="3850107"/>
                </a:cubicBezTo>
                <a:cubicBezTo>
                  <a:pt x="2007408" y="3870161"/>
                  <a:pt x="1783486" y="3883529"/>
                  <a:pt x="1552880" y="3863476"/>
                </a:cubicBezTo>
                <a:cubicBezTo>
                  <a:pt x="1322274" y="3886870"/>
                  <a:pt x="1091667" y="3876844"/>
                  <a:pt x="864402" y="3860134"/>
                </a:cubicBezTo>
                <a:cubicBezTo>
                  <a:pt x="757455" y="3860134"/>
                  <a:pt x="653849" y="3856792"/>
                  <a:pt x="546902" y="3856792"/>
                </a:cubicBezTo>
                <a:cubicBezTo>
                  <a:pt x="404861" y="3850108"/>
                  <a:pt x="262821" y="3845095"/>
                  <a:pt x="120363" y="3840499"/>
                </a:cubicBezTo>
                <a:lnTo>
                  <a:pt x="0" y="3836632"/>
                </a:lnTo>
                <a:close/>
              </a:path>
            </a:pathLst>
          </a:custGeom>
        </p:spPr>
      </p:pic>
      <p:pic>
        <p:nvPicPr>
          <p:cNvPr id="9" name="Picture 8" descr="A picture containing text, newspaper&#10;&#10;Description automatically generated">
            <a:extLst>
              <a:ext uri="{FF2B5EF4-FFF2-40B4-BE49-F238E27FC236}">
                <a16:creationId xmlns:a16="http://schemas.microsoft.com/office/drawing/2014/main" id="{E0AF7DAC-18F8-AB58-D4A6-6CA1B24B1AD7}"/>
              </a:ext>
            </a:extLst>
          </p:cNvPr>
          <p:cNvPicPr>
            <a:picLocks noChangeAspect="1"/>
          </p:cNvPicPr>
          <p:nvPr/>
        </p:nvPicPr>
        <p:blipFill rotWithShape="1">
          <a:blip r:embed="rId6"/>
          <a:srcRect t="22397" b="27671"/>
          <a:stretch/>
        </p:blipFill>
        <p:spPr>
          <a:xfrm>
            <a:off x="20" y="4297691"/>
            <a:ext cx="6836830" cy="2560309"/>
          </a:xfrm>
          <a:custGeom>
            <a:avLst/>
            <a:gdLst/>
            <a:ahLst/>
            <a:cxnLst/>
            <a:rect l="l" t="t" r="r" b="b"/>
            <a:pathLst>
              <a:path w="6836850" h="2541737">
                <a:moveTo>
                  <a:pt x="0" y="0"/>
                </a:moveTo>
                <a:lnTo>
                  <a:pt x="4460098" y="0"/>
                </a:lnTo>
                <a:lnTo>
                  <a:pt x="4483996" y="31836"/>
                </a:lnTo>
                <a:cubicBezTo>
                  <a:pt x="4644419" y="28495"/>
                  <a:pt x="4627708" y="282495"/>
                  <a:pt x="4788129" y="245732"/>
                </a:cubicBezTo>
                <a:cubicBezTo>
                  <a:pt x="4754709" y="362707"/>
                  <a:pt x="4641076" y="302548"/>
                  <a:pt x="4600971" y="389443"/>
                </a:cubicBezTo>
                <a:cubicBezTo>
                  <a:pt x="4684524" y="462970"/>
                  <a:pt x="4844945" y="409497"/>
                  <a:pt x="4871683" y="563233"/>
                </a:cubicBezTo>
                <a:cubicBezTo>
                  <a:pt x="4838262" y="723655"/>
                  <a:pt x="4945210" y="703602"/>
                  <a:pt x="5032105" y="713629"/>
                </a:cubicBezTo>
                <a:cubicBezTo>
                  <a:pt x="5239317" y="733683"/>
                  <a:pt x="5439843" y="747050"/>
                  <a:pt x="5643713" y="780472"/>
                </a:cubicBezTo>
                <a:cubicBezTo>
                  <a:pt x="5693844" y="790498"/>
                  <a:pt x="5810819" y="767103"/>
                  <a:pt x="5800794" y="870709"/>
                </a:cubicBezTo>
                <a:cubicBezTo>
                  <a:pt x="5790767" y="954261"/>
                  <a:pt x="5700529" y="924184"/>
                  <a:pt x="5643713" y="927525"/>
                </a:cubicBezTo>
                <a:cubicBezTo>
                  <a:pt x="5329553" y="967632"/>
                  <a:pt x="5012052" y="904131"/>
                  <a:pt x="4701235" y="907472"/>
                </a:cubicBezTo>
                <a:cubicBezTo>
                  <a:pt x="4664472" y="907472"/>
                  <a:pt x="4657787" y="1017762"/>
                  <a:pt x="4577576" y="980999"/>
                </a:cubicBezTo>
                <a:cubicBezTo>
                  <a:pt x="4788129" y="1081263"/>
                  <a:pt x="5767372" y="1108001"/>
                  <a:pt x="6094900" y="1161474"/>
                </a:cubicBezTo>
                <a:cubicBezTo>
                  <a:pt x="5754004" y="1542477"/>
                  <a:pt x="5429817" y="1311870"/>
                  <a:pt x="5159105" y="1525765"/>
                </a:cubicBezTo>
                <a:cubicBezTo>
                  <a:pt x="5159105" y="1525765"/>
                  <a:pt x="5212580" y="1525765"/>
                  <a:pt x="5443187" y="1595950"/>
                </a:cubicBezTo>
                <a:cubicBezTo>
                  <a:pt x="5627002" y="1652765"/>
                  <a:pt x="5536765" y="1732976"/>
                  <a:pt x="6001321" y="1886715"/>
                </a:cubicBezTo>
                <a:cubicBezTo>
                  <a:pt x="5824188" y="1936846"/>
                  <a:pt x="5593581" y="1839925"/>
                  <a:pt x="5506685" y="2100610"/>
                </a:cubicBezTo>
                <a:cubicBezTo>
                  <a:pt x="5643713" y="2147401"/>
                  <a:pt x="5807477" y="2103953"/>
                  <a:pt x="5904398" y="2227611"/>
                </a:cubicBezTo>
                <a:cubicBezTo>
                  <a:pt x="5934478" y="2264375"/>
                  <a:pt x="5964557" y="2287770"/>
                  <a:pt x="6001321" y="2307821"/>
                </a:cubicBezTo>
                <a:cubicBezTo>
                  <a:pt x="5984612" y="2314507"/>
                  <a:pt x="5964557" y="2321190"/>
                  <a:pt x="5951188" y="2327874"/>
                </a:cubicBezTo>
                <a:cubicBezTo>
                  <a:pt x="5977925" y="2351271"/>
                  <a:pt x="6663060" y="2478270"/>
                  <a:pt x="6836850" y="2481613"/>
                </a:cubicBezTo>
                <a:cubicBezTo>
                  <a:pt x="6761652" y="2506679"/>
                  <a:pt x="6636845" y="2527828"/>
                  <a:pt x="6553814" y="2540165"/>
                </a:cubicBezTo>
                <a:lnTo>
                  <a:pt x="6542822" y="2541737"/>
                </a:lnTo>
                <a:lnTo>
                  <a:pt x="0" y="2541737"/>
                </a:lnTo>
                <a:close/>
              </a:path>
            </a:pathLst>
          </a:custGeom>
        </p:spPr>
      </p:pic>
      <p:sp>
        <p:nvSpPr>
          <p:cNvPr id="2" name="Title 1">
            <a:extLst>
              <a:ext uri="{FF2B5EF4-FFF2-40B4-BE49-F238E27FC236}">
                <a16:creationId xmlns:a16="http://schemas.microsoft.com/office/drawing/2014/main" id="{00DD8EBC-CFCA-9F0B-929E-DBB2FC360C06}"/>
              </a:ext>
            </a:extLst>
          </p:cNvPr>
          <p:cNvSpPr>
            <a:spLocks noGrp="1"/>
          </p:cNvSpPr>
          <p:nvPr>
            <p:ph type="title"/>
          </p:nvPr>
        </p:nvSpPr>
        <p:spPr>
          <a:xfrm>
            <a:off x="6343650" y="4181474"/>
            <a:ext cx="5505814" cy="1471335"/>
          </a:xfrm>
        </p:spPr>
        <p:txBody>
          <a:bodyPr vert="horz" lIns="91440" tIns="45720" rIns="91440" bIns="45720" rtlCol="0" anchor="b">
            <a:normAutofit/>
          </a:bodyPr>
          <a:lstStyle/>
          <a:p>
            <a:r>
              <a:rPr lang="en-US" b="1" kern="1200" dirty="0">
                <a:solidFill>
                  <a:schemeClr val="tx1"/>
                </a:solidFill>
                <a:latin typeface="+mj-lt"/>
                <a:ea typeface="+mj-ea"/>
                <a:cs typeface="+mj-cs"/>
              </a:rPr>
              <a:t>OIG ON STERIODS</a:t>
            </a:r>
          </a:p>
        </p:txBody>
      </p:sp>
    </p:spTree>
    <p:extLst>
      <p:ext uri="{BB962C8B-B14F-4D97-AF65-F5344CB8AC3E}">
        <p14:creationId xmlns:p14="http://schemas.microsoft.com/office/powerpoint/2010/main" val="415777217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F1E5AF-C118-0AF4-5A52-DACA17A51029}"/>
              </a:ext>
            </a:extLst>
          </p:cNvPr>
          <p:cNvSpPr>
            <a:spLocks noGrp="1"/>
          </p:cNvSpPr>
          <p:nvPr>
            <p:ph type="title"/>
          </p:nvPr>
        </p:nvSpPr>
        <p:spPr>
          <a:xfrm>
            <a:off x="838200" y="556995"/>
            <a:ext cx="10515600" cy="1133693"/>
          </a:xfrm>
        </p:spPr>
        <p:txBody>
          <a:bodyPr>
            <a:normAutofit/>
          </a:bodyPr>
          <a:lstStyle/>
          <a:p>
            <a:r>
              <a:rPr lang="en-US" sz="5200" dirty="0"/>
              <a:t>OIG’s Goals </a:t>
            </a:r>
          </a:p>
        </p:txBody>
      </p:sp>
      <p:graphicFrame>
        <p:nvGraphicFramePr>
          <p:cNvPr id="5" name="Content Placeholder 2">
            <a:extLst>
              <a:ext uri="{FF2B5EF4-FFF2-40B4-BE49-F238E27FC236}">
                <a16:creationId xmlns:a16="http://schemas.microsoft.com/office/drawing/2014/main" id="{FAE4C9DF-EC1F-16F7-0609-9814BAC24839}"/>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815204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5" name="Rectangle 70">
            <a:extLst>
              <a:ext uri="{FF2B5EF4-FFF2-40B4-BE49-F238E27FC236}">
                <a16:creationId xmlns:a16="http://schemas.microsoft.com/office/drawing/2014/main" id="{FA69AAE0-49D5-4C8B-8BA2-55898C00E0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descr="A picture containing wall&#10;&#10;Description automatically generated">
            <a:extLst>
              <a:ext uri="{FF2B5EF4-FFF2-40B4-BE49-F238E27FC236}">
                <a16:creationId xmlns:a16="http://schemas.microsoft.com/office/drawing/2014/main" id="{7C3B464A-186A-4684-198F-63AF98EDED7D}"/>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11396" r="15267" b="-1"/>
          <a:stretch/>
        </p:blipFill>
        <p:spPr>
          <a:xfrm>
            <a:off x="-4" y="-4"/>
            <a:ext cx="7534640" cy="6857984"/>
          </a:xfrm>
          <a:custGeom>
            <a:avLst/>
            <a:gdLst/>
            <a:ahLst/>
            <a:cxnLst/>
            <a:rect l="l" t="t" r="r" b="b"/>
            <a:pathLst>
              <a:path w="7534640" h="6857984">
                <a:moveTo>
                  <a:pt x="0" y="0"/>
                </a:moveTo>
                <a:lnTo>
                  <a:pt x="7534640" y="0"/>
                </a:lnTo>
                <a:lnTo>
                  <a:pt x="7534640" y="3832811"/>
                </a:lnTo>
                <a:lnTo>
                  <a:pt x="7344853" y="3826712"/>
                </a:lnTo>
                <a:cubicBezTo>
                  <a:pt x="7344853" y="3826712"/>
                  <a:pt x="7341511" y="3826712"/>
                  <a:pt x="7341511" y="3826712"/>
                </a:cubicBezTo>
                <a:cubicBezTo>
                  <a:pt x="7274667" y="3823370"/>
                  <a:pt x="7211169" y="3823370"/>
                  <a:pt x="7144324" y="3820027"/>
                </a:cubicBezTo>
                <a:cubicBezTo>
                  <a:pt x="6913719" y="3820027"/>
                  <a:pt x="6683113" y="3820027"/>
                  <a:pt x="6455848" y="3820027"/>
                </a:cubicBezTo>
                <a:cubicBezTo>
                  <a:pt x="6231926" y="3910265"/>
                  <a:pt x="5987951" y="3833396"/>
                  <a:pt x="5767372" y="3903581"/>
                </a:cubicBezTo>
                <a:cubicBezTo>
                  <a:pt x="5533423" y="3900239"/>
                  <a:pt x="5312845" y="3970423"/>
                  <a:pt x="5082238" y="4000503"/>
                </a:cubicBezTo>
                <a:cubicBezTo>
                  <a:pt x="4908446" y="4013871"/>
                  <a:pt x="4731314" y="3997160"/>
                  <a:pt x="4570892" y="4067345"/>
                </a:cubicBezTo>
                <a:cubicBezTo>
                  <a:pt x="4447233" y="4124161"/>
                  <a:pt x="4350312" y="4197688"/>
                  <a:pt x="4483996" y="4348083"/>
                </a:cubicBezTo>
                <a:cubicBezTo>
                  <a:pt x="4644419" y="4344742"/>
                  <a:pt x="4627708" y="4598742"/>
                  <a:pt x="4788129" y="4561979"/>
                </a:cubicBezTo>
                <a:cubicBezTo>
                  <a:pt x="4754709" y="4678954"/>
                  <a:pt x="4641076" y="4618795"/>
                  <a:pt x="4600971" y="4705690"/>
                </a:cubicBezTo>
                <a:cubicBezTo>
                  <a:pt x="4684524" y="4779217"/>
                  <a:pt x="4844945" y="4725744"/>
                  <a:pt x="4871683" y="4879480"/>
                </a:cubicBezTo>
                <a:cubicBezTo>
                  <a:pt x="4838262" y="5039902"/>
                  <a:pt x="4945210" y="5019849"/>
                  <a:pt x="5032105" y="5029876"/>
                </a:cubicBezTo>
                <a:cubicBezTo>
                  <a:pt x="5239317" y="5049930"/>
                  <a:pt x="5439843" y="5063297"/>
                  <a:pt x="5643713" y="5096719"/>
                </a:cubicBezTo>
                <a:cubicBezTo>
                  <a:pt x="5693844" y="5106745"/>
                  <a:pt x="5810819" y="5083350"/>
                  <a:pt x="5800794" y="5186956"/>
                </a:cubicBezTo>
                <a:cubicBezTo>
                  <a:pt x="5790767" y="5270508"/>
                  <a:pt x="5700529" y="5240431"/>
                  <a:pt x="5643713" y="5243772"/>
                </a:cubicBezTo>
                <a:cubicBezTo>
                  <a:pt x="5329553" y="5283879"/>
                  <a:pt x="5012052" y="5220378"/>
                  <a:pt x="4701235" y="5223719"/>
                </a:cubicBezTo>
                <a:cubicBezTo>
                  <a:pt x="4664472" y="5223719"/>
                  <a:pt x="4657787" y="5334009"/>
                  <a:pt x="4577576" y="5297246"/>
                </a:cubicBezTo>
                <a:cubicBezTo>
                  <a:pt x="4788129" y="5397510"/>
                  <a:pt x="5767372" y="5424248"/>
                  <a:pt x="6094900" y="5477721"/>
                </a:cubicBezTo>
                <a:cubicBezTo>
                  <a:pt x="5754004" y="5858724"/>
                  <a:pt x="5429817" y="5628117"/>
                  <a:pt x="5159105" y="5842012"/>
                </a:cubicBezTo>
                <a:cubicBezTo>
                  <a:pt x="5159105" y="5842012"/>
                  <a:pt x="5212580" y="5842012"/>
                  <a:pt x="5443187" y="5912197"/>
                </a:cubicBezTo>
                <a:cubicBezTo>
                  <a:pt x="5627002" y="5969012"/>
                  <a:pt x="5536765" y="6049223"/>
                  <a:pt x="6001321" y="6202962"/>
                </a:cubicBezTo>
                <a:cubicBezTo>
                  <a:pt x="5824188" y="6253093"/>
                  <a:pt x="5593581" y="6156172"/>
                  <a:pt x="5506685" y="6416857"/>
                </a:cubicBezTo>
                <a:cubicBezTo>
                  <a:pt x="5643713" y="6463648"/>
                  <a:pt x="5807477" y="6420200"/>
                  <a:pt x="5904398" y="6543858"/>
                </a:cubicBezTo>
                <a:cubicBezTo>
                  <a:pt x="5934478" y="6580622"/>
                  <a:pt x="5964557" y="6604017"/>
                  <a:pt x="6001321" y="6624068"/>
                </a:cubicBezTo>
                <a:cubicBezTo>
                  <a:pt x="5984612" y="6630754"/>
                  <a:pt x="5964557" y="6637437"/>
                  <a:pt x="5951188" y="6644121"/>
                </a:cubicBezTo>
                <a:cubicBezTo>
                  <a:pt x="5977925" y="6667518"/>
                  <a:pt x="6663060" y="6794517"/>
                  <a:pt x="6836850" y="6797860"/>
                </a:cubicBezTo>
                <a:cubicBezTo>
                  <a:pt x="6761652" y="6822926"/>
                  <a:pt x="6636845" y="6844075"/>
                  <a:pt x="6553814" y="6856412"/>
                </a:cubicBezTo>
                <a:lnTo>
                  <a:pt x="6542822" y="6857984"/>
                </a:lnTo>
                <a:lnTo>
                  <a:pt x="0" y="6857984"/>
                </a:lnTo>
                <a:close/>
              </a:path>
            </a:pathLst>
          </a:custGeom>
        </p:spPr>
      </p:pic>
      <p:sp>
        <p:nvSpPr>
          <p:cNvPr id="4" name="Title 3">
            <a:extLst>
              <a:ext uri="{FF2B5EF4-FFF2-40B4-BE49-F238E27FC236}">
                <a16:creationId xmlns:a16="http://schemas.microsoft.com/office/drawing/2014/main" id="{E4220344-984F-3F07-102D-1DCD2E4C2B9E}"/>
              </a:ext>
            </a:extLst>
          </p:cNvPr>
          <p:cNvSpPr>
            <a:spLocks noGrp="1"/>
          </p:cNvSpPr>
          <p:nvPr>
            <p:ph type="ctrTitle"/>
          </p:nvPr>
        </p:nvSpPr>
        <p:spPr>
          <a:xfrm>
            <a:off x="6343650" y="3962400"/>
            <a:ext cx="5505814" cy="1690409"/>
          </a:xfrm>
        </p:spPr>
        <p:txBody>
          <a:bodyPr anchor="b">
            <a:normAutofit/>
          </a:bodyPr>
          <a:lstStyle/>
          <a:p>
            <a:pPr algn="l"/>
            <a:r>
              <a:rPr lang="en-US" sz="4800" b="1" dirty="0"/>
              <a:t>Media Circus</a:t>
            </a:r>
          </a:p>
        </p:txBody>
      </p:sp>
      <p:sp>
        <p:nvSpPr>
          <p:cNvPr id="5" name="Subtitle 4">
            <a:extLst>
              <a:ext uri="{FF2B5EF4-FFF2-40B4-BE49-F238E27FC236}">
                <a16:creationId xmlns:a16="http://schemas.microsoft.com/office/drawing/2014/main" id="{E62D9AF2-518D-BD25-5EF2-A6C1FA6AD9E0}"/>
              </a:ext>
            </a:extLst>
          </p:cNvPr>
          <p:cNvSpPr>
            <a:spLocks noGrp="1"/>
          </p:cNvSpPr>
          <p:nvPr>
            <p:ph type="subTitle" idx="1"/>
          </p:nvPr>
        </p:nvSpPr>
        <p:spPr>
          <a:xfrm>
            <a:off x="6343650" y="5709565"/>
            <a:ext cx="5395975" cy="646785"/>
          </a:xfrm>
        </p:spPr>
        <p:txBody>
          <a:bodyPr>
            <a:normAutofit/>
          </a:bodyPr>
          <a:lstStyle/>
          <a:p>
            <a:pPr algn="l"/>
            <a:endParaRPr lang="en-US" dirty="0"/>
          </a:p>
        </p:txBody>
      </p:sp>
      <p:pic>
        <p:nvPicPr>
          <p:cNvPr id="7" name="Picture 6" descr="Rolls of Newspaper">
            <a:extLst>
              <a:ext uri="{FF2B5EF4-FFF2-40B4-BE49-F238E27FC236}">
                <a16:creationId xmlns:a16="http://schemas.microsoft.com/office/drawing/2014/main" id="{148123BD-6A3C-2CBC-3796-E6EBF8683AD6}"/>
              </a:ext>
            </a:extLst>
          </p:cNvPr>
          <p:cNvPicPr>
            <a:picLocks noChangeAspect="1"/>
          </p:cNvPicPr>
          <p:nvPr/>
        </p:nvPicPr>
        <p:blipFill rotWithShape="1">
          <a:blip r:embed="rId4"/>
          <a:srcRect l="21866" r="3" b="3"/>
          <a:stretch/>
        </p:blipFill>
        <p:spPr>
          <a:xfrm>
            <a:off x="7653541" y="6"/>
            <a:ext cx="4538463" cy="3877247"/>
          </a:xfrm>
          <a:custGeom>
            <a:avLst/>
            <a:gdLst/>
            <a:ahLst/>
            <a:cxnLst/>
            <a:rect l="l" t="t" r="r" b="b"/>
            <a:pathLst>
              <a:path w="4538463" h="3877247">
                <a:moveTo>
                  <a:pt x="0" y="0"/>
                </a:moveTo>
                <a:lnTo>
                  <a:pt x="4538463" y="0"/>
                </a:lnTo>
                <a:lnTo>
                  <a:pt x="4538463" y="3437173"/>
                </a:lnTo>
                <a:lnTo>
                  <a:pt x="4530710" y="3429000"/>
                </a:lnTo>
                <a:cubicBezTo>
                  <a:pt x="4370289" y="3495842"/>
                  <a:pt x="4239946" y="3686344"/>
                  <a:pt x="4056129" y="3636211"/>
                </a:cubicBezTo>
                <a:cubicBezTo>
                  <a:pt x="3872313" y="3589422"/>
                  <a:pt x="3788760" y="3830055"/>
                  <a:pt x="3618310" y="3756528"/>
                </a:cubicBezTo>
                <a:cubicBezTo>
                  <a:pt x="3394389" y="3823371"/>
                  <a:pt x="3163783" y="3823371"/>
                  <a:pt x="2933176" y="3810002"/>
                </a:cubicBezTo>
                <a:cubicBezTo>
                  <a:pt x="2702570" y="3840081"/>
                  <a:pt x="2471962" y="3873503"/>
                  <a:pt x="2238015" y="3850107"/>
                </a:cubicBezTo>
                <a:cubicBezTo>
                  <a:pt x="2007408" y="3870161"/>
                  <a:pt x="1783486" y="3883529"/>
                  <a:pt x="1552880" y="3863476"/>
                </a:cubicBezTo>
                <a:cubicBezTo>
                  <a:pt x="1322274" y="3886870"/>
                  <a:pt x="1091667" y="3876844"/>
                  <a:pt x="864402" y="3860134"/>
                </a:cubicBezTo>
                <a:cubicBezTo>
                  <a:pt x="757455" y="3860134"/>
                  <a:pt x="653849" y="3856792"/>
                  <a:pt x="546902" y="3856792"/>
                </a:cubicBezTo>
                <a:cubicBezTo>
                  <a:pt x="404861" y="3850108"/>
                  <a:pt x="262821" y="3845095"/>
                  <a:pt x="120363" y="3840499"/>
                </a:cubicBezTo>
                <a:lnTo>
                  <a:pt x="0" y="3836632"/>
                </a:lnTo>
                <a:close/>
              </a:path>
            </a:pathLst>
          </a:custGeom>
        </p:spPr>
      </p:pic>
      <p:sp>
        <p:nvSpPr>
          <p:cNvPr id="12" name="TextBox 11">
            <a:extLst>
              <a:ext uri="{FF2B5EF4-FFF2-40B4-BE49-F238E27FC236}">
                <a16:creationId xmlns:a16="http://schemas.microsoft.com/office/drawing/2014/main" id="{483C0783-24FA-1DEA-76AE-00A798A5C42A}"/>
              </a:ext>
            </a:extLst>
          </p:cNvPr>
          <p:cNvSpPr txBox="1"/>
          <p:nvPr/>
        </p:nvSpPr>
        <p:spPr>
          <a:xfrm>
            <a:off x="9884958" y="6657945"/>
            <a:ext cx="2307042" cy="200055"/>
          </a:xfrm>
          <a:prstGeom prst="rect">
            <a:avLst/>
          </a:prstGeom>
          <a:solidFill>
            <a:srgbClr val="000000"/>
          </a:solidFill>
        </p:spPr>
        <p:txBody>
          <a:bodyPr wrap="none" rtlCol="0">
            <a:spAutoFit/>
          </a:bodyPr>
          <a:lstStyle/>
          <a:p>
            <a:pPr algn="r">
              <a:spcAft>
                <a:spcPts val="600"/>
              </a:spcAft>
            </a:pPr>
            <a:r>
              <a:rPr lang="en-US" sz="700" dirty="0">
                <a:solidFill>
                  <a:srgbClr val="FFFFFF"/>
                </a:solidFill>
                <a:hlinkClick r:id="rId3" tooltip="https://www.julianmarquina.es/13-archivos-digitales-de-radio-y-television-repartidos-por-el-mundo-pero-hay-muchisimos-mas/">
                  <a:extLst>
                    <a:ext uri="{A12FA001-AC4F-418D-AE19-62706E023703}">
                      <ahyp:hlinkClr xmlns:ahyp="http://schemas.microsoft.com/office/drawing/2018/hyperlinkcolor" val="tx"/>
                    </a:ext>
                  </a:extLst>
                </a:hlinkClick>
              </a:rPr>
              <a:t>This Photo</a:t>
            </a:r>
            <a:r>
              <a:rPr lang="en-US" sz="700" dirty="0">
                <a:solidFill>
                  <a:srgbClr val="FFFFFF"/>
                </a:solidFill>
              </a:rPr>
              <a:t> by Unknown Author is licensed under </a:t>
            </a:r>
            <a:r>
              <a:rPr lang="en-US" sz="700" dirty="0">
                <a:solidFill>
                  <a:srgbClr val="FFFFFF"/>
                </a:solidFill>
                <a:hlinkClick r:id="rId5" tooltip="https://creativecommons.org/licenses/by-sa/3.0/">
                  <a:extLst>
                    <a:ext uri="{A12FA001-AC4F-418D-AE19-62706E023703}">
                      <ahyp:hlinkClr xmlns:ahyp="http://schemas.microsoft.com/office/drawing/2018/hyperlinkcolor" val="tx"/>
                    </a:ext>
                  </a:extLst>
                </a:hlinkClick>
              </a:rPr>
              <a:t>CC BY-SA</a:t>
            </a:r>
            <a:endParaRPr lang="en-US" sz="700" dirty="0">
              <a:solidFill>
                <a:srgbClr val="FFFFFF"/>
              </a:solidFill>
            </a:endParaRPr>
          </a:p>
        </p:txBody>
      </p:sp>
    </p:spTree>
    <p:extLst>
      <p:ext uri="{BB962C8B-B14F-4D97-AF65-F5344CB8AC3E}">
        <p14:creationId xmlns:p14="http://schemas.microsoft.com/office/powerpoint/2010/main" val="389059624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1EA7FA8-6652-4CC5-90F4-3D48CAC0C2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96A809B-4028-A044-B6A2-1B819D2E014B}"/>
              </a:ext>
            </a:extLst>
          </p:cNvPr>
          <p:cNvSpPr>
            <a:spLocks noGrp="1"/>
          </p:cNvSpPr>
          <p:nvPr>
            <p:ph type="title"/>
          </p:nvPr>
        </p:nvSpPr>
        <p:spPr>
          <a:xfrm>
            <a:off x="838200" y="365125"/>
            <a:ext cx="10515600" cy="1325563"/>
          </a:xfrm>
        </p:spPr>
        <p:txBody>
          <a:bodyPr>
            <a:normAutofit/>
          </a:bodyPr>
          <a:lstStyle/>
          <a:p>
            <a:r>
              <a:rPr lang="en-US" b="1" dirty="0"/>
              <a:t>Audits in Telehealth: </a:t>
            </a:r>
            <a:br>
              <a:rPr lang="en-US" b="1" dirty="0"/>
            </a:br>
            <a:r>
              <a:rPr lang="en-US" b="1" dirty="0"/>
              <a:t>On-going</a:t>
            </a:r>
          </a:p>
        </p:txBody>
      </p:sp>
      <p:sp>
        <p:nvSpPr>
          <p:cNvPr id="3" name="Content Placeholder 2">
            <a:extLst>
              <a:ext uri="{FF2B5EF4-FFF2-40B4-BE49-F238E27FC236}">
                <a16:creationId xmlns:a16="http://schemas.microsoft.com/office/drawing/2014/main" id="{27CE9368-CB98-9D4A-AE78-280E4F89A96E}"/>
              </a:ext>
            </a:extLst>
          </p:cNvPr>
          <p:cNvSpPr>
            <a:spLocks noGrp="1"/>
          </p:cNvSpPr>
          <p:nvPr>
            <p:ph idx="1"/>
          </p:nvPr>
        </p:nvSpPr>
        <p:spPr>
          <a:xfrm>
            <a:off x="589935" y="2013625"/>
            <a:ext cx="6179575" cy="4163337"/>
          </a:xfrm>
        </p:spPr>
        <p:txBody>
          <a:bodyPr>
            <a:normAutofit/>
          </a:bodyPr>
          <a:lstStyle/>
          <a:p>
            <a:r>
              <a:rPr lang="en-US" sz="2000" dirty="0"/>
              <a:t>Medicare Telehealth Services During the COVID-19 Emergency</a:t>
            </a:r>
          </a:p>
          <a:p>
            <a:r>
              <a:rPr lang="en-US" sz="2000" dirty="0"/>
              <a:t>Medicaid Telehealth Expansion During COVID-19 Emergency</a:t>
            </a:r>
          </a:p>
          <a:p>
            <a:r>
              <a:rPr lang="en-US" sz="2000" dirty="0"/>
              <a:t>Home Health Services Provided as Telehealth During the COVID-19 Emergency</a:t>
            </a:r>
          </a:p>
          <a:p>
            <a:r>
              <a:rPr lang="en-US" sz="2000" dirty="0"/>
              <a:t>Long-term Care Services Provided as Telehealth During COVID-19 Emergency</a:t>
            </a:r>
          </a:p>
          <a:p>
            <a:r>
              <a:rPr lang="en-US" sz="2000" dirty="0"/>
              <a:t>Hospice Services Provided In-setting During  COVID-19 Emergency</a:t>
            </a:r>
          </a:p>
          <a:p>
            <a:r>
              <a:rPr lang="en-US" sz="2000" dirty="0"/>
              <a:t>Physician Practices with Telehealth During COVID-19 Emergency</a:t>
            </a:r>
          </a:p>
          <a:p>
            <a:pPr marL="0" indent="0">
              <a:buNone/>
            </a:pPr>
            <a:endParaRPr lang="en-US" sz="1700" dirty="0"/>
          </a:p>
        </p:txBody>
      </p:sp>
      <p:pic>
        <p:nvPicPr>
          <p:cNvPr id="5" name="Picture 4" descr="Desk with stethoscope and computer keyboard">
            <a:extLst>
              <a:ext uri="{FF2B5EF4-FFF2-40B4-BE49-F238E27FC236}">
                <a16:creationId xmlns:a16="http://schemas.microsoft.com/office/drawing/2014/main" id="{DEC7015F-6A59-4673-299F-D5BEA5564175}"/>
              </a:ext>
            </a:extLst>
          </p:cNvPr>
          <p:cNvPicPr>
            <a:picLocks noChangeAspect="1"/>
          </p:cNvPicPr>
          <p:nvPr/>
        </p:nvPicPr>
        <p:blipFill rotWithShape="1">
          <a:blip r:embed="rId2"/>
          <a:srcRect l="16233" r="-3" b="-3"/>
          <a:stretch/>
        </p:blipFill>
        <p:spPr>
          <a:xfrm>
            <a:off x="6573962" y="2013626"/>
            <a:ext cx="4488714" cy="3576825"/>
          </a:xfrm>
          <a:custGeom>
            <a:avLst/>
            <a:gdLst/>
            <a:ahLst/>
            <a:cxnLst/>
            <a:rect l="l" t="t" r="r" b="b"/>
            <a:pathLst>
              <a:path w="4488714" h="3576825">
                <a:moveTo>
                  <a:pt x="713492" y="15"/>
                </a:moveTo>
                <a:cubicBezTo>
                  <a:pt x="723739" y="278"/>
                  <a:pt x="734339" y="3967"/>
                  <a:pt x="743942" y="5139"/>
                </a:cubicBezTo>
                <a:cubicBezTo>
                  <a:pt x="955929" y="31374"/>
                  <a:pt x="1167914" y="59717"/>
                  <a:pt x="1380134" y="84780"/>
                </a:cubicBezTo>
                <a:cubicBezTo>
                  <a:pt x="1578535" y="108204"/>
                  <a:pt x="1778340" y="113591"/>
                  <a:pt x="1977677" y="125771"/>
                </a:cubicBezTo>
                <a:cubicBezTo>
                  <a:pt x="2218942" y="140529"/>
                  <a:pt x="2459740" y="161377"/>
                  <a:pt x="2699600" y="194169"/>
                </a:cubicBezTo>
                <a:cubicBezTo>
                  <a:pt x="2866144" y="217126"/>
                  <a:pt x="3034328" y="233053"/>
                  <a:pt x="3203214" y="214783"/>
                </a:cubicBezTo>
                <a:cubicBezTo>
                  <a:pt x="3211646" y="213845"/>
                  <a:pt x="3221250" y="210801"/>
                  <a:pt x="3228277" y="213845"/>
                </a:cubicBezTo>
                <a:cubicBezTo>
                  <a:pt x="3310262" y="248045"/>
                  <a:pt x="3399740" y="223449"/>
                  <a:pt x="3484768" y="244999"/>
                </a:cubicBezTo>
                <a:cubicBezTo>
                  <a:pt x="3462984" y="328154"/>
                  <a:pt x="3369523" y="321361"/>
                  <a:pt x="3316820" y="378984"/>
                </a:cubicBezTo>
                <a:cubicBezTo>
                  <a:pt x="3402785" y="401939"/>
                  <a:pt x="3480084" y="425129"/>
                  <a:pt x="3558554" y="442462"/>
                </a:cubicBezTo>
                <a:cubicBezTo>
                  <a:pt x="3641709" y="460733"/>
                  <a:pt x="3712214" y="510158"/>
                  <a:pt x="3793494" y="532176"/>
                </a:cubicBezTo>
                <a:cubicBezTo>
                  <a:pt x="3810829" y="536861"/>
                  <a:pt x="3831676" y="553257"/>
                  <a:pt x="3837766" y="569186"/>
                </a:cubicBezTo>
                <a:cubicBezTo>
                  <a:pt x="3857442" y="620719"/>
                  <a:pt x="4250260" y="765244"/>
                  <a:pt x="4203881" y="811154"/>
                </a:cubicBezTo>
                <a:cubicBezTo>
                  <a:pt x="4184673" y="830128"/>
                  <a:pt x="4159844" y="843714"/>
                  <a:pt x="4133843" y="862453"/>
                </a:cubicBezTo>
                <a:cubicBezTo>
                  <a:pt x="4172962" y="897823"/>
                  <a:pt x="4216998" y="913283"/>
                  <a:pt x="4263846" y="923823"/>
                </a:cubicBezTo>
                <a:cubicBezTo>
                  <a:pt x="4277901" y="927103"/>
                  <a:pt x="4291721" y="933661"/>
                  <a:pt x="4293126" y="949590"/>
                </a:cubicBezTo>
                <a:cubicBezTo>
                  <a:pt x="4294531" y="966220"/>
                  <a:pt x="4280242" y="972778"/>
                  <a:pt x="4268297" y="980509"/>
                </a:cubicBezTo>
                <a:cubicBezTo>
                  <a:pt x="4251666" y="991283"/>
                  <a:pt x="4235503" y="1000654"/>
                  <a:pt x="4214422" y="1002059"/>
                </a:cubicBezTo>
                <a:cubicBezTo>
                  <a:pt x="4179754" y="1004167"/>
                  <a:pt x="4163124" y="1034149"/>
                  <a:pt x="4142980" y="1056636"/>
                </a:cubicBezTo>
                <a:cubicBezTo>
                  <a:pt x="4131736" y="1069286"/>
                  <a:pt x="4126114" y="1094817"/>
                  <a:pt x="4145790" y="1099268"/>
                </a:cubicBezTo>
                <a:cubicBezTo>
                  <a:pt x="4193106" y="1110043"/>
                  <a:pt x="4189358" y="1141197"/>
                  <a:pt x="4188188" y="1176567"/>
                </a:cubicBezTo>
                <a:cubicBezTo>
                  <a:pt x="4186548" y="1220370"/>
                  <a:pt x="4158673" y="1240514"/>
                  <a:pt x="4124474" y="1257380"/>
                </a:cubicBezTo>
                <a:cubicBezTo>
                  <a:pt x="4112762" y="1263235"/>
                  <a:pt x="4096132" y="1263000"/>
                  <a:pt x="4091680" y="1281271"/>
                </a:cubicBezTo>
                <a:cubicBezTo>
                  <a:pt x="4110888" y="1298606"/>
                  <a:pt x="4134312" y="1284551"/>
                  <a:pt x="4154926" y="1289469"/>
                </a:cubicBezTo>
                <a:cubicBezTo>
                  <a:pt x="4172025" y="1293452"/>
                  <a:pt x="4200368" y="1291344"/>
                  <a:pt x="4176944" y="1323200"/>
                </a:cubicBezTo>
                <a:cubicBezTo>
                  <a:pt x="4170150" y="1332335"/>
                  <a:pt x="4178114" y="1339363"/>
                  <a:pt x="4186782" y="1340066"/>
                </a:cubicBezTo>
                <a:cubicBezTo>
                  <a:pt x="4256117" y="1347327"/>
                  <a:pt x="4224260" y="1411743"/>
                  <a:pt x="4246513" y="1445708"/>
                </a:cubicBezTo>
                <a:cubicBezTo>
                  <a:pt x="4252602" y="1455076"/>
                  <a:pt x="4246044" y="1471239"/>
                  <a:pt x="4236440" y="1475221"/>
                </a:cubicBezTo>
                <a:cubicBezTo>
                  <a:pt x="4175069" y="1501456"/>
                  <a:pt x="4166637" y="1563998"/>
                  <a:pt x="4136888" y="1617873"/>
                </a:cubicBezTo>
                <a:cubicBezTo>
                  <a:pt x="4169214" y="1639188"/>
                  <a:pt x="4207863" y="1643873"/>
                  <a:pt x="4242764" y="1657693"/>
                </a:cubicBezTo>
                <a:cubicBezTo>
                  <a:pt x="4279072" y="1672216"/>
                  <a:pt x="4279072" y="1682991"/>
                  <a:pt x="4249089" y="1725153"/>
                </a:cubicBezTo>
                <a:cubicBezTo>
                  <a:pt x="4327090" y="1734290"/>
                  <a:pt x="4327090" y="1734290"/>
                  <a:pt x="4302964" y="1800579"/>
                </a:cubicBezTo>
                <a:cubicBezTo>
                  <a:pt x="4368318" y="1806669"/>
                  <a:pt x="4411417" y="1838057"/>
                  <a:pt x="4421488" y="1906689"/>
                </a:cubicBezTo>
                <a:cubicBezTo>
                  <a:pt x="4426408" y="1939951"/>
                  <a:pt x="4455922" y="1955644"/>
                  <a:pt x="4488714" y="1977897"/>
                </a:cubicBezTo>
                <a:cubicBezTo>
                  <a:pt x="4447958" y="1999448"/>
                  <a:pt x="4420318" y="2044421"/>
                  <a:pt x="4372767" y="1996870"/>
                </a:cubicBezTo>
                <a:cubicBezTo>
                  <a:pt x="4355434" y="1979537"/>
                  <a:pt x="4357072" y="2001555"/>
                  <a:pt x="4354731" y="2007880"/>
                </a:cubicBezTo>
                <a:cubicBezTo>
                  <a:pt x="4349110" y="2023339"/>
                  <a:pt x="4360820" y="2033646"/>
                  <a:pt x="4368551" y="2045357"/>
                </a:cubicBezTo>
                <a:cubicBezTo>
                  <a:pt x="4376046" y="2057070"/>
                  <a:pt x="4384948" y="2069484"/>
                  <a:pt x="4387056" y="2082603"/>
                </a:cubicBezTo>
                <a:cubicBezTo>
                  <a:pt x="4388460" y="2091738"/>
                  <a:pt x="4381668" y="2105088"/>
                  <a:pt x="4374173" y="2111882"/>
                </a:cubicBezTo>
                <a:cubicBezTo>
                  <a:pt x="4334820" y="2147720"/>
                  <a:pt x="4358244" y="2228299"/>
                  <a:pt x="4283756" y="2238606"/>
                </a:cubicBezTo>
                <a:cubicBezTo>
                  <a:pt x="4250260" y="2243289"/>
                  <a:pt x="4234098" y="2272804"/>
                  <a:pt x="4209503" y="2288966"/>
                </a:cubicBezTo>
                <a:cubicBezTo>
                  <a:pt x="4124006" y="2345418"/>
                  <a:pt x="4066851" y="2418032"/>
                  <a:pt x="4040383" y="2517817"/>
                </a:cubicBezTo>
                <a:cubicBezTo>
                  <a:pt x="4033122" y="2545457"/>
                  <a:pt x="4005246" y="2567711"/>
                  <a:pt x="3987210" y="2592071"/>
                </a:cubicBezTo>
                <a:cubicBezTo>
                  <a:pt x="3995878" y="2609873"/>
                  <a:pt x="4043193" y="2571458"/>
                  <a:pt x="4026563" y="2618305"/>
                </a:cubicBezTo>
                <a:cubicBezTo>
                  <a:pt x="4013914" y="2653442"/>
                  <a:pt x="3981588" y="2675226"/>
                  <a:pt x="3951137" y="2696074"/>
                </a:cubicBezTo>
                <a:cubicBezTo>
                  <a:pt x="3916470" y="2719731"/>
                  <a:pt x="3878055" y="2738704"/>
                  <a:pt x="3862360" y="2782506"/>
                </a:cubicBezTo>
                <a:cubicBezTo>
                  <a:pt x="3859081" y="2791877"/>
                  <a:pt x="3848540" y="2801714"/>
                  <a:pt x="3839172" y="2805463"/>
                </a:cubicBezTo>
                <a:cubicBezTo>
                  <a:pt x="3350549" y="3576343"/>
                  <a:pt x="2147734" y="3581495"/>
                  <a:pt x="2009066" y="3576107"/>
                </a:cubicBezTo>
                <a:cubicBezTo>
                  <a:pt x="1841116" y="3569315"/>
                  <a:pt x="1682302" y="3521764"/>
                  <a:pt x="1526534" y="3462502"/>
                </a:cubicBezTo>
                <a:cubicBezTo>
                  <a:pt x="1460712" y="3437439"/>
                  <a:pt x="1399577" y="3401835"/>
                  <a:pt x="1335628" y="3374195"/>
                </a:cubicBezTo>
                <a:cubicBezTo>
                  <a:pt x="1247321" y="3336013"/>
                  <a:pt x="1179158" y="3263165"/>
                  <a:pt x="1091084" y="3232479"/>
                </a:cubicBezTo>
                <a:cubicBezTo>
                  <a:pt x="1000434" y="3200857"/>
                  <a:pt x="922901" y="3143000"/>
                  <a:pt x="829673" y="3118405"/>
                </a:cubicBezTo>
                <a:cubicBezTo>
                  <a:pt x="780484" y="3105288"/>
                  <a:pt x="732933" y="3081631"/>
                  <a:pt x="740662" y="3013935"/>
                </a:cubicBezTo>
                <a:cubicBezTo>
                  <a:pt x="742771" y="2994727"/>
                  <a:pt x="729888" y="2979034"/>
                  <a:pt x="709509" y="2984656"/>
                </a:cubicBezTo>
                <a:cubicBezTo>
                  <a:pt x="670626" y="2995196"/>
                  <a:pt x="653058" y="2967321"/>
                  <a:pt x="631507" y="2946474"/>
                </a:cubicBezTo>
                <a:cubicBezTo>
                  <a:pt x="593093" y="2909465"/>
                  <a:pt x="556552" y="2870113"/>
                  <a:pt x="495415" y="2864022"/>
                </a:cubicBezTo>
                <a:cubicBezTo>
                  <a:pt x="507126" y="2834976"/>
                  <a:pt x="527037" y="2839193"/>
                  <a:pt x="545308" y="2845283"/>
                </a:cubicBezTo>
                <a:cubicBezTo>
                  <a:pt x="593327" y="2861212"/>
                  <a:pt x="640877" y="2879248"/>
                  <a:pt x="688896" y="2895176"/>
                </a:cubicBezTo>
                <a:cubicBezTo>
                  <a:pt x="720284" y="2905483"/>
                  <a:pt x="751438" y="2920006"/>
                  <a:pt x="793367" y="2908527"/>
                </a:cubicBezTo>
                <a:cubicBezTo>
                  <a:pt x="757294" y="2849968"/>
                  <a:pt x="695923" y="2839427"/>
                  <a:pt x="646265" y="2821391"/>
                </a:cubicBezTo>
                <a:cubicBezTo>
                  <a:pt x="584192" y="2798670"/>
                  <a:pt x="547651" y="2755803"/>
                  <a:pt x="503847" y="2708019"/>
                </a:cubicBezTo>
                <a:cubicBezTo>
                  <a:pt x="549524" y="2696541"/>
                  <a:pt x="577867" y="2731678"/>
                  <a:pt x="613705" y="2729803"/>
                </a:cubicBezTo>
                <a:cubicBezTo>
                  <a:pt x="615580" y="2723714"/>
                  <a:pt x="618859" y="2714813"/>
                  <a:pt x="618390" y="2714577"/>
                </a:cubicBezTo>
                <a:cubicBezTo>
                  <a:pt x="559831" y="2688343"/>
                  <a:pt x="532425" y="2639153"/>
                  <a:pt x="523289" y="2579656"/>
                </a:cubicBezTo>
                <a:cubicBezTo>
                  <a:pt x="518605" y="2548972"/>
                  <a:pt x="497289" y="2539368"/>
                  <a:pt x="476207" y="2525313"/>
                </a:cubicBezTo>
                <a:cubicBezTo>
                  <a:pt x="402656" y="2475421"/>
                  <a:pt x="324889" y="2430213"/>
                  <a:pt x="264455" y="2361581"/>
                </a:cubicBezTo>
                <a:cubicBezTo>
                  <a:pt x="334259" y="2370716"/>
                  <a:pt x="390242" y="2415455"/>
                  <a:pt x="465433" y="2434663"/>
                </a:cubicBezTo>
                <a:cubicBezTo>
                  <a:pt x="405702" y="2359238"/>
                  <a:pt x="328402" y="2321058"/>
                  <a:pt x="257897" y="2275380"/>
                </a:cubicBezTo>
                <a:cubicBezTo>
                  <a:pt x="225806" y="2254533"/>
                  <a:pt x="196059" y="2227830"/>
                  <a:pt x="157174" y="2216586"/>
                </a:cubicBezTo>
                <a:cubicBezTo>
                  <a:pt x="143354" y="2212604"/>
                  <a:pt x="120633" y="2204172"/>
                  <a:pt x="131643" y="2181919"/>
                </a:cubicBezTo>
                <a:cubicBezTo>
                  <a:pt x="141011" y="2163415"/>
                  <a:pt x="159516" y="2169035"/>
                  <a:pt x="176382" y="2174423"/>
                </a:cubicBezTo>
                <a:cubicBezTo>
                  <a:pt x="216905" y="2187776"/>
                  <a:pt x="258834" y="2188009"/>
                  <a:pt x="313646" y="2187776"/>
                </a:cubicBezTo>
                <a:cubicBezTo>
                  <a:pt x="267735" y="2126639"/>
                  <a:pt x="183643" y="2144910"/>
                  <a:pt x="144292" y="2080728"/>
                </a:cubicBezTo>
                <a:cubicBezTo>
                  <a:pt x="193481" y="2069484"/>
                  <a:pt x="231428" y="2092674"/>
                  <a:pt x="271249" y="2097124"/>
                </a:cubicBezTo>
                <a:cubicBezTo>
                  <a:pt x="307321" y="2101106"/>
                  <a:pt x="316222" y="2090332"/>
                  <a:pt x="307790" y="2054961"/>
                </a:cubicBezTo>
                <a:cubicBezTo>
                  <a:pt x="294673" y="1999915"/>
                  <a:pt x="314349" y="1971806"/>
                  <a:pt x="366818" y="1986798"/>
                </a:cubicBezTo>
                <a:cubicBezTo>
                  <a:pt x="415539" y="2000852"/>
                  <a:pt x="420692" y="1980240"/>
                  <a:pt x="407575" y="1948852"/>
                </a:cubicBezTo>
                <a:cubicBezTo>
                  <a:pt x="388836" y="1903176"/>
                  <a:pt x="410151" y="1867805"/>
                  <a:pt x="424674" y="1829390"/>
                </a:cubicBezTo>
                <a:cubicBezTo>
                  <a:pt x="446928" y="1770831"/>
                  <a:pt x="437558" y="1742253"/>
                  <a:pt x="389539" y="1698685"/>
                </a:cubicBezTo>
                <a:cubicBezTo>
                  <a:pt x="362602" y="1674323"/>
                  <a:pt x="333557" y="1653711"/>
                  <a:pt x="294438" y="1632630"/>
                </a:cubicBezTo>
                <a:cubicBezTo>
                  <a:pt x="384620" y="1621152"/>
                  <a:pt x="289988" y="1582503"/>
                  <a:pt x="321844" y="1558376"/>
                </a:cubicBezTo>
                <a:cubicBezTo>
                  <a:pt x="385557" y="1548538"/>
                  <a:pt x="437558" y="1625368"/>
                  <a:pt x="524227" y="1603350"/>
                </a:cubicBezTo>
                <a:cubicBezTo>
                  <a:pt x="417179" y="1536825"/>
                  <a:pt x="298889" y="1515041"/>
                  <a:pt x="221356" y="1426500"/>
                </a:cubicBezTo>
                <a:cubicBezTo>
                  <a:pt x="239158" y="1406355"/>
                  <a:pt x="256960" y="1425094"/>
                  <a:pt x="272186" y="1417599"/>
                </a:cubicBezTo>
                <a:cubicBezTo>
                  <a:pt x="271717" y="1412914"/>
                  <a:pt x="272889" y="1405886"/>
                  <a:pt x="270077" y="1403779"/>
                </a:cubicBezTo>
                <a:cubicBezTo>
                  <a:pt x="212221" y="1355525"/>
                  <a:pt x="211283" y="1354355"/>
                  <a:pt x="273356" y="1318749"/>
                </a:cubicBezTo>
                <a:cubicBezTo>
                  <a:pt x="295141" y="1306335"/>
                  <a:pt x="293267" y="1295325"/>
                  <a:pt x="281790" y="1279632"/>
                </a:cubicBezTo>
                <a:cubicBezTo>
                  <a:pt x="273590" y="1268622"/>
                  <a:pt x="263753" y="1258784"/>
                  <a:pt x="268438" y="1234657"/>
                </a:cubicBezTo>
                <a:cubicBezTo>
                  <a:pt x="302402" y="1265578"/>
                  <a:pt x="466603" y="1255505"/>
                  <a:pt x="495649" y="1252226"/>
                </a:cubicBezTo>
                <a:cubicBezTo>
                  <a:pt x="528208" y="1248713"/>
                  <a:pt x="560299" y="1233721"/>
                  <a:pt x="594497" y="1241919"/>
                </a:cubicBezTo>
                <a:cubicBezTo>
                  <a:pt x="621903" y="1248479"/>
                  <a:pt x="748860" y="1311957"/>
                  <a:pt x="766898" y="1239109"/>
                </a:cubicBezTo>
                <a:cubicBezTo>
                  <a:pt x="767835" y="1235595"/>
                  <a:pt x="819132" y="1243794"/>
                  <a:pt x="846773" y="1247776"/>
                </a:cubicBezTo>
                <a:cubicBezTo>
                  <a:pt x="871134" y="1251055"/>
                  <a:pt x="898540" y="1265578"/>
                  <a:pt x="914936" y="1236532"/>
                </a:cubicBezTo>
                <a:cubicBezTo>
                  <a:pt x="924540" y="1219433"/>
                  <a:pt x="884954" y="1186405"/>
                  <a:pt x="849584" y="1183594"/>
                </a:cubicBezTo>
                <a:cubicBezTo>
                  <a:pt x="818898" y="1181017"/>
                  <a:pt x="786807" y="1177269"/>
                  <a:pt x="757528" y="1184296"/>
                </a:cubicBezTo>
                <a:cubicBezTo>
                  <a:pt x="721456" y="1192730"/>
                  <a:pt x="702014" y="1179144"/>
                  <a:pt x="691941" y="1149864"/>
                </a:cubicBezTo>
                <a:cubicBezTo>
                  <a:pt x="680698" y="1117539"/>
                  <a:pt x="659147" y="1102547"/>
                  <a:pt x="629400" y="1087555"/>
                </a:cubicBezTo>
                <a:cubicBezTo>
                  <a:pt x="557253" y="1051250"/>
                  <a:pt x="487920" y="1009321"/>
                  <a:pt x="408747" y="988239"/>
                </a:cubicBezTo>
                <a:cubicBezTo>
                  <a:pt x="393052" y="984022"/>
                  <a:pt x="375719" y="978400"/>
                  <a:pt x="368458" y="950527"/>
                </a:cubicBezTo>
                <a:cubicBezTo>
                  <a:pt x="582786" y="992220"/>
                  <a:pt x="778141" y="1100908"/>
                  <a:pt x="999262" y="1094583"/>
                </a:cubicBezTo>
                <a:cubicBezTo>
                  <a:pt x="938829" y="1060149"/>
                  <a:pt x="868792" y="1058276"/>
                  <a:pt x="804376" y="1034149"/>
                </a:cubicBezTo>
                <a:cubicBezTo>
                  <a:pt x="850053" y="1016113"/>
                  <a:pt x="892918" y="1034852"/>
                  <a:pt x="936252" y="1045159"/>
                </a:cubicBezTo>
                <a:cubicBezTo>
                  <a:pt x="972559" y="1053591"/>
                  <a:pt x="1005353" y="1054997"/>
                  <a:pt x="1009335" y="1004636"/>
                </a:cubicBezTo>
                <a:cubicBezTo>
                  <a:pt x="1007929" y="1001356"/>
                  <a:pt x="1008163" y="997141"/>
                  <a:pt x="1008398" y="993158"/>
                </a:cubicBezTo>
                <a:cubicBezTo>
                  <a:pt x="996216" y="972311"/>
                  <a:pt x="977244" y="961536"/>
                  <a:pt x="954757" y="955445"/>
                </a:cubicBezTo>
                <a:cubicBezTo>
                  <a:pt x="941171" y="951697"/>
                  <a:pt x="923135" y="946075"/>
                  <a:pt x="923368" y="931085"/>
                </a:cubicBezTo>
                <a:cubicBezTo>
                  <a:pt x="924071" y="875570"/>
                  <a:pt x="880738" y="859407"/>
                  <a:pt x="837403" y="843245"/>
                </a:cubicBezTo>
                <a:cubicBezTo>
                  <a:pt x="861530" y="815605"/>
                  <a:pt x="880503" y="835983"/>
                  <a:pt x="898774" y="833876"/>
                </a:cubicBezTo>
                <a:cubicBezTo>
                  <a:pt x="910720" y="832470"/>
                  <a:pt x="921495" y="829894"/>
                  <a:pt x="921495" y="815605"/>
                </a:cubicBezTo>
                <a:cubicBezTo>
                  <a:pt x="921729" y="803658"/>
                  <a:pt x="916107" y="790072"/>
                  <a:pt x="904396" y="789839"/>
                </a:cubicBezTo>
                <a:cubicBezTo>
                  <a:pt x="831079" y="787730"/>
                  <a:pt x="790556" y="710900"/>
                  <a:pt x="714428" y="710666"/>
                </a:cubicBezTo>
                <a:cubicBezTo>
                  <a:pt x="668986" y="710666"/>
                  <a:pt x="738086" y="667332"/>
                  <a:pt x="699672" y="649295"/>
                </a:cubicBezTo>
                <a:cubicBezTo>
                  <a:pt x="691238" y="645313"/>
                  <a:pt x="721690" y="639224"/>
                  <a:pt x="735276" y="640160"/>
                </a:cubicBezTo>
                <a:cubicBezTo>
                  <a:pt x="748627" y="641097"/>
                  <a:pt x="760573" y="652574"/>
                  <a:pt x="776736" y="644376"/>
                </a:cubicBezTo>
                <a:cubicBezTo>
                  <a:pt x="785637" y="615097"/>
                  <a:pt x="762682" y="604322"/>
                  <a:pt x="743708" y="596123"/>
                </a:cubicBezTo>
                <a:cubicBezTo>
                  <a:pt x="699905" y="577150"/>
                  <a:pt x="657274" y="554195"/>
                  <a:pt x="609255" y="547401"/>
                </a:cubicBezTo>
                <a:cubicBezTo>
                  <a:pt x="592156" y="545059"/>
                  <a:pt x="633850" y="513671"/>
                  <a:pt x="642048" y="502662"/>
                </a:cubicBezTo>
                <a:cubicBezTo>
                  <a:pt x="448801" y="386949"/>
                  <a:pt x="216437" y="392804"/>
                  <a:pt x="0" y="299342"/>
                </a:cubicBezTo>
                <a:cubicBezTo>
                  <a:pt x="47785" y="281073"/>
                  <a:pt x="82921" y="294424"/>
                  <a:pt x="115480" y="297235"/>
                </a:cubicBezTo>
                <a:cubicBezTo>
                  <a:pt x="196760" y="304261"/>
                  <a:pt x="277105" y="318784"/>
                  <a:pt x="358151" y="327451"/>
                </a:cubicBezTo>
                <a:cubicBezTo>
                  <a:pt x="397971" y="331667"/>
                  <a:pt x="434981" y="347596"/>
                  <a:pt x="479486" y="322299"/>
                </a:cubicBezTo>
                <a:cubicBezTo>
                  <a:pt x="509235" y="305433"/>
                  <a:pt x="556786" y="323703"/>
                  <a:pt x="593327" y="338695"/>
                </a:cubicBezTo>
                <a:cubicBezTo>
                  <a:pt x="623543" y="351109"/>
                  <a:pt x="652355" y="354388"/>
                  <a:pt x="692410" y="338695"/>
                </a:cubicBezTo>
                <a:cubicBezTo>
                  <a:pt x="656103" y="329091"/>
                  <a:pt x="628228" y="320659"/>
                  <a:pt x="599651" y="314802"/>
                </a:cubicBezTo>
                <a:cubicBezTo>
                  <a:pt x="576930" y="310118"/>
                  <a:pt x="631040" y="291144"/>
                  <a:pt x="658679" y="293487"/>
                </a:cubicBezTo>
                <a:cubicBezTo>
                  <a:pt x="697329" y="296766"/>
                  <a:pt x="675545" y="284586"/>
                  <a:pt x="668986" y="267720"/>
                </a:cubicBezTo>
                <a:cubicBezTo>
                  <a:pt x="661959" y="249684"/>
                  <a:pt x="682806" y="244063"/>
                  <a:pt x="695923" y="247810"/>
                </a:cubicBezTo>
                <a:cubicBezTo>
                  <a:pt x="746284" y="262568"/>
                  <a:pt x="796411" y="236567"/>
                  <a:pt x="848413" y="257649"/>
                </a:cubicBezTo>
                <a:cubicBezTo>
                  <a:pt x="835295" y="205647"/>
                  <a:pt x="806952" y="182926"/>
                  <a:pt x="747690" y="175664"/>
                </a:cubicBezTo>
                <a:cubicBezTo>
                  <a:pt x="725437" y="172854"/>
                  <a:pt x="702248" y="177070"/>
                  <a:pt x="683040" y="162078"/>
                </a:cubicBezTo>
                <a:cubicBezTo>
                  <a:pt x="672030" y="153413"/>
                  <a:pt x="659616" y="143106"/>
                  <a:pt x="668283" y="127177"/>
                </a:cubicBezTo>
                <a:cubicBezTo>
                  <a:pt x="674373" y="115933"/>
                  <a:pt x="687491" y="115933"/>
                  <a:pt x="698266" y="119682"/>
                </a:cubicBezTo>
                <a:cubicBezTo>
                  <a:pt x="746519" y="136313"/>
                  <a:pt x="796880" y="142403"/>
                  <a:pt x="847241" y="148494"/>
                </a:cubicBezTo>
                <a:cubicBezTo>
                  <a:pt x="854972" y="149430"/>
                  <a:pt x="863637" y="152476"/>
                  <a:pt x="872305" y="137015"/>
                </a:cubicBezTo>
                <a:cubicBezTo>
                  <a:pt x="778141" y="111951"/>
                  <a:pt x="688662" y="76347"/>
                  <a:pt x="591921" y="62527"/>
                </a:cubicBezTo>
                <a:cubicBezTo>
                  <a:pt x="593327" y="55969"/>
                  <a:pt x="594732" y="49410"/>
                  <a:pt x="596138" y="42852"/>
                </a:cubicBezTo>
                <a:cubicBezTo>
                  <a:pt x="671796" y="52220"/>
                  <a:pt x="747456" y="61590"/>
                  <a:pt x="843025" y="73303"/>
                </a:cubicBezTo>
                <a:cubicBezTo>
                  <a:pt x="784231" y="36058"/>
                  <a:pt x="728717" y="48473"/>
                  <a:pt x="685149" y="15446"/>
                </a:cubicBezTo>
                <a:cubicBezTo>
                  <a:pt x="693347" y="2914"/>
                  <a:pt x="703244" y="-249"/>
                  <a:pt x="713492" y="15"/>
                </a:cubicBezTo>
                <a:close/>
              </a:path>
            </a:pathLst>
          </a:custGeom>
        </p:spPr>
      </p:pic>
    </p:spTree>
    <p:extLst>
      <p:ext uri="{BB962C8B-B14F-4D97-AF65-F5344CB8AC3E}">
        <p14:creationId xmlns:p14="http://schemas.microsoft.com/office/powerpoint/2010/main" val="56065596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F4967A1-BAAD-3964-DA13-67B28A23F63B}"/>
              </a:ext>
            </a:extLst>
          </p:cNvPr>
          <p:cNvSpPr>
            <a:spLocks noGrp="1"/>
          </p:cNvSpPr>
          <p:nvPr>
            <p:ph type="title"/>
          </p:nvPr>
        </p:nvSpPr>
        <p:spPr>
          <a:xfrm>
            <a:off x="6513788" y="365125"/>
            <a:ext cx="4840010" cy="1807305"/>
          </a:xfrm>
        </p:spPr>
        <p:txBody>
          <a:bodyPr>
            <a:normAutofit fontScale="90000"/>
          </a:bodyPr>
          <a:lstStyle/>
          <a:p>
            <a:r>
              <a:rPr lang="en-US" b="1" dirty="0"/>
              <a:t>Telehealth Can Equal Telefraud and Abuse</a:t>
            </a:r>
          </a:p>
        </p:txBody>
      </p:sp>
      <p:pic>
        <p:nvPicPr>
          <p:cNvPr id="5" name="Picture 4" descr="A picture containing text, device&#10;&#10;Description automatically generated">
            <a:extLst>
              <a:ext uri="{FF2B5EF4-FFF2-40B4-BE49-F238E27FC236}">
                <a16:creationId xmlns:a16="http://schemas.microsoft.com/office/drawing/2014/main" id="{9CD3AF54-AEF2-30DD-290D-36C05A2581F2}"/>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60376" r="8408" b="1"/>
          <a:stretch/>
        </p:blipFill>
        <p:spPr>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3" name="Content Placeholder 2">
            <a:extLst>
              <a:ext uri="{FF2B5EF4-FFF2-40B4-BE49-F238E27FC236}">
                <a16:creationId xmlns:a16="http://schemas.microsoft.com/office/drawing/2014/main" id="{C40E900E-FCD0-68E9-393F-E47DC2CDB935}"/>
              </a:ext>
            </a:extLst>
          </p:cNvPr>
          <p:cNvSpPr>
            <a:spLocks noGrp="1"/>
          </p:cNvSpPr>
          <p:nvPr>
            <p:ph idx="1"/>
          </p:nvPr>
        </p:nvSpPr>
        <p:spPr>
          <a:xfrm>
            <a:off x="6513788" y="2333297"/>
            <a:ext cx="4840010" cy="3843666"/>
          </a:xfrm>
        </p:spPr>
        <p:txBody>
          <a:bodyPr>
            <a:normAutofit lnSpcReduction="10000"/>
          </a:bodyPr>
          <a:lstStyle/>
          <a:p>
            <a:r>
              <a:rPr lang="en-US" sz="2000" dirty="0"/>
              <a:t>Lack of Understanding of Flexibilities</a:t>
            </a:r>
          </a:p>
          <a:p>
            <a:r>
              <a:rPr lang="en-US" sz="2000" dirty="0"/>
              <a:t>Upcoding Time and Complexity</a:t>
            </a:r>
          </a:p>
          <a:p>
            <a:r>
              <a:rPr lang="en-US" sz="2200" dirty="0"/>
              <a:t>Claims for Uncovered Services</a:t>
            </a:r>
          </a:p>
          <a:p>
            <a:r>
              <a:rPr lang="en-US" sz="2000" dirty="0"/>
              <a:t>Misrepresenting the Virtual Service Provided</a:t>
            </a:r>
          </a:p>
          <a:p>
            <a:r>
              <a:rPr lang="en-US" sz="2000" dirty="0"/>
              <a:t>Claims Did not Have Adequate Documentation</a:t>
            </a:r>
          </a:p>
          <a:p>
            <a:r>
              <a:rPr lang="en-US" sz="2000" dirty="0"/>
              <a:t>Cybersecurity Risk Exposure</a:t>
            </a:r>
          </a:p>
          <a:p>
            <a:r>
              <a:rPr lang="en-US" sz="2000" dirty="0"/>
              <a:t>Kickbacks from Telehealth Companies to Physicians for increased prescribing of medically unnecessary services and products  </a:t>
            </a:r>
          </a:p>
        </p:txBody>
      </p:sp>
      <p:sp>
        <p:nvSpPr>
          <p:cNvPr id="6" name="TextBox 5">
            <a:extLst>
              <a:ext uri="{FF2B5EF4-FFF2-40B4-BE49-F238E27FC236}">
                <a16:creationId xmlns:a16="http://schemas.microsoft.com/office/drawing/2014/main" id="{2AC405A3-8742-B133-B8C5-5FC6251FAE3F}"/>
              </a:ext>
            </a:extLst>
          </p:cNvPr>
          <p:cNvSpPr txBox="1"/>
          <p:nvPr/>
        </p:nvSpPr>
        <p:spPr>
          <a:xfrm>
            <a:off x="9732673" y="6657945"/>
            <a:ext cx="2459327" cy="200055"/>
          </a:xfrm>
          <a:prstGeom prst="rect">
            <a:avLst/>
          </a:prstGeom>
          <a:solidFill>
            <a:srgbClr val="000000"/>
          </a:solidFill>
        </p:spPr>
        <p:txBody>
          <a:bodyPr wrap="none" rtlCol="0">
            <a:spAutoFit/>
          </a:bodyPr>
          <a:lstStyle/>
          <a:p>
            <a:pPr algn="r">
              <a:spcAft>
                <a:spcPts val="600"/>
              </a:spcAft>
            </a:pPr>
            <a:r>
              <a:rPr lang="en-US" sz="700" dirty="0">
                <a:solidFill>
                  <a:srgbClr val="FFFFFF"/>
                </a:solidFill>
                <a:hlinkClick r:id="rId3" tooltip="https://www.wrongkindofgreen.org/2014/09/21/till-the-end-of-time/">
                  <a:extLst>
                    <a:ext uri="{A12FA001-AC4F-418D-AE19-62706E023703}">
                      <ahyp:hlinkClr xmlns:ahyp="http://schemas.microsoft.com/office/drawing/2018/hyperlinkcolor" val="tx"/>
                    </a:ext>
                  </a:extLst>
                </a:hlinkClick>
              </a:rPr>
              <a:t>This Photo</a:t>
            </a:r>
            <a:r>
              <a:rPr lang="en-US" sz="700" dirty="0">
                <a:solidFill>
                  <a:srgbClr val="FFFFFF"/>
                </a:solidFill>
              </a:rPr>
              <a:t> by Unknown Author is licensed under </a:t>
            </a:r>
            <a:r>
              <a:rPr lang="en-US" sz="700" dirty="0">
                <a:solidFill>
                  <a:srgbClr val="FFFFFF"/>
                </a:solidFill>
                <a:hlinkClick r:id="rId4" tooltip="https://creativecommons.org/licenses/by-nc-nd/3.0/">
                  <a:extLst>
                    <a:ext uri="{A12FA001-AC4F-418D-AE19-62706E023703}">
                      <ahyp:hlinkClr xmlns:ahyp="http://schemas.microsoft.com/office/drawing/2018/hyperlinkcolor" val="tx"/>
                    </a:ext>
                  </a:extLst>
                </a:hlinkClick>
              </a:rPr>
              <a:t>CC BY-NC-ND</a:t>
            </a:r>
            <a:endParaRPr lang="en-US" sz="700" dirty="0">
              <a:solidFill>
                <a:srgbClr val="FFFFFF"/>
              </a:solidFill>
            </a:endParaRPr>
          </a:p>
        </p:txBody>
      </p:sp>
    </p:spTree>
    <p:extLst>
      <p:ext uri="{BB962C8B-B14F-4D97-AF65-F5344CB8AC3E}">
        <p14:creationId xmlns:p14="http://schemas.microsoft.com/office/powerpoint/2010/main" val="146997673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317B7366-37C8-497F-8B24-C0D854C71A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B598A6F-F3B5-5143-808A-8780F0198F51}"/>
              </a:ext>
            </a:extLst>
          </p:cNvPr>
          <p:cNvSpPr>
            <a:spLocks noGrp="1"/>
          </p:cNvSpPr>
          <p:nvPr>
            <p:ph type="title"/>
          </p:nvPr>
        </p:nvSpPr>
        <p:spPr>
          <a:xfrm>
            <a:off x="838200" y="365125"/>
            <a:ext cx="10515600" cy="1325563"/>
          </a:xfrm>
        </p:spPr>
        <p:txBody>
          <a:bodyPr vert="horz" lIns="91440" tIns="45720" rIns="91440" bIns="45720" rtlCol="0">
            <a:noAutofit/>
          </a:bodyPr>
          <a:lstStyle/>
          <a:p>
            <a:r>
              <a:rPr lang="en-US" sz="4800" b="1" dirty="0"/>
              <a:t>The</a:t>
            </a:r>
            <a:br>
              <a:rPr lang="en-US" sz="4800" b="1" dirty="0"/>
            </a:br>
            <a:r>
              <a:rPr lang="en-US" sz="4800" b="1" dirty="0"/>
              <a:t>Enforcers</a:t>
            </a:r>
          </a:p>
        </p:txBody>
      </p:sp>
      <p:pic>
        <p:nvPicPr>
          <p:cNvPr id="6" name="Picture 5" descr="A picture containing text, outdoor&#10;&#10;Description automatically generated">
            <a:extLst>
              <a:ext uri="{FF2B5EF4-FFF2-40B4-BE49-F238E27FC236}">
                <a16:creationId xmlns:a16="http://schemas.microsoft.com/office/drawing/2014/main" id="{A1D6FF93-8E3E-BCE7-CFCC-06889A5C9781}"/>
              </a:ext>
            </a:extLst>
          </p:cNvPr>
          <p:cNvPicPr>
            <a:picLocks noChangeAspect="1"/>
          </p:cNvPicPr>
          <p:nvPr/>
        </p:nvPicPr>
        <p:blipFill rotWithShape="1">
          <a:blip r:embed="rId2"/>
          <a:srcRect t="21715" r="-1" b="23700"/>
          <a:stretch/>
        </p:blipFill>
        <p:spPr>
          <a:xfrm>
            <a:off x="1129323" y="2013626"/>
            <a:ext cx="4488714" cy="3576825"/>
          </a:xfrm>
          <a:custGeom>
            <a:avLst/>
            <a:gdLst/>
            <a:ahLst/>
            <a:cxnLst/>
            <a:rect l="l" t="t" r="r" b="b"/>
            <a:pathLst>
              <a:path w="4488714" h="3576825">
                <a:moveTo>
                  <a:pt x="713492" y="15"/>
                </a:moveTo>
                <a:cubicBezTo>
                  <a:pt x="723739" y="278"/>
                  <a:pt x="734339" y="3967"/>
                  <a:pt x="743942" y="5139"/>
                </a:cubicBezTo>
                <a:cubicBezTo>
                  <a:pt x="955929" y="31374"/>
                  <a:pt x="1167914" y="59717"/>
                  <a:pt x="1380134" y="84780"/>
                </a:cubicBezTo>
                <a:cubicBezTo>
                  <a:pt x="1578535" y="108204"/>
                  <a:pt x="1778340" y="113591"/>
                  <a:pt x="1977677" y="125771"/>
                </a:cubicBezTo>
                <a:cubicBezTo>
                  <a:pt x="2218942" y="140529"/>
                  <a:pt x="2459740" y="161377"/>
                  <a:pt x="2699600" y="194169"/>
                </a:cubicBezTo>
                <a:cubicBezTo>
                  <a:pt x="2866144" y="217126"/>
                  <a:pt x="3034328" y="233053"/>
                  <a:pt x="3203214" y="214783"/>
                </a:cubicBezTo>
                <a:cubicBezTo>
                  <a:pt x="3211646" y="213845"/>
                  <a:pt x="3221250" y="210801"/>
                  <a:pt x="3228277" y="213845"/>
                </a:cubicBezTo>
                <a:cubicBezTo>
                  <a:pt x="3310262" y="248045"/>
                  <a:pt x="3399740" y="223449"/>
                  <a:pt x="3484768" y="244999"/>
                </a:cubicBezTo>
                <a:cubicBezTo>
                  <a:pt x="3462984" y="328154"/>
                  <a:pt x="3369523" y="321361"/>
                  <a:pt x="3316820" y="378984"/>
                </a:cubicBezTo>
                <a:cubicBezTo>
                  <a:pt x="3402785" y="401939"/>
                  <a:pt x="3480084" y="425129"/>
                  <a:pt x="3558554" y="442462"/>
                </a:cubicBezTo>
                <a:cubicBezTo>
                  <a:pt x="3641709" y="460733"/>
                  <a:pt x="3712214" y="510158"/>
                  <a:pt x="3793494" y="532176"/>
                </a:cubicBezTo>
                <a:cubicBezTo>
                  <a:pt x="3810829" y="536861"/>
                  <a:pt x="3831676" y="553257"/>
                  <a:pt x="3837766" y="569186"/>
                </a:cubicBezTo>
                <a:cubicBezTo>
                  <a:pt x="3857442" y="620719"/>
                  <a:pt x="4250260" y="765244"/>
                  <a:pt x="4203881" y="811154"/>
                </a:cubicBezTo>
                <a:cubicBezTo>
                  <a:pt x="4184673" y="830128"/>
                  <a:pt x="4159844" y="843714"/>
                  <a:pt x="4133843" y="862453"/>
                </a:cubicBezTo>
                <a:cubicBezTo>
                  <a:pt x="4172962" y="897823"/>
                  <a:pt x="4216998" y="913283"/>
                  <a:pt x="4263846" y="923823"/>
                </a:cubicBezTo>
                <a:cubicBezTo>
                  <a:pt x="4277901" y="927103"/>
                  <a:pt x="4291721" y="933661"/>
                  <a:pt x="4293126" y="949590"/>
                </a:cubicBezTo>
                <a:cubicBezTo>
                  <a:pt x="4294531" y="966220"/>
                  <a:pt x="4280242" y="972778"/>
                  <a:pt x="4268297" y="980509"/>
                </a:cubicBezTo>
                <a:cubicBezTo>
                  <a:pt x="4251666" y="991283"/>
                  <a:pt x="4235503" y="1000654"/>
                  <a:pt x="4214422" y="1002059"/>
                </a:cubicBezTo>
                <a:cubicBezTo>
                  <a:pt x="4179754" y="1004167"/>
                  <a:pt x="4163124" y="1034149"/>
                  <a:pt x="4142980" y="1056636"/>
                </a:cubicBezTo>
                <a:cubicBezTo>
                  <a:pt x="4131736" y="1069286"/>
                  <a:pt x="4126114" y="1094817"/>
                  <a:pt x="4145790" y="1099268"/>
                </a:cubicBezTo>
                <a:cubicBezTo>
                  <a:pt x="4193106" y="1110043"/>
                  <a:pt x="4189358" y="1141197"/>
                  <a:pt x="4188188" y="1176567"/>
                </a:cubicBezTo>
                <a:cubicBezTo>
                  <a:pt x="4186548" y="1220370"/>
                  <a:pt x="4158673" y="1240514"/>
                  <a:pt x="4124474" y="1257380"/>
                </a:cubicBezTo>
                <a:cubicBezTo>
                  <a:pt x="4112762" y="1263235"/>
                  <a:pt x="4096132" y="1263000"/>
                  <a:pt x="4091680" y="1281271"/>
                </a:cubicBezTo>
                <a:cubicBezTo>
                  <a:pt x="4110888" y="1298606"/>
                  <a:pt x="4134312" y="1284551"/>
                  <a:pt x="4154926" y="1289469"/>
                </a:cubicBezTo>
                <a:cubicBezTo>
                  <a:pt x="4172025" y="1293452"/>
                  <a:pt x="4200368" y="1291344"/>
                  <a:pt x="4176944" y="1323200"/>
                </a:cubicBezTo>
                <a:cubicBezTo>
                  <a:pt x="4170150" y="1332335"/>
                  <a:pt x="4178114" y="1339363"/>
                  <a:pt x="4186782" y="1340066"/>
                </a:cubicBezTo>
                <a:cubicBezTo>
                  <a:pt x="4256117" y="1347327"/>
                  <a:pt x="4224260" y="1411743"/>
                  <a:pt x="4246513" y="1445708"/>
                </a:cubicBezTo>
                <a:cubicBezTo>
                  <a:pt x="4252602" y="1455076"/>
                  <a:pt x="4246044" y="1471239"/>
                  <a:pt x="4236440" y="1475221"/>
                </a:cubicBezTo>
                <a:cubicBezTo>
                  <a:pt x="4175069" y="1501456"/>
                  <a:pt x="4166637" y="1563998"/>
                  <a:pt x="4136888" y="1617873"/>
                </a:cubicBezTo>
                <a:cubicBezTo>
                  <a:pt x="4169214" y="1639188"/>
                  <a:pt x="4207863" y="1643873"/>
                  <a:pt x="4242764" y="1657693"/>
                </a:cubicBezTo>
                <a:cubicBezTo>
                  <a:pt x="4279072" y="1672216"/>
                  <a:pt x="4279072" y="1682991"/>
                  <a:pt x="4249089" y="1725153"/>
                </a:cubicBezTo>
                <a:cubicBezTo>
                  <a:pt x="4327090" y="1734290"/>
                  <a:pt x="4327090" y="1734290"/>
                  <a:pt x="4302964" y="1800579"/>
                </a:cubicBezTo>
                <a:cubicBezTo>
                  <a:pt x="4368318" y="1806669"/>
                  <a:pt x="4411417" y="1838057"/>
                  <a:pt x="4421488" y="1906689"/>
                </a:cubicBezTo>
                <a:cubicBezTo>
                  <a:pt x="4426408" y="1939951"/>
                  <a:pt x="4455922" y="1955644"/>
                  <a:pt x="4488714" y="1977897"/>
                </a:cubicBezTo>
                <a:cubicBezTo>
                  <a:pt x="4447958" y="1999448"/>
                  <a:pt x="4420318" y="2044421"/>
                  <a:pt x="4372767" y="1996870"/>
                </a:cubicBezTo>
                <a:cubicBezTo>
                  <a:pt x="4355434" y="1979537"/>
                  <a:pt x="4357072" y="2001555"/>
                  <a:pt x="4354731" y="2007880"/>
                </a:cubicBezTo>
                <a:cubicBezTo>
                  <a:pt x="4349110" y="2023339"/>
                  <a:pt x="4360820" y="2033646"/>
                  <a:pt x="4368551" y="2045357"/>
                </a:cubicBezTo>
                <a:cubicBezTo>
                  <a:pt x="4376046" y="2057070"/>
                  <a:pt x="4384948" y="2069484"/>
                  <a:pt x="4387056" y="2082603"/>
                </a:cubicBezTo>
                <a:cubicBezTo>
                  <a:pt x="4388460" y="2091738"/>
                  <a:pt x="4381668" y="2105088"/>
                  <a:pt x="4374173" y="2111882"/>
                </a:cubicBezTo>
                <a:cubicBezTo>
                  <a:pt x="4334820" y="2147720"/>
                  <a:pt x="4358244" y="2228299"/>
                  <a:pt x="4283756" y="2238606"/>
                </a:cubicBezTo>
                <a:cubicBezTo>
                  <a:pt x="4250260" y="2243289"/>
                  <a:pt x="4234098" y="2272804"/>
                  <a:pt x="4209503" y="2288966"/>
                </a:cubicBezTo>
                <a:cubicBezTo>
                  <a:pt x="4124006" y="2345418"/>
                  <a:pt x="4066851" y="2418032"/>
                  <a:pt x="4040383" y="2517817"/>
                </a:cubicBezTo>
                <a:cubicBezTo>
                  <a:pt x="4033122" y="2545457"/>
                  <a:pt x="4005246" y="2567711"/>
                  <a:pt x="3987210" y="2592071"/>
                </a:cubicBezTo>
                <a:cubicBezTo>
                  <a:pt x="3995878" y="2609873"/>
                  <a:pt x="4043193" y="2571458"/>
                  <a:pt x="4026563" y="2618305"/>
                </a:cubicBezTo>
                <a:cubicBezTo>
                  <a:pt x="4013914" y="2653442"/>
                  <a:pt x="3981588" y="2675226"/>
                  <a:pt x="3951137" y="2696074"/>
                </a:cubicBezTo>
                <a:cubicBezTo>
                  <a:pt x="3916470" y="2719731"/>
                  <a:pt x="3878055" y="2738704"/>
                  <a:pt x="3862360" y="2782506"/>
                </a:cubicBezTo>
                <a:cubicBezTo>
                  <a:pt x="3859081" y="2791877"/>
                  <a:pt x="3848540" y="2801714"/>
                  <a:pt x="3839172" y="2805463"/>
                </a:cubicBezTo>
                <a:cubicBezTo>
                  <a:pt x="3350549" y="3576343"/>
                  <a:pt x="2147734" y="3581495"/>
                  <a:pt x="2009066" y="3576107"/>
                </a:cubicBezTo>
                <a:cubicBezTo>
                  <a:pt x="1841116" y="3569315"/>
                  <a:pt x="1682302" y="3521764"/>
                  <a:pt x="1526534" y="3462502"/>
                </a:cubicBezTo>
                <a:cubicBezTo>
                  <a:pt x="1460712" y="3437439"/>
                  <a:pt x="1399577" y="3401835"/>
                  <a:pt x="1335628" y="3374195"/>
                </a:cubicBezTo>
                <a:cubicBezTo>
                  <a:pt x="1247321" y="3336013"/>
                  <a:pt x="1179158" y="3263165"/>
                  <a:pt x="1091084" y="3232479"/>
                </a:cubicBezTo>
                <a:cubicBezTo>
                  <a:pt x="1000434" y="3200857"/>
                  <a:pt x="922901" y="3143000"/>
                  <a:pt x="829673" y="3118405"/>
                </a:cubicBezTo>
                <a:cubicBezTo>
                  <a:pt x="780484" y="3105288"/>
                  <a:pt x="732933" y="3081631"/>
                  <a:pt x="740662" y="3013935"/>
                </a:cubicBezTo>
                <a:cubicBezTo>
                  <a:pt x="742771" y="2994727"/>
                  <a:pt x="729888" y="2979034"/>
                  <a:pt x="709509" y="2984656"/>
                </a:cubicBezTo>
                <a:cubicBezTo>
                  <a:pt x="670626" y="2995196"/>
                  <a:pt x="653058" y="2967321"/>
                  <a:pt x="631507" y="2946474"/>
                </a:cubicBezTo>
                <a:cubicBezTo>
                  <a:pt x="593093" y="2909465"/>
                  <a:pt x="556552" y="2870113"/>
                  <a:pt x="495415" y="2864022"/>
                </a:cubicBezTo>
                <a:cubicBezTo>
                  <a:pt x="507126" y="2834976"/>
                  <a:pt x="527037" y="2839193"/>
                  <a:pt x="545308" y="2845283"/>
                </a:cubicBezTo>
                <a:cubicBezTo>
                  <a:pt x="593327" y="2861212"/>
                  <a:pt x="640877" y="2879248"/>
                  <a:pt x="688896" y="2895176"/>
                </a:cubicBezTo>
                <a:cubicBezTo>
                  <a:pt x="720284" y="2905483"/>
                  <a:pt x="751438" y="2920006"/>
                  <a:pt x="793367" y="2908527"/>
                </a:cubicBezTo>
                <a:cubicBezTo>
                  <a:pt x="757294" y="2849968"/>
                  <a:pt x="695923" y="2839427"/>
                  <a:pt x="646265" y="2821391"/>
                </a:cubicBezTo>
                <a:cubicBezTo>
                  <a:pt x="584192" y="2798670"/>
                  <a:pt x="547651" y="2755803"/>
                  <a:pt x="503847" y="2708019"/>
                </a:cubicBezTo>
                <a:cubicBezTo>
                  <a:pt x="549524" y="2696541"/>
                  <a:pt x="577867" y="2731678"/>
                  <a:pt x="613705" y="2729803"/>
                </a:cubicBezTo>
                <a:cubicBezTo>
                  <a:pt x="615580" y="2723714"/>
                  <a:pt x="618859" y="2714813"/>
                  <a:pt x="618390" y="2714577"/>
                </a:cubicBezTo>
                <a:cubicBezTo>
                  <a:pt x="559831" y="2688343"/>
                  <a:pt x="532425" y="2639153"/>
                  <a:pt x="523289" y="2579656"/>
                </a:cubicBezTo>
                <a:cubicBezTo>
                  <a:pt x="518605" y="2548972"/>
                  <a:pt x="497289" y="2539368"/>
                  <a:pt x="476207" y="2525313"/>
                </a:cubicBezTo>
                <a:cubicBezTo>
                  <a:pt x="402656" y="2475421"/>
                  <a:pt x="324889" y="2430213"/>
                  <a:pt x="264455" y="2361581"/>
                </a:cubicBezTo>
                <a:cubicBezTo>
                  <a:pt x="334259" y="2370716"/>
                  <a:pt x="390242" y="2415455"/>
                  <a:pt x="465433" y="2434663"/>
                </a:cubicBezTo>
                <a:cubicBezTo>
                  <a:pt x="405702" y="2359238"/>
                  <a:pt x="328402" y="2321058"/>
                  <a:pt x="257897" y="2275380"/>
                </a:cubicBezTo>
                <a:cubicBezTo>
                  <a:pt x="225806" y="2254533"/>
                  <a:pt x="196059" y="2227830"/>
                  <a:pt x="157174" y="2216586"/>
                </a:cubicBezTo>
                <a:cubicBezTo>
                  <a:pt x="143354" y="2212604"/>
                  <a:pt x="120633" y="2204172"/>
                  <a:pt x="131643" y="2181919"/>
                </a:cubicBezTo>
                <a:cubicBezTo>
                  <a:pt x="141011" y="2163415"/>
                  <a:pt x="159516" y="2169035"/>
                  <a:pt x="176382" y="2174423"/>
                </a:cubicBezTo>
                <a:cubicBezTo>
                  <a:pt x="216905" y="2187776"/>
                  <a:pt x="258834" y="2188009"/>
                  <a:pt x="313646" y="2187776"/>
                </a:cubicBezTo>
                <a:cubicBezTo>
                  <a:pt x="267735" y="2126639"/>
                  <a:pt x="183643" y="2144910"/>
                  <a:pt x="144292" y="2080728"/>
                </a:cubicBezTo>
                <a:cubicBezTo>
                  <a:pt x="193481" y="2069484"/>
                  <a:pt x="231428" y="2092674"/>
                  <a:pt x="271249" y="2097124"/>
                </a:cubicBezTo>
                <a:cubicBezTo>
                  <a:pt x="307321" y="2101106"/>
                  <a:pt x="316222" y="2090332"/>
                  <a:pt x="307790" y="2054961"/>
                </a:cubicBezTo>
                <a:cubicBezTo>
                  <a:pt x="294673" y="1999915"/>
                  <a:pt x="314349" y="1971806"/>
                  <a:pt x="366818" y="1986798"/>
                </a:cubicBezTo>
                <a:cubicBezTo>
                  <a:pt x="415539" y="2000852"/>
                  <a:pt x="420692" y="1980240"/>
                  <a:pt x="407575" y="1948852"/>
                </a:cubicBezTo>
                <a:cubicBezTo>
                  <a:pt x="388836" y="1903176"/>
                  <a:pt x="410151" y="1867805"/>
                  <a:pt x="424674" y="1829390"/>
                </a:cubicBezTo>
                <a:cubicBezTo>
                  <a:pt x="446928" y="1770831"/>
                  <a:pt x="437558" y="1742253"/>
                  <a:pt x="389539" y="1698685"/>
                </a:cubicBezTo>
                <a:cubicBezTo>
                  <a:pt x="362602" y="1674323"/>
                  <a:pt x="333557" y="1653711"/>
                  <a:pt x="294438" y="1632630"/>
                </a:cubicBezTo>
                <a:cubicBezTo>
                  <a:pt x="384620" y="1621152"/>
                  <a:pt x="289988" y="1582503"/>
                  <a:pt x="321844" y="1558376"/>
                </a:cubicBezTo>
                <a:cubicBezTo>
                  <a:pt x="385557" y="1548538"/>
                  <a:pt x="437558" y="1625368"/>
                  <a:pt x="524227" y="1603350"/>
                </a:cubicBezTo>
                <a:cubicBezTo>
                  <a:pt x="417179" y="1536825"/>
                  <a:pt x="298889" y="1515041"/>
                  <a:pt x="221356" y="1426500"/>
                </a:cubicBezTo>
                <a:cubicBezTo>
                  <a:pt x="239158" y="1406355"/>
                  <a:pt x="256960" y="1425094"/>
                  <a:pt x="272186" y="1417599"/>
                </a:cubicBezTo>
                <a:cubicBezTo>
                  <a:pt x="271717" y="1412914"/>
                  <a:pt x="272889" y="1405886"/>
                  <a:pt x="270077" y="1403779"/>
                </a:cubicBezTo>
                <a:cubicBezTo>
                  <a:pt x="212221" y="1355525"/>
                  <a:pt x="211283" y="1354355"/>
                  <a:pt x="273356" y="1318749"/>
                </a:cubicBezTo>
                <a:cubicBezTo>
                  <a:pt x="295141" y="1306335"/>
                  <a:pt x="293267" y="1295325"/>
                  <a:pt x="281790" y="1279632"/>
                </a:cubicBezTo>
                <a:cubicBezTo>
                  <a:pt x="273590" y="1268622"/>
                  <a:pt x="263753" y="1258784"/>
                  <a:pt x="268438" y="1234657"/>
                </a:cubicBezTo>
                <a:cubicBezTo>
                  <a:pt x="302402" y="1265578"/>
                  <a:pt x="466603" y="1255505"/>
                  <a:pt x="495649" y="1252226"/>
                </a:cubicBezTo>
                <a:cubicBezTo>
                  <a:pt x="528208" y="1248713"/>
                  <a:pt x="560299" y="1233721"/>
                  <a:pt x="594497" y="1241919"/>
                </a:cubicBezTo>
                <a:cubicBezTo>
                  <a:pt x="621903" y="1248479"/>
                  <a:pt x="748860" y="1311957"/>
                  <a:pt x="766898" y="1239109"/>
                </a:cubicBezTo>
                <a:cubicBezTo>
                  <a:pt x="767835" y="1235595"/>
                  <a:pt x="819132" y="1243794"/>
                  <a:pt x="846773" y="1247776"/>
                </a:cubicBezTo>
                <a:cubicBezTo>
                  <a:pt x="871134" y="1251055"/>
                  <a:pt x="898540" y="1265578"/>
                  <a:pt x="914936" y="1236532"/>
                </a:cubicBezTo>
                <a:cubicBezTo>
                  <a:pt x="924540" y="1219433"/>
                  <a:pt x="884954" y="1186405"/>
                  <a:pt x="849584" y="1183594"/>
                </a:cubicBezTo>
                <a:cubicBezTo>
                  <a:pt x="818898" y="1181017"/>
                  <a:pt x="786807" y="1177269"/>
                  <a:pt x="757528" y="1184296"/>
                </a:cubicBezTo>
                <a:cubicBezTo>
                  <a:pt x="721456" y="1192730"/>
                  <a:pt x="702014" y="1179144"/>
                  <a:pt x="691941" y="1149864"/>
                </a:cubicBezTo>
                <a:cubicBezTo>
                  <a:pt x="680698" y="1117539"/>
                  <a:pt x="659147" y="1102547"/>
                  <a:pt x="629400" y="1087555"/>
                </a:cubicBezTo>
                <a:cubicBezTo>
                  <a:pt x="557253" y="1051250"/>
                  <a:pt x="487920" y="1009321"/>
                  <a:pt x="408747" y="988239"/>
                </a:cubicBezTo>
                <a:cubicBezTo>
                  <a:pt x="393052" y="984022"/>
                  <a:pt x="375719" y="978400"/>
                  <a:pt x="368458" y="950527"/>
                </a:cubicBezTo>
                <a:cubicBezTo>
                  <a:pt x="582786" y="992220"/>
                  <a:pt x="778141" y="1100908"/>
                  <a:pt x="999262" y="1094583"/>
                </a:cubicBezTo>
                <a:cubicBezTo>
                  <a:pt x="938829" y="1060149"/>
                  <a:pt x="868792" y="1058276"/>
                  <a:pt x="804376" y="1034149"/>
                </a:cubicBezTo>
                <a:cubicBezTo>
                  <a:pt x="850053" y="1016113"/>
                  <a:pt x="892918" y="1034852"/>
                  <a:pt x="936252" y="1045159"/>
                </a:cubicBezTo>
                <a:cubicBezTo>
                  <a:pt x="972559" y="1053591"/>
                  <a:pt x="1005353" y="1054997"/>
                  <a:pt x="1009335" y="1004636"/>
                </a:cubicBezTo>
                <a:cubicBezTo>
                  <a:pt x="1007929" y="1001356"/>
                  <a:pt x="1008163" y="997141"/>
                  <a:pt x="1008398" y="993158"/>
                </a:cubicBezTo>
                <a:cubicBezTo>
                  <a:pt x="996216" y="972311"/>
                  <a:pt x="977244" y="961536"/>
                  <a:pt x="954757" y="955445"/>
                </a:cubicBezTo>
                <a:cubicBezTo>
                  <a:pt x="941171" y="951697"/>
                  <a:pt x="923135" y="946075"/>
                  <a:pt x="923368" y="931085"/>
                </a:cubicBezTo>
                <a:cubicBezTo>
                  <a:pt x="924071" y="875570"/>
                  <a:pt x="880738" y="859407"/>
                  <a:pt x="837403" y="843245"/>
                </a:cubicBezTo>
                <a:cubicBezTo>
                  <a:pt x="861530" y="815605"/>
                  <a:pt x="880503" y="835983"/>
                  <a:pt x="898774" y="833876"/>
                </a:cubicBezTo>
                <a:cubicBezTo>
                  <a:pt x="910720" y="832470"/>
                  <a:pt x="921495" y="829894"/>
                  <a:pt x="921495" y="815605"/>
                </a:cubicBezTo>
                <a:cubicBezTo>
                  <a:pt x="921729" y="803658"/>
                  <a:pt x="916107" y="790072"/>
                  <a:pt x="904396" y="789839"/>
                </a:cubicBezTo>
                <a:cubicBezTo>
                  <a:pt x="831079" y="787730"/>
                  <a:pt x="790556" y="710900"/>
                  <a:pt x="714428" y="710666"/>
                </a:cubicBezTo>
                <a:cubicBezTo>
                  <a:pt x="668986" y="710666"/>
                  <a:pt x="738086" y="667332"/>
                  <a:pt x="699672" y="649295"/>
                </a:cubicBezTo>
                <a:cubicBezTo>
                  <a:pt x="691238" y="645313"/>
                  <a:pt x="721690" y="639224"/>
                  <a:pt x="735276" y="640160"/>
                </a:cubicBezTo>
                <a:cubicBezTo>
                  <a:pt x="748627" y="641097"/>
                  <a:pt x="760573" y="652574"/>
                  <a:pt x="776736" y="644376"/>
                </a:cubicBezTo>
                <a:cubicBezTo>
                  <a:pt x="785637" y="615097"/>
                  <a:pt x="762682" y="604322"/>
                  <a:pt x="743708" y="596123"/>
                </a:cubicBezTo>
                <a:cubicBezTo>
                  <a:pt x="699905" y="577150"/>
                  <a:pt x="657274" y="554195"/>
                  <a:pt x="609255" y="547401"/>
                </a:cubicBezTo>
                <a:cubicBezTo>
                  <a:pt x="592156" y="545059"/>
                  <a:pt x="633850" y="513671"/>
                  <a:pt x="642048" y="502662"/>
                </a:cubicBezTo>
                <a:cubicBezTo>
                  <a:pt x="448801" y="386949"/>
                  <a:pt x="216437" y="392804"/>
                  <a:pt x="0" y="299342"/>
                </a:cubicBezTo>
                <a:cubicBezTo>
                  <a:pt x="47785" y="281073"/>
                  <a:pt x="82921" y="294424"/>
                  <a:pt x="115480" y="297235"/>
                </a:cubicBezTo>
                <a:cubicBezTo>
                  <a:pt x="196760" y="304261"/>
                  <a:pt x="277105" y="318784"/>
                  <a:pt x="358151" y="327451"/>
                </a:cubicBezTo>
                <a:cubicBezTo>
                  <a:pt x="397971" y="331667"/>
                  <a:pt x="434981" y="347596"/>
                  <a:pt x="479486" y="322299"/>
                </a:cubicBezTo>
                <a:cubicBezTo>
                  <a:pt x="509235" y="305433"/>
                  <a:pt x="556786" y="323703"/>
                  <a:pt x="593327" y="338695"/>
                </a:cubicBezTo>
                <a:cubicBezTo>
                  <a:pt x="623543" y="351109"/>
                  <a:pt x="652355" y="354388"/>
                  <a:pt x="692410" y="338695"/>
                </a:cubicBezTo>
                <a:cubicBezTo>
                  <a:pt x="656103" y="329091"/>
                  <a:pt x="628228" y="320659"/>
                  <a:pt x="599651" y="314802"/>
                </a:cubicBezTo>
                <a:cubicBezTo>
                  <a:pt x="576930" y="310118"/>
                  <a:pt x="631040" y="291144"/>
                  <a:pt x="658679" y="293487"/>
                </a:cubicBezTo>
                <a:cubicBezTo>
                  <a:pt x="697329" y="296766"/>
                  <a:pt x="675545" y="284586"/>
                  <a:pt x="668986" y="267720"/>
                </a:cubicBezTo>
                <a:cubicBezTo>
                  <a:pt x="661959" y="249684"/>
                  <a:pt x="682806" y="244063"/>
                  <a:pt x="695923" y="247810"/>
                </a:cubicBezTo>
                <a:cubicBezTo>
                  <a:pt x="746284" y="262568"/>
                  <a:pt x="796411" y="236567"/>
                  <a:pt x="848413" y="257649"/>
                </a:cubicBezTo>
                <a:cubicBezTo>
                  <a:pt x="835295" y="205647"/>
                  <a:pt x="806952" y="182926"/>
                  <a:pt x="747690" y="175664"/>
                </a:cubicBezTo>
                <a:cubicBezTo>
                  <a:pt x="725437" y="172854"/>
                  <a:pt x="702248" y="177070"/>
                  <a:pt x="683040" y="162078"/>
                </a:cubicBezTo>
                <a:cubicBezTo>
                  <a:pt x="672030" y="153413"/>
                  <a:pt x="659616" y="143106"/>
                  <a:pt x="668283" y="127177"/>
                </a:cubicBezTo>
                <a:cubicBezTo>
                  <a:pt x="674373" y="115933"/>
                  <a:pt x="687491" y="115933"/>
                  <a:pt x="698266" y="119682"/>
                </a:cubicBezTo>
                <a:cubicBezTo>
                  <a:pt x="746519" y="136313"/>
                  <a:pt x="796880" y="142403"/>
                  <a:pt x="847241" y="148494"/>
                </a:cubicBezTo>
                <a:cubicBezTo>
                  <a:pt x="854972" y="149430"/>
                  <a:pt x="863637" y="152476"/>
                  <a:pt x="872305" y="137015"/>
                </a:cubicBezTo>
                <a:cubicBezTo>
                  <a:pt x="778141" y="111951"/>
                  <a:pt x="688662" y="76347"/>
                  <a:pt x="591921" y="62527"/>
                </a:cubicBezTo>
                <a:cubicBezTo>
                  <a:pt x="593327" y="55969"/>
                  <a:pt x="594732" y="49410"/>
                  <a:pt x="596138" y="42852"/>
                </a:cubicBezTo>
                <a:cubicBezTo>
                  <a:pt x="671796" y="52220"/>
                  <a:pt x="747456" y="61590"/>
                  <a:pt x="843025" y="73303"/>
                </a:cubicBezTo>
                <a:cubicBezTo>
                  <a:pt x="784231" y="36058"/>
                  <a:pt x="728717" y="48473"/>
                  <a:pt x="685149" y="15446"/>
                </a:cubicBezTo>
                <a:cubicBezTo>
                  <a:pt x="693347" y="2914"/>
                  <a:pt x="703244" y="-249"/>
                  <a:pt x="713492" y="15"/>
                </a:cubicBezTo>
                <a:close/>
              </a:path>
            </a:pathLst>
          </a:custGeom>
        </p:spPr>
      </p:pic>
      <p:graphicFrame>
        <p:nvGraphicFramePr>
          <p:cNvPr id="4" name="Content Placeholder 3">
            <a:extLst>
              <a:ext uri="{FF2B5EF4-FFF2-40B4-BE49-F238E27FC236}">
                <a16:creationId xmlns:a16="http://schemas.microsoft.com/office/drawing/2014/main" id="{5BDED93C-5047-7E43-99D5-45CFD9992BCA}"/>
              </a:ext>
            </a:extLst>
          </p:cNvPr>
          <p:cNvGraphicFramePr>
            <a:graphicFrameLocks noGrp="1"/>
          </p:cNvGraphicFramePr>
          <p:nvPr>
            <p:ph idx="1"/>
            <p:extLst>
              <p:ext uri="{D42A27DB-BD31-4B8C-83A1-F6EECF244321}">
                <p14:modId xmlns:p14="http://schemas.microsoft.com/office/powerpoint/2010/main" val="1561975873"/>
              </p:ext>
            </p:extLst>
          </p:nvPr>
        </p:nvGraphicFramePr>
        <p:xfrm>
          <a:off x="6119528" y="2013625"/>
          <a:ext cx="5234271" cy="41633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5772239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itle 37">
            <a:extLst>
              <a:ext uri="{FF2B5EF4-FFF2-40B4-BE49-F238E27FC236}">
                <a16:creationId xmlns:a16="http://schemas.microsoft.com/office/drawing/2014/main" id="{9AB4B06E-D1EA-A748-94FB-22E109895C78}"/>
              </a:ext>
            </a:extLst>
          </p:cNvPr>
          <p:cNvSpPr>
            <a:spLocks noGrp="1"/>
          </p:cNvSpPr>
          <p:nvPr>
            <p:ph type="title"/>
          </p:nvPr>
        </p:nvSpPr>
        <p:spPr>
          <a:xfrm>
            <a:off x="784743" y="685800"/>
            <a:ext cx="5958837" cy="1485900"/>
          </a:xfrm>
        </p:spPr>
        <p:txBody>
          <a:bodyPr vert="horz" lIns="91440" tIns="45720" rIns="91440" bIns="45720" rtlCol="0" anchor="t">
            <a:normAutofit/>
          </a:bodyPr>
          <a:lstStyle/>
          <a:p>
            <a:pPr>
              <a:lnSpc>
                <a:spcPct val="89000"/>
              </a:lnSpc>
            </a:pPr>
            <a:r>
              <a:rPr lang="en-US" sz="4400" b="1" dirty="0"/>
              <a:t>Fraud and Abuse Laws</a:t>
            </a:r>
          </a:p>
        </p:txBody>
      </p:sp>
      <p:pic>
        <p:nvPicPr>
          <p:cNvPr id="105" name="Graphic 104" descr="Scales of justice with solid fill">
            <a:extLst>
              <a:ext uri="{FF2B5EF4-FFF2-40B4-BE49-F238E27FC236}">
                <a16:creationId xmlns:a16="http://schemas.microsoft.com/office/drawing/2014/main" id="{E4AD102B-661E-D24D-8242-01D69A36D56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252340" y="1778834"/>
            <a:ext cx="3299579" cy="3299579"/>
          </a:xfrm>
          <a:prstGeom prst="rect">
            <a:avLst/>
          </a:prstGeom>
        </p:spPr>
      </p:pic>
      <p:graphicFrame>
        <p:nvGraphicFramePr>
          <p:cNvPr id="176" name="Text Placeholder 69">
            <a:extLst>
              <a:ext uri="{FF2B5EF4-FFF2-40B4-BE49-F238E27FC236}">
                <a16:creationId xmlns:a16="http://schemas.microsoft.com/office/drawing/2014/main" id="{1F385A92-948E-E56B-C5B7-93BDBA05D494}"/>
              </a:ext>
            </a:extLst>
          </p:cNvPr>
          <p:cNvGraphicFramePr/>
          <p:nvPr>
            <p:extLst>
              <p:ext uri="{D42A27DB-BD31-4B8C-83A1-F6EECF244321}">
                <p14:modId xmlns:p14="http://schemas.microsoft.com/office/powerpoint/2010/main" val="1559605127"/>
              </p:ext>
            </p:extLst>
          </p:nvPr>
        </p:nvGraphicFramePr>
        <p:xfrm>
          <a:off x="784743" y="2286000"/>
          <a:ext cx="5958837" cy="35814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13608289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55A2079-FA98-4876-80F0-72364A7D2E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9D97B6D-8174-BD41-9562-943E69277355}"/>
              </a:ext>
            </a:extLst>
          </p:cNvPr>
          <p:cNvSpPr>
            <a:spLocks noGrp="1"/>
          </p:cNvSpPr>
          <p:nvPr>
            <p:ph type="title"/>
          </p:nvPr>
        </p:nvSpPr>
        <p:spPr>
          <a:xfrm>
            <a:off x="838200" y="557188"/>
            <a:ext cx="10515600" cy="1133499"/>
          </a:xfrm>
        </p:spPr>
        <p:txBody>
          <a:bodyPr>
            <a:normAutofit/>
          </a:bodyPr>
          <a:lstStyle/>
          <a:p>
            <a:pPr algn="ctr"/>
            <a:r>
              <a:rPr lang="en-US" sz="5200" b="1" dirty="0"/>
              <a:t>The Nuances of F-A-W-E</a:t>
            </a:r>
          </a:p>
        </p:txBody>
      </p:sp>
      <p:graphicFrame>
        <p:nvGraphicFramePr>
          <p:cNvPr id="4" name="Content Placeholder 3">
            <a:extLst>
              <a:ext uri="{FF2B5EF4-FFF2-40B4-BE49-F238E27FC236}">
                <a16:creationId xmlns:a16="http://schemas.microsoft.com/office/drawing/2014/main" id="{C864952C-013A-9441-89CF-807B440E2E01}"/>
              </a:ext>
            </a:extLst>
          </p:cNvPr>
          <p:cNvGraphicFramePr>
            <a:graphicFrameLocks noGrp="1"/>
          </p:cNvGraphicFramePr>
          <p:nvPr>
            <p:ph idx="1"/>
            <p:extLst>
              <p:ext uri="{D42A27DB-BD31-4B8C-83A1-F6EECF244321}">
                <p14:modId xmlns:p14="http://schemas.microsoft.com/office/powerpoint/2010/main" val="820296729"/>
              </p:ext>
            </p:extLst>
          </p:nvPr>
        </p:nvGraphicFramePr>
        <p:xfrm>
          <a:off x="838200" y="1828800"/>
          <a:ext cx="10515600" cy="43525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7249201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4">
            <a:extLst>
              <a:ext uri="{FF2B5EF4-FFF2-40B4-BE49-F238E27FC236}">
                <a16:creationId xmlns:a16="http://schemas.microsoft.com/office/drawing/2014/main" id="{8E318086-AD1B-4F50-A164-91D8D66C5745}"/>
              </a:ext>
            </a:extLst>
          </p:cNvPr>
          <p:cNvSpPr>
            <a:spLocks noGrp="1" noChangeArrowheads="1"/>
          </p:cNvSpPr>
          <p:nvPr>
            <p:ph type="title"/>
          </p:nvPr>
        </p:nvSpPr>
        <p:spPr>
          <a:xfrm>
            <a:off x="1524000" y="3962400"/>
            <a:ext cx="9144000" cy="762000"/>
          </a:xfrm>
        </p:spPr>
        <p:txBody>
          <a:bodyPr/>
          <a:lstStyle/>
          <a:p>
            <a:pPr marL="1016000" indent="-1016000" algn="ctr"/>
            <a:endParaRPr lang="en-US" altLang="en-US" sz="3800" dirty="0">
              <a:latin typeface="Franklin Gothic Medium" panose="020B0603020102020204" pitchFamily="34" charset="0"/>
            </a:endParaRPr>
          </a:p>
        </p:txBody>
      </p:sp>
      <p:pic>
        <p:nvPicPr>
          <p:cNvPr id="3" name="Picture 2" descr="Graphical user interface, text&#10;&#10;Description automatically generated">
            <a:extLst>
              <a:ext uri="{FF2B5EF4-FFF2-40B4-BE49-F238E27FC236}">
                <a16:creationId xmlns:a16="http://schemas.microsoft.com/office/drawing/2014/main" id="{24A037E5-57C6-085A-2E90-592B46923E86}"/>
              </a:ext>
            </a:extLst>
          </p:cNvPr>
          <p:cNvPicPr>
            <a:picLocks noChangeAspect="1"/>
          </p:cNvPicPr>
          <p:nvPr/>
        </p:nvPicPr>
        <p:blipFill>
          <a:blip r:embed="rId2"/>
          <a:stretch>
            <a:fillRect/>
          </a:stretch>
        </p:blipFill>
        <p:spPr>
          <a:xfrm>
            <a:off x="1816269" y="741853"/>
            <a:ext cx="8559461" cy="5708822"/>
          </a:xfrm>
          <a:prstGeom prst="rect">
            <a:avLst/>
          </a:prstGeom>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D9D28-52CE-42A5-EFA1-D5DC4D4436FA}"/>
              </a:ext>
            </a:extLst>
          </p:cNvPr>
          <p:cNvSpPr>
            <a:spLocks noGrp="1"/>
          </p:cNvSpPr>
          <p:nvPr>
            <p:ph type="title"/>
          </p:nvPr>
        </p:nvSpPr>
        <p:spPr/>
        <p:txBody>
          <a:bodyPr/>
          <a:lstStyle/>
          <a:p>
            <a:r>
              <a:rPr lang="en-US" b="1" dirty="0"/>
              <a:t>Billing and Coding Crisis</a:t>
            </a:r>
          </a:p>
        </p:txBody>
      </p:sp>
      <p:graphicFrame>
        <p:nvGraphicFramePr>
          <p:cNvPr id="5" name="Content Placeholder 2">
            <a:extLst>
              <a:ext uri="{FF2B5EF4-FFF2-40B4-BE49-F238E27FC236}">
                <a16:creationId xmlns:a16="http://schemas.microsoft.com/office/drawing/2014/main" id="{323C15C9-6142-D2A8-7808-AF216C45DA0E}"/>
              </a:ext>
            </a:extLst>
          </p:cNvPr>
          <p:cNvGraphicFramePr>
            <a:graphicFrameLocks noGrp="1"/>
          </p:cNvGraphicFramePr>
          <p:nvPr>
            <p:ph idx="1"/>
            <p:extLst>
              <p:ext uri="{D42A27DB-BD31-4B8C-83A1-F6EECF244321}">
                <p14:modId xmlns:p14="http://schemas.microsoft.com/office/powerpoint/2010/main" val="235281157"/>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9986531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4">
            <a:extLst>
              <a:ext uri="{FF2B5EF4-FFF2-40B4-BE49-F238E27FC236}">
                <a16:creationId xmlns:a16="http://schemas.microsoft.com/office/drawing/2014/main" id="{E2CFBC99-FB8F-41F7-A81D-A5288D688D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A hand holding a pen and shading circles on a sheet">
            <a:extLst>
              <a:ext uri="{FF2B5EF4-FFF2-40B4-BE49-F238E27FC236}">
                <a16:creationId xmlns:a16="http://schemas.microsoft.com/office/drawing/2014/main" id="{18C3DC9F-046A-6D7C-D776-32138659088F}"/>
              </a:ext>
            </a:extLst>
          </p:cNvPr>
          <p:cNvPicPr>
            <a:picLocks noChangeAspect="1"/>
          </p:cNvPicPr>
          <p:nvPr/>
        </p:nvPicPr>
        <p:blipFill rotWithShape="1">
          <a:blip r:embed="rId2"/>
          <a:srcRect r="-1" b="3408"/>
          <a:stretch/>
        </p:blipFill>
        <p:spPr>
          <a:xfrm>
            <a:off x="20" y="10"/>
            <a:ext cx="12188932" cy="6857990"/>
          </a:xfrm>
          <a:prstGeom prst="rect">
            <a:avLst/>
          </a:prstGeom>
        </p:spPr>
      </p:pic>
      <p:sp>
        <p:nvSpPr>
          <p:cNvPr id="27" name="Freeform: Shape 26">
            <a:extLst>
              <a:ext uri="{FF2B5EF4-FFF2-40B4-BE49-F238E27FC236}">
                <a16:creationId xmlns:a16="http://schemas.microsoft.com/office/drawing/2014/main" id="{A435A76B-D478-4F38-9D76-040E49ADC6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40138" y="2758601"/>
            <a:ext cx="7832767" cy="4099399"/>
          </a:xfrm>
          <a:custGeom>
            <a:avLst/>
            <a:gdLst>
              <a:gd name="connsiteX0" fmla="*/ 4436398 w 7832767"/>
              <a:gd name="connsiteY0" fmla="*/ 580 h 4099399"/>
              <a:gd name="connsiteX1" fmla="*/ 5062070 w 7832767"/>
              <a:gd name="connsiteY1" fmla="*/ 20166 h 4099399"/>
              <a:gd name="connsiteX2" fmla="*/ 6429770 w 7832767"/>
              <a:gd name="connsiteY2" fmla="*/ 44716 h 4099399"/>
              <a:gd name="connsiteX3" fmla="*/ 7261927 w 7832767"/>
              <a:gd name="connsiteY3" fmla="*/ 147922 h 4099399"/>
              <a:gd name="connsiteX4" fmla="*/ 7370574 w 7832767"/>
              <a:gd name="connsiteY4" fmla="*/ 185497 h 4099399"/>
              <a:gd name="connsiteX5" fmla="*/ 7342690 w 7832767"/>
              <a:gd name="connsiteY5" fmla="*/ 262652 h 4099399"/>
              <a:gd name="connsiteX6" fmla="*/ 7154722 w 7832767"/>
              <a:gd name="connsiteY6" fmla="*/ 283192 h 4099399"/>
              <a:gd name="connsiteX7" fmla="*/ 7257600 w 7832767"/>
              <a:gd name="connsiteY7" fmla="*/ 340809 h 4099399"/>
              <a:gd name="connsiteX8" fmla="*/ 7031654 w 7832767"/>
              <a:gd name="connsiteY8" fmla="*/ 384897 h 4099399"/>
              <a:gd name="connsiteX9" fmla="*/ 7061460 w 7832767"/>
              <a:gd name="connsiteY9" fmla="*/ 415459 h 4099399"/>
              <a:gd name="connsiteX10" fmla="*/ 7091746 w 7832767"/>
              <a:gd name="connsiteY10" fmla="*/ 444516 h 4099399"/>
              <a:gd name="connsiteX11" fmla="*/ 6661966 w 7832767"/>
              <a:gd name="connsiteY11" fmla="*/ 519166 h 4099399"/>
              <a:gd name="connsiteX12" fmla="*/ 7169625 w 7832767"/>
              <a:gd name="connsiteY12" fmla="*/ 655940 h 4099399"/>
              <a:gd name="connsiteX13" fmla="*/ 7077324 w 7832767"/>
              <a:gd name="connsiteY13" fmla="*/ 729587 h 4099399"/>
              <a:gd name="connsiteX14" fmla="*/ 7370574 w 7832767"/>
              <a:gd name="connsiteY14" fmla="*/ 845819 h 4099399"/>
              <a:gd name="connsiteX15" fmla="*/ 7608539 w 7832767"/>
              <a:gd name="connsiteY15" fmla="*/ 990610 h 4099399"/>
              <a:gd name="connsiteX16" fmla="*/ 7742185 w 7832767"/>
              <a:gd name="connsiteY16" fmla="*/ 1180991 h 4099399"/>
              <a:gd name="connsiteX17" fmla="*/ 7789296 w 7832767"/>
              <a:gd name="connsiteY17" fmla="*/ 1266161 h 4099399"/>
              <a:gd name="connsiteX18" fmla="*/ 7831602 w 7832767"/>
              <a:gd name="connsiteY18" fmla="*/ 1355841 h 4099399"/>
              <a:gd name="connsiteX19" fmla="*/ 7758529 w 7832767"/>
              <a:gd name="connsiteY19" fmla="*/ 1445019 h 4099399"/>
              <a:gd name="connsiteX20" fmla="*/ 7710936 w 7832767"/>
              <a:gd name="connsiteY20" fmla="*/ 1553237 h 4099399"/>
              <a:gd name="connsiteX21" fmla="*/ 7754684 w 7832767"/>
              <a:gd name="connsiteY21" fmla="*/ 1616863 h 4099399"/>
              <a:gd name="connsiteX22" fmla="*/ 7755645 w 7832767"/>
              <a:gd name="connsiteY22" fmla="*/ 1759148 h 4099399"/>
              <a:gd name="connsiteX23" fmla="*/ 7725360 w 7832767"/>
              <a:gd name="connsiteY23" fmla="*/ 1826283 h 4099399"/>
              <a:gd name="connsiteX24" fmla="*/ 7633056 w 7832767"/>
              <a:gd name="connsiteY24" fmla="*/ 1972074 h 4099399"/>
              <a:gd name="connsiteX25" fmla="*/ 7554696 w 7832767"/>
              <a:gd name="connsiteY25" fmla="*/ 2004640 h 4099399"/>
              <a:gd name="connsiteX26" fmla="*/ 7562870 w 7832767"/>
              <a:gd name="connsiteY26" fmla="*/ 2592817 h 4099399"/>
              <a:gd name="connsiteX27" fmla="*/ 7620078 w 7832767"/>
              <a:gd name="connsiteY27" fmla="*/ 2877387 h 4099399"/>
              <a:gd name="connsiteX28" fmla="*/ 7579695 w 7832767"/>
              <a:gd name="connsiteY28" fmla="*/ 3198029 h 4099399"/>
              <a:gd name="connsiteX29" fmla="*/ 7713340 w 7832767"/>
              <a:gd name="connsiteY29" fmla="*/ 3435003 h 4099399"/>
              <a:gd name="connsiteX30" fmla="*/ 7658054 w 7832767"/>
              <a:gd name="connsiteY30" fmla="*/ 3526187 h 4099399"/>
              <a:gd name="connsiteX31" fmla="*/ 7813815 w 7832767"/>
              <a:gd name="connsiteY31" fmla="*/ 3628391 h 4099399"/>
              <a:gd name="connsiteX32" fmla="*/ 7669112 w 7832767"/>
              <a:gd name="connsiteY32" fmla="*/ 3773681 h 4099399"/>
              <a:gd name="connsiteX33" fmla="*/ 7429704 w 7832767"/>
              <a:gd name="connsiteY33" fmla="*/ 4001137 h 4099399"/>
              <a:gd name="connsiteX34" fmla="*/ 7417475 w 7832767"/>
              <a:gd name="connsiteY34" fmla="*/ 4099399 h 4099399"/>
              <a:gd name="connsiteX35" fmla="*/ 180606 w 7832767"/>
              <a:gd name="connsiteY35" fmla="*/ 4099399 h 4099399"/>
              <a:gd name="connsiteX36" fmla="*/ 164649 w 7832767"/>
              <a:gd name="connsiteY36" fmla="*/ 4093760 h 4099399"/>
              <a:gd name="connsiteX37" fmla="*/ 160465 w 7832767"/>
              <a:gd name="connsiteY37" fmla="*/ 4076287 h 4099399"/>
              <a:gd name="connsiteX38" fmla="*/ 549383 w 7832767"/>
              <a:gd name="connsiteY38" fmla="*/ 3827790 h 4099399"/>
              <a:gd name="connsiteX39" fmla="*/ 756100 w 7832767"/>
              <a:gd name="connsiteY39" fmla="*/ 3722078 h 4099399"/>
              <a:gd name="connsiteX40" fmla="*/ 415738 w 7832767"/>
              <a:gd name="connsiteY40" fmla="*/ 3746126 h 4099399"/>
              <a:gd name="connsiteX41" fmla="*/ 671971 w 7832767"/>
              <a:gd name="connsiteY41" fmla="*/ 3563762 h 4099399"/>
              <a:gd name="connsiteX42" fmla="*/ 619570 w 7832767"/>
              <a:gd name="connsiteY42" fmla="*/ 3530194 h 4099399"/>
              <a:gd name="connsiteX43" fmla="*/ 523422 w 7832767"/>
              <a:gd name="connsiteY43" fmla="*/ 3507649 h 4099399"/>
              <a:gd name="connsiteX44" fmla="*/ 957048 w 7832767"/>
              <a:gd name="connsiteY44" fmla="*/ 3392918 h 4099399"/>
              <a:gd name="connsiteX45" fmla="*/ 835904 w 7832767"/>
              <a:gd name="connsiteY45" fmla="*/ 3231596 h 4099399"/>
              <a:gd name="connsiteX46" fmla="*/ 930608 w 7832767"/>
              <a:gd name="connsiteY46" fmla="*/ 3195022 h 4099399"/>
              <a:gd name="connsiteX47" fmla="*/ 817153 w 7832767"/>
              <a:gd name="connsiteY47" fmla="*/ 3190514 h 4099399"/>
              <a:gd name="connsiteX48" fmla="*/ 727736 w 7832767"/>
              <a:gd name="connsiteY48" fmla="*/ 3191015 h 4099399"/>
              <a:gd name="connsiteX49" fmla="*/ 567170 w 7832767"/>
              <a:gd name="connsiteY49" fmla="*/ 3150434 h 4099399"/>
              <a:gd name="connsiteX50" fmla="*/ 2784 w 7832767"/>
              <a:gd name="connsiteY50" fmla="*/ 3218569 h 4099399"/>
              <a:gd name="connsiteX51" fmla="*/ 122006 w 7832767"/>
              <a:gd name="connsiteY51" fmla="*/ 3122877 h 4099399"/>
              <a:gd name="connsiteX52" fmla="*/ 264786 w 7832767"/>
              <a:gd name="connsiteY52" fmla="*/ 3068269 h 4099399"/>
              <a:gd name="connsiteX53" fmla="*/ 72009 w 7832767"/>
              <a:gd name="connsiteY53" fmla="*/ 3039210 h 4099399"/>
              <a:gd name="connsiteX54" fmla="*/ 459485 w 7832767"/>
              <a:gd name="connsiteY54" fmla="*/ 2948028 h 4099399"/>
              <a:gd name="connsiteX55" fmla="*/ 365260 w 7832767"/>
              <a:gd name="connsiteY55" fmla="*/ 2866364 h 4099399"/>
              <a:gd name="connsiteX56" fmla="*/ 607071 w 7832767"/>
              <a:gd name="connsiteY56" fmla="*/ 2498127 h 4099399"/>
              <a:gd name="connsiteX57" fmla="*/ 1090213 w 7832767"/>
              <a:gd name="connsiteY57" fmla="*/ 2289209 h 4099399"/>
              <a:gd name="connsiteX58" fmla="*/ 1337313 w 7832767"/>
              <a:gd name="connsiteY58" fmla="*/ 2272676 h 4099399"/>
              <a:gd name="connsiteX59" fmla="*/ 1268086 w 7832767"/>
              <a:gd name="connsiteY59" fmla="*/ 2205541 h 4099399"/>
              <a:gd name="connsiteX60" fmla="*/ 1449324 w 7832767"/>
              <a:gd name="connsiteY60" fmla="*/ 1827285 h 4099399"/>
              <a:gd name="connsiteX61" fmla="*/ 1255107 w 7832767"/>
              <a:gd name="connsiteY61" fmla="*/ 1849829 h 4099399"/>
              <a:gd name="connsiteX62" fmla="*/ 259497 w 7832767"/>
              <a:gd name="connsiteY62" fmla="*/ 1865862 h 4099399"/>
              <a:gd name="connsiteX63" fmla="*/ 160947 w 7832767"/>
              <a:gd name="connsiteY63" fmla="*/ 1851332 h 4099399"/>
              <a:gd name="connsiteX64" fmla="*/ 845998 w 7832767"/>
              <a:gd name="connsiteY64" fmla="*/ 1661453 h 4099399"/>
              <a:gd name="connsiteX65" fmla="*/ 575343 w 7832767"/>
              <a:gd name="connsiteY65" fmla="*/ 1610350 h 4099399"/>
              <a:gd name="connsiteX66" fmla="*/ 512846 w 7832767"/>
              <a:gd name="connsiteY66" fmla="*/ 1589809 h 4099399"/>
              <a:gd name="connsiteX67" fmla="*/ 570054 w 7832767"/>
              <a:gd name="connsiteY67" fmla="*/ 1536702 h 4099399"/>
              <a:gd name="connsiteX68" fmla="*/ 714276 w 7832767"/>
              <a:gd name="connsiteY68" fmla="*/ 1483095 h 4099399"/>
              <a:gd name="connsiteX69" fmla="*/ 321033 w 7832767"/>
              <a:gd name="connsiteY69" fmla="*/ 1560250 h 4099399"/>
              <a:gd name="connsiteX70" fmla="*/ 348915 w 7832767"/>
              <a:gd name="connsiteY70" fmla="*/ 1478587 h 4099399"/>
              <a:gd name="connsiteX71" fmla="*/ 309975 w 7832767"/>
              <a:gd name="connsiteY71" fmla="*/ 1404938 h 4099399"/>
              <a:gd name="connsiteX72" fmla="*/ 531595 w 7832767"/>
              <a:gd name="connsiteY72" fmla="*/ 1310249 h 4099399"/>
              <a:gd name="connsiteX73" fmla="*/ 840230 w 7832767"/>
              <a:gd name="connsiteY73" fmla="*/ 1125380 h 4099399"/>
              <a:gd name="connsiteX74" fmla="*/ 1149825 w 7832767"/>
              <a:gd name="connsiteY74" fmla="*/ 1007142 h 4099399"/>
              <a:gd name="connsiteX75" fmla="*/ 1405096 w 7832767"/>
              <a:gd name="connsiteY75" fmla="*/ 901932 h 4099399"/>
              <a:gd name="connsiteX76" fmla="*/ 1167613 w 7832767"/>
              <a:gd name="connsiteY76" fmla="*/ 918465 h 4099399"/>
              <a:gd name="connsiteX77" fmla="*/ 1563740 w 7832767"/>
              <a:gd name="connsiteY77" fmla="*/ 752632 h 4099399"/>
              <a:gd name="connsiteX78" fmla="*/ 1623833 w 7832767"/>
              <a:gd name="connsiteY78" fmla="*/ 742112 h 4099399"/>
              <a:gd name="connsiteX79" fmla="*/ 2259848 w 7832767"/>
              <a:gd name="connsiteY79" fmla="*/ 624877 h 4099399"/>
              <a:gd name="connsiteX80" fmla="*/ 2382917 w 7832767"/>
              <a:gd name="connsiteY80" fmla="*/ 566761 h 4099399"/>
              <a:gd name="connsiteX81" fmla="*/ 2241099 w 7832767"/>
              <a:gd name="connsiteY81" fmla="*/ 554235 h 4099399"/>
              <a:gd name="connsiteX82" fmla="*/ 1768535 w 7832767"/>
              <a:gd name="connsiteY82" fmla="*/ 588806 h 4099399"/>
              <a:gd name="connsiteX83" fmla="*/ 2089668 w 7832767"/>
              <a:gd name="connsiteY83" fmla="*/ 516159 h 4099399"/>
              <a:gd name="connsiteX84" fmla="*/ 1739690 w 7832767"/>
              <a:gd name="connsiteY84" fmla="*/ 493614 h 4099399"/>
              <a:gd name="connsiteX85" fmla="*/ 1657003 w 7832767"/>
              <a:gd name="connsiteY85" fmla="*/ 436500 h 4099399"/>
              <a:gd name="connsiteX86" fmla="*/ 1716134 w 7832767"/>
              <a:gd name="connsiteY86" fmla="*/ 380889 h 4099399"/>
              <a:gd name="connsiteX87" fmla="*/ 1931986 w 7832767"/>
              <a:gd name="connsiteY87" fmla="*/ 319766 h 4099399"/>
              <a:gd name="connsiteX88" fmla="*/ 2152163 w 7832767"/>
              <a:gd name="connsiteY88" fmla="*/ 230087 h 4099399"/>
              <a:gd name="connsiteX89" fmla="*/ 2858367 w 7832767"/>
              <a:gd name="connsiteY89" fmla="*/ 102831 h 4099399"/>
              <a:gd name="connsiteX90" fmla="*/ 3327568 w 7832767"/>
              <a:gd name="connsiteY90" fmla="*/ 61248 h 4099399"/>
              <a:gd name="connsiteX91" fmla="*/ 4227028 w 7832767"/>
              <a:gd name="connsiteY91" fmla="*/ 1129 h 4099399"/>
              <a:gd name="connsiteX92" fmla="*/ 4436398 w 7832767"/>
              <a:gd name="connsiteY92" fmla="*/ 580 h 4099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7832767" h="4099399">
                <a:moveTo>
                  <a:pt x="4436398" y="580"/>
                </a:moveTo>
                <a:cubicBezTo>
                  <a:pt x="4645360" y="3164"/>
                  <a:pt x="4853309" y="13778"/>
                  <a:pt x="5062070" y="20166"/>
                </a:cubicBezTo>
                <a:cubicBezTo>
                  <a:pt x="5516848" y="34696"/>
                  <a:pt x="5974030" y="34194"/>
                  <a:pt x="6429770" y="44716"/>
                </a:cubicBezTo>
                <a:cubicBezTo>
                  <a:pt x="6713886" y="51228"/>
                  <a:pt x="6994637" y="74776"/>
                  <a:pt x="7261927" y="147922"/>
                </a:cubicBezTo>
                <a:cubicBezTo>
                  <a:pt x="7299424" y="158443"/>
                  <a:pt x="7341729" y="160448"/>
                  <a:pt x="7370574" y="185497"/>
                </a:cubicBezTo>
                <a:cubicBezTo>
                  <a:pt x="7402784" y="213553"/>
                  <a:pt x="7389804" y="254635"/>
                  <a:pt x="7342690" y="262652"/>
                </a:cubicBezTo>
                <a:cubicBezTo>
                  <a:pt x="7282599" y="273173"/>
                  <a:pt x="7221066" y="276179"/>
                  <a:pt x="7154722" y="283192"/>
                </a:cubicBezTo>
                <a:cubicBezTo>
                  <a:pt x="7180202" y="321770"/>
                  <a:pt x="7241736" y="292713"/>
                  <a:pt x="7257600" y="340809"/>
                </a:cubicBezTo>
                <a:cubicBezTo>
                  <a:pt x="7186452" y="373874"/>
                  <a:pt x="7100400" y="352331"/>
                  <a:pt x="7031654" y="384897"/>
                </a:cubicBezTo>
                <a:cubicBezTo>
                  <a:pt x="7033577" y="407441"/>
                  <a:pt x="7048960" y="409446"/>
                  <a:pt x="7061460" y="415459"/>
                </a:cubicBezTo>
                <a:cubicBezTo>
                  <a:pt x="7073960" y="420968"/>
                  <a:pt x="7105206" y="412953"/>
                  <a:pt x="7091746" y="444516"/>
                </a:cubicBezTo>
                <a:cubicBezTo>
                  <a:pt x="6948967" y="463553"/>
                  <a:pt x="6812438" y="528183"/>
                  <a:pt x="6661966" y="519166"/>
                </a:cubicBezTo>
                <a:cubicBezTo>
                  <a:pt x="6848013" y="536700"/>
                  <a:pt x="7005214" y="608344"/>
                  <a:pt x="7169625" y="655940"/>
                </a:cubicBezTo>
                <a:cubicBezTo>
                  <a:pt x="7162896" y="712052"/>
                  <a:pt x="7096554" y="689507"/>
                  <a:pt x="7077324" y="729587"/>
                </a:cubicBezTo>
                <a:cubicBezTo>
                  <a:pt x="7182606" y="757642"/>
                  <a:pt x="7283560" y="790709"/>
                  <a:pt x="7370574" y="845819"/>
                </a:cubicBezTo>
                <a:cubicBezTo>
                  <a:pt x="7448935" y="895418"/>
                  <a:pt x="7523448" y="950028"/>
                  <a:pt x="7608539" y="990610"/>
                </a:cubicBezTo>
                <a:cubicBezTo>
                  <a:pt x="7697957" y="1033195"/>
                  <a:pt x="7752280" y="1087804"/>
                  <a:pt x="7742185" y="1180991"/>
                </a:cubicBezTo>
                <a:cubicBezTo>
                  <a:pt x="7737858" y="1219067"/>
                  <a:pt x="7749396" y="1251131"/>
                  <a:pt x="7789296" y="1266161"/>
                </a:cubicBezTo>
                <a:cubicBezTo>
                  <a:pt x="7838813" y="1284698"/>
                  <a:pt x="7833526" y="1312754"/>
                  <a:pt x="7831602" y="1355841"/>
                </a:cubicBezTo>
                <a:cubicBezTo>
                  <a:pt x="7828717" y="1407443"/>
                  <a:pt x="7803238" y="1427485"/>
                  <a:pt x="7758529" y="1445019"/>
                </a:cubicBezTo>
                <a:cubicBezTo>
                  <a:pt x="7694591" y="1469568"/>
                  <a:pt x="7694110" y="1507644"/>
                  <a:pt x="7710936" y="1553237"/>
                </a:cubicBezTo>
                <a:cubicBezTo>
                  <a:pt x="7720072" y="1578286"/>
                  <a:pt x="7734012" y="1598327"/>
                  <a:pt x="7754684" y="1616863"/>
                </a:cubicBezTo>
                <a:cubicBezTo>
                  <a:pt x="7826314" y="1681493"/>
                  <a:pt x="7825833" y="1682494"/>
                  <a:pt x="7755645" y="1759148"/>
                </a:cubicBezTo>
                <a:cubicBezTo>
                  <a:pt x="7736896" y="1779688"/>
                  <a:pt x="7716704" y="1793216"/>
                  <a:pt x="7725360" y="1826283"/>
                </a:cubicBezTo>
                <a:cubicBezTo>
                  <a:pt x="7754684" y="1936002"/>
                  <a:pt x="7750838" y="1936002"/>
                  <a:pt x="7633056" y="1972074"/>
                </a:cubicBezTo>
                <a:cubicBezTo>
                  <a:pt x="7606135" y="1980591"/>
                  <a:pt x="7570080" y="1973076"/>
                  <a:pt x="7554696" y="2004640"/>
                </a:cubicBezTo>
                <a:cubicBezTo>
                  <a:pt x="7564311" y="2027686"/>
                  <a:pt x="7541716" y="2583799"/>
                  <a:pt x="7562870" y="2592817"/>
                </a:cubicBezTo>
                <a:cubicBezTo>
                  <a:pt x="7728244" y="2663458"/>
                  <a:pt x="7748914" y="2746625"/>
                  <a:pt x="7620078" y="2877387"/>
                </a:cubicBezTo>
                <a:cubicBezTo>
                  <a:pt x="7533544" y="2965063"/>
                  <a:pt x="7543639" y="3108349"/>
                  <a:pt x="7579695" y="3198029"/>
                </a:cubicBezTo>
                <a:cubicBezTo>
                  <a:pt x="7715743" y="3237608"/>
                  <a:pt x="7685939" y="3342818"/>
                  <a:pt x="7713340" y="3435003"/>
                </a:cubicBezTo>
                <a:cubicBezTo>
                  <a:pt x="7733531" y="3504142"/>
                  <a:pt x="7654210" y="3494623"/>
                  <a:pt x="7658054" y="3526187"/>
                </a:cubicBezTo>
                <a:cubicBezTo>
                  <a:pt x="7708052" y="3564262"/>
                  <a:pt x="7774874" y="3576287"/>
                  <a:pt x="7813815" y="3628391"/>
                </a:cubicBezTo>
                <a:cubicBezTo>
                  <a:pt x="7743627" y="3666467"/>
                  <a:pt x="7708052" y="3720074"/>
                  <a:pt x="7669112" y="3773681"/>
                </a:cubicBezTo>
                <a:cubicBezTo>
                  <a:pt x="7606135" y="3860855"/>
                  <a:pt x="7520564" y="3934503"/>
                  <a:pt x="7429704" y="4001137"/>
                </a:cubicBezTo>
                <a:lnTo>
                  <a:pt x="7417475" y="4099399"/>
                </a:lnTo>
                <a:lnTo>
                  <a:pt x="180606" y="4099399"/>
                </a:lnTo>
                <a:lnTo>
                  <a:pt x="164649" y="4093760"/>
                </a:lnTo>
                <a:cubicBezTo>
                  <a:pt x="148507" y="4086464"/>
                  <a:pt x="145082" y="4080295"/>
                  <a:pt x="160465" y="4076287"/>
                </a:cubicBezTo>
                <a:cubicBezTo>
                  <a:pt x="230173" y="4057751"/>
                  <a:pt x="478714" y="3837810"/>
                  <a:pt x="549383" y="3827790"/>
                </a:cubicBezTo>
                <a:cubicBezTo>
                  <a:pt x="631589" y="3816267"/>
                  <a:pt x="647934" y="3800736"/>
                  <a:pt x="756100" y="3722078"/>
                </a:cubicBezTo>
                <a:cubicBezTo>
                  <a:pt x="827251" y="3670474"/>
                  <a:pt x="531115" y="3782698"/>
                  <a:pt x="415738" y="3746126"/>
                </a:cubicBezTo>
                <a:cubicBezTo>
                  <a:pt x="373433" y="3732598"/>
                  <a:pt x="671971" y="3589813"/>
                  <a:pt x="671971" y="3563762"/>
                </a:cubicBezTo>
                <a:cubicBezTo>
                  <a:pt x="671971" y="3536206"/>
                  <a:pt x="645049" y="3530194"/>
                  <a:pt x="619570" y="3530194"/>
                </a:cubicBezTo>
                <a:cubicBezTo>
                  <a:pt x="562844" y="3530194"/>
                  <a:pt x="580151" y="3506145"/>
                  <a:pt x="523422" y="3507649"/>
                </a:cubicBezTo>
                <a:cubicBezTo>
                  <a:pt x="689758" y="3438010"/>
                  <a:pt x="792637" y="3456547"/>
                  <a:pt x="957048" y="3392918"/>
                </a:cubicBezTo>
                <a:cubicBezTo>
                  <a:pt x="1037333" y="3361856"/>
                  <a:pt x="753217" y="3258649"/>
                  <a:pt x="835904" y="3231596"/>
                </a:cubicBezTo>
                <a:cubicBezTo>
                  <a:pt x="867151" y="3221074"/>
                  <a:pt x="908974" y="3232097"/>
                  <a:pt x="930608" y="3195022"/>
                </a:cubicBezTo>
                <a:cubicBezTo>
                  <a:pt x="896476" y="3165464"/>
                  <a:pt x="851286" y="3178490"/>
                  <a:pt x="817153" y="3190514"/>
                </a:cubicBezTo>
                <a:cubicBezTo>
                  <a:pt x="730141" y="3221576"/>
                  <a:pt x="736391" y="3214062"/>
                  <a:pt x="727736" y="3191015"/>
                </a:cubicBezTo>
                <a:cubicBezTo>
                  <a:pt x="699374" y="3112357"/>
                  <a:pt x="629186" y="3137408"/>
                  <a:pt x="567170" y="3150434"/>
                </a:cubicBezTo>
                <a:cubicBezTo>
                  <a:pt x="379682" y="3189512"/>
                  <a:pt x="189791" y="3178490"/>
                  <a:pt x="2784" y="3218569"/>
                </a:cubicBezTo>
                <a:cubicBezTo>
                  <a:pt x="-17406" y="3223079"/>
                  <a:pt x="77299" y="3133400"/>
                  <a:pt x="122006" y="3122877"/>
                </a:cubicBezTo>
                <a:cubicBezTo>
                  <a:pt x="170561" y="3111856"/>
                  <a:pt x="230173" y="3119872"/>
                  <a:pt x="264786" y="3068269"/>
                </a:cubicBezTo>
                <a:cubicBezTo>
                  <a:pt x="203252" y="3055243"/>
                  <a:pt x="133065" y="3080292"/>
                  <a:pt x="72009" y="3039210"/>
                </a:cubicBezTo>
                <a:cubicBezTo>
                  <a:pt x="207578" y="2982597"/>
                  <a:pt x="342665" y="2984601"/>
                  <a:pt x="459485" y="2948028"/>
                </a:cubicBezTo>
                <a:cubicBezTo>
                  <a:pt x="470061" y="2880393"/>
                  <a:pt x="393143" y="2904941"/>
                  <a:pt x="365260" y="2866364"/>
                </a:cubicBezTo>
                <a:cubicBezTo>
                  <a:pt x="1245010" y="2800232"/>
                  <a:pt x="753697" y="2604840"/>
                  <a:pt x="607071" y="2498127"/>
                </a:cubicBezTo>
                <a:cubicBezTo>
                  <a:pt x="558036" y="2462556"/>
                  <a:pt x="1073387" y="2293717"/>
                  <a:pt x="1090213" y="2289209"/>
                </a:cubicBezTo>
                <a:cubicBezTo>
                  <a:pt x="1132999" y="2278688"/>
                  <a:pt x="1302700" y="2286203"/>
                  <a:pt x="1337313" y="2272676"/>
                </a:cubicBezTo>
                <a:cubicBezTo>
                  <a:pt x="1381541" y="2255643"/>
                  <a:pt x="1235395" y="2226083"/>
                  <a:pt x="1268086" y="2205541"/>
                </a:cubicBezTo>
                <a:cubicBezTo>
                  <a:pt x="1497398" y="2060752"/>
                  <a:pt x="1513743" y="1842815"/>
                  <a:pt x="1449324" y="1827285"/>
                </a:cubicBezTo>
                <a:cubicBezTo>
                  <a:pt x="1382502" y="1811252"/>
                  <a:pt x="1317121" y="1823778"/>
                  <a:pt x="1255107" y="1849829"/>
                </a:cubicBezTo>
                <a:cubicBezTo>
                  <a:pt x="1154152" y="1892415"/>
                  <a:pt x="455158" y="1831793"/>
                  <a:pt x="259497" y="1865862"/>
                </a:cubicBezTo>
                <a:cubicBezTo>
                  <a:pt x="229691" y="1870872"/>
                  <a:pt x="189311" y="1893417"/>
                  <a:pt x="160947" y="1851332"/>
                </a:cubicBezTo>
                <a:cubicBezTo>
                  <a:pt x="362377" y="1715060"/>
                  <a:pt x="621013" y="1754138"/>
                  <a:pt x="845998" y="1661453"/>
                </a:cubicBezTo>
                <a:cubicBezTo>
                  <a:pt x="757542" y="1597824"/>
                  <a:pt x="667645" y="1600832"/>
                  <a:pt x="575343" y="1610350"/>
                </a:cubicBezTo>
                <a:cubicBezTo>
                  <a:pt x="551306" y="1612855"/>
                  <a:pt x="518615" y="1616362"/>
                  <a:pt x="512846" y="1589809"/>
                </a:cubicBezTo>
                <a:cubicBezTo>
                  <a:pt x="505636" y="1556242"/>
                  <a:pt x="544576" y="1550229"/>
                  <a:pt x="570054" y="1536702"/>
                </a:cubicBezTo>
                <a:cubicBezTo>
                  <a:pt x="608994" y="1515660"/>
                  <a:pt x="666682" y="1540710"/>
                  <a:pt x="714276" y="1483095"/>
                </a:cubicBezTo>
                <a:cubicBezTo>
                  <a:pt x="570054" y="1496622"/>
                  <a:pt x="448428" y="1520170"/>
                  <a:pt x="321033" y="1560250"/>
                </a:cubicBezTo>
                <a:cubicBezTo>
                  <a:pt x="332089" y="1524679"/>
                  <a:pt x="370548" y="1508145"/>
                  <a:pt x="348915" y="1478587"/>
                </a:cubicBezTo>
                <a:cubicBezTo>
                  <a:pt x="332571" y="1456542"/>
                  <a:pt x="285939" y="1446021"/>
                  <a:pt x="309975" y="1404938"/>
                </a:cubicBezTo>
                <a:cubicBezTo>
                  <a:pt x="377759" y="1361351"/>
                  <a:pt x="473907" y="1372876"/>
                  <a:pt x="531595" y="1310249"/>
                </a:cubicBezTo>
                <a:cubicBezTo>
                  <a:pt x="613321" y="1221071"/>
                  <a:pt x="740236" y="1190509"/>
                  <a:pt x="840230" y="1125380"/>
                </a:cubicBezTo>
                <a:cubicBezTo>
                  <a:pt x="873400" y="1104337"/>
                  <a:pt x="1091175" y="1030690"/>
                  <a:pt x="1149825" y="1007142"/>
                </a:cubicBezTo>
                <a:cubicBezTo>
                  <a:pt x="1231551" y="974076"/>
                  <a:pt x="1324813" y="962553"/>
                  <a:pt x="1405096" y="901932"/>
                </a:cubicBezTo>
                <a:cubicBezTo>
                  <a:pt x="1326255" y="889406"/>
                  <a:pt x="1262318" y="946021"/>
                  <a:pt x="1167613" y="918465"/>
                </a:cubicBezTo>
                <a:cubicBezTo>
                  <a:pt x="1317602" y="859848"/>
                  <a:pt x="1455092" y="833294"/>
                  <a:pt x="1563740" y="752632"/>
                </a:cubicBezTo>
                <a:cubicBezTo>
                  <a:pt x="1577201" y="742613"/>
                  <a:pt x="1603642" y="745619"/>
                  <a:pt x="1623833" y="742112"/>
                </a:cubicBezTo>
                <a:cubicBezTo>
                  <a:pt x="1836317" y="706540"/>
                  <a:pt x="2049765" y="676480"/>
                  <a:pt x="2259848" y="624877"/>
                </a:cubicBezTo>
                <a:cubicBezTo>
                  <a:pt x="2307442" y="612853"/>
                  <a:pt x="2391570" y="609847"/>
                  <a:pt x="2382917" y="566761"/>
                </a:cubicBezTo>
                <a:cubicBezTo>
                  <a:pt x="2369937" y="502131"/>
                  <a:pt x="2291577" y="548223"/>
                  <a:pt x="2241099" y="554235"/>
                </a:cubicBezTo>
                <a:cubicBezTo>
                  <a:pt x="2084379" y="573775"/>
                  <a:pt x="1927659" y="607843"/>
                  <a:pt x="1768535" y="588806"/>
                </a:cubicBezTo>
                <a:cubicBezTo>
                  <a:pt x="1875738" y="564757"/>
                  <a:pt x="1982463" y="540207"/>
                  <a:pt x="2089668" y="516159"/>
                </a:cubicBezTo>
                <a:cubicBezTo>
                  <a:pt x="1966597" y="524676"/>
                  <a:pt x="1859394" y="468563"/>
                  <a:pt x="1739690" y="493614"/>
                </a:cubicBezTo>
                <a:cubicBezTo>
                  <a:pt x="1701230" y="501630"/>
                  <a:pt x="1660850" y="476079"/>
                  <a:pt x="1657003" y="436500"/>
                </a:cubicBezTo>
                <a:cubicBezTo>
                  <a:pt x="1652677" y="404937"/>
                  <a:pt x="1688732" y="390909"/>
                  <a:pt x="1716134" y="380889"/>
                </a:cubicBezTo>
                <a:cubicBezTo>
                  <a:pt x="1786322" y="355337"/>
                  <a:pt x="1842086" y="279687"/>
                  <a:pt x="1931986" y="319766"/>
                </a:cubicBezTo>
                <a:cubicBezTo>
                  <a:pt x="1988712" y="256640"/>
                  <a:pt x="2079091" y="246619"/>
                  <a:pt x="2152163" y="230087"/>
                </a:cubicBezTo>
                <a:cubicBezTo>
                  <a:pt x="2385321" y="177982"/>
                  <a:pt x="2621844" y="137401"/>
                  <a:pt x="2858367" y="102831"/>
                </a:cubicBezTo>
                <a:cubicBezTo>
                  <a:pt x="3013645" y="80286"/>
                  <a:pt x="3173731" y="89806"/>
                  <a:pt x="3327568" y="61248"/>
                </a:cubicBezTo>
                <a:cubicBezTo>
                  <a:pt x="3628510" y="5637"/>
                  <a:pt x="3927528" y="7141"/>
                  <a:pt x="4227028" y="1129"/>
                </a:cubicBezTo>
                <a:cubicBezTo>
                  <a:pt x="4296975" y="-249"/>
                  <a:pt x="4366742" y="-281"/>
                  <a:pt x="4436398" y="580"/>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 name="Title 3">
            <a:extLst>
              <a:ext uri="{FF2B5EF4-FFF2-40B4-BE49-F238E27FC236}">
                <a16:creationId xmlns:a16="http://schemas.microsoft.com/office/drawing/2014/main" id="{5C7345BE-E8B5-8E64-2703-4162B1AC48A8}"/>
              </a:ext>
            </a:extLst>
          </p:cNvPr>
          <p:cNvSpPr>
            <a:spLocks noGrp="1"/>
          </p:cNvSpPr>
          <p:nvPr>
            <p:ph type="ctrTitle"/>
          </p:nvPr>
        </p:nvSpPr>
        <p:spPr>
          <a:xfrm>
            <a:off x="6096000" y="3657600"/>
            <a:ext cx="5257799" cy="1878144"/>
          </a:xfrm>
        </p:spPr>
        <p:txBody>
          <a:bodyPr anchor="b">
            <a:normAutofit/>
          </a:bodyPr>
          <a:lstStyle/>
          <a:p>
            <a:pPr algn="l"/>
            <a:r>
              <a:rPr lang="en-US" sz="4100" b="1" dirty="0"/>
              <a:t>“If you didn’t document it, it’s the same as if you didn’t do it.”</a:t>
            </a:r>
          </a:p>
        </p:txBody>
      </p:sp>
      <p:sp>
        <p:nvSpPr>
          <p:cNvPr id="5" name="Subtitle 4">
            <a:extLst>
              <a:ext uri="{FF2B5EF4-FFF2-40B4-BE49-F238E27FC236}">
                <a16:creationId xmlns:a16="http://schemas.microsoft.com/office/drawing/2014/main" id="{B9E69563-5101-20AC-01D6-8383D5D52982}"/>
              </a:ext>
            </a:extLst>
          </p:cNvPr>
          <p:cNvSpPr>
            <a:spLocks noGrp="1"/>
          </p:cNvSpPr>
          <p:nvPr>
            <p:ph type="subTitle" idx="1"/>
          </p:nvPr>
        </p:nvSpPr>
        <p:spPr>
          <a:xfrm>
            <a:off x="6095236" y="5592499"/>
            <a:ext cx="5249011" cy="646785"/>
          </a:xfrm>
        </p:spPr>
        <p:txBody>
          <a:bodyPr>
            <a:normAutofit/>
          </a:bodyPr>
          <a:lstStyle/>
          <a:p>
            <a:pPr algn="l"/>
            <a:endParaRPr lang="en-US" sz="800" dirty="0"/>
          </a:p>
          <a:p>
            <a:pPr algn="l"/>
            <a:r>
              <a:rPr lang="en-US" sz="800" dirty="0"/>
              <a:t>“</a:t>
            </a:r>
          </a:p>
        </p:txBody>
      </p:sp>
    </p:spTree>
    <p:extLst>
      <p:ext uri="{BB962C8B-B14F-4D97-AF65-F5344CB8AC3E}">
        <p14:creationId xmlns:p14="http://schemas.microsoft.com/office/powerpoint/2010/main" val="279753158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69F8E0-DCD9-F83B-5FFB-48EE719038C3}"/>
              </a:ext>
            </a:extLst>
          </p:cNvPr>
          <p:cNvSpPr>
            <a:spLocks noGrp="1"/>
          </p:cNvSpPr>
          <p:nvPr>
            <p:ph type="title"/>
          </p:nvPr>
        </p:nvSpPr>
        <p:spPr/>
        <p:txBody>
          <a:bodyPr>
            <a:normAutofit/>
          </a:bodyPr>
          <a:lstStyle/>
          <a:p>
            <a:r>
              <a:rPr lang="en-US" dirty="0"/>
              <a:t>“</a:t>
            </a:r>
            <a:r>
              <a:rPr lang="en-US" i="1" dirty="0"/>
              <a:t>The OOPS Scenario” </a:t>
            </a:r>
            <a:br>
              <a:rPr lang="en-US" dirty="0"/>
            </a:br>
            <a:endParaRPr lang="en-US" sz="2800" dirty="0">
              <a:highlight>
                <a:srgbClr val="FFFF00"/>
              </a:highlight>
            </a:endParaRPr>
          </a:p>
        </p:txBody>
      </p:sp>
      <p:sp>
        <p:nvSpPr>
          <p:cNvPr id="3" name="Content Placeholder 2">
            <a:extLst>
              <a:ext uri="{FF2B5EF4-FFF2-40B4-BE49-F238E27FC236}">
                <a16:creationId xmlns:a16="http://schemas.microsoft.com/office/drawing/2014/main" id="{D100F576-6625-15A4-F1FD-E2785D32ABE7}"/>
              </a:ext>
            </a:extLst>
          </p:cNvPr>
          <p:cNvSpPr>
            <a:spLocks noGrp="1"/>
          </p:cNvSpPr>
          <p:nvPr>
            <p:ph idx="1"/>
          </p:nvPr>
        </p:nvSpPr>
        <p:spPr>
          <a:xfrm>
            <a:off x="526942" y="1825625"/>
            <a:ext cx="10826858" cy="4351338"/>
          </a:xfrm>
        </p:spPr>
        <p:txBody>
          <a:bodyPr>
            <a:normAutofit lnSpcReduction="10000"/>
          </a:bodyPr>
          <a:lstStyle/>
          <a:p>
            <a:pPr marL="0" indent="0">
              <a:buNone/>
            </a:pPr>
            <a:r>
              <a:rPr lang="en-US" i="1" dirty="0">
                <a:highlight>
                  <a:srgbClr val="FFFF00"/>
                </a:highlight>
              </a:rPr>
              <a:t>If you ”realize” you have been improperly filing claims:</a:t>
            </a:r>
          </a:p>
          <a:p>
            <a:pPr marL="0" indent="0">
              <a:buNone/>
            </a:pPr>
            <a:endParaRPr lang="en-US" i="1" dirty="0">
              <a:highlight>
                <a:srgbClr val="FFFF00"/>
              </a:highlight>
            </a:endParaRPr>
          </a:p>
          <a:p>
            <a:r>
              <a:rPr lang="en-US" dirty="0"/>
              <a:t>Immediately cease filing the problematic bills</a:t>
            </a:r>
          </a:p>
          <a:p>
            <a:r>
              <a:rPr lang="en-US" dirty="0"/>
              <a:t>All compliance staff and C-Suite  immediately review problematic billing </a:t>
            </a:r>
          </a:p>
          <a:p>
            <a:r>
              <a:rPr lang="en-US" dirty="0"/>
              <a:t>Seek knowledgeable legal counsel </a:t>
            </a:r>
          </a:p>
          <a:p>
            <a:r>
              <a:rPr lang="en-US" dirty="0"/>
              <a:t>Forensically do “due diligence” to determine what money you collected in error</a:t>
            </a:r>
          </a:p>
          <a:p>
            <a:r>
              <a:rPr lang="en-US" dirty="0"/>
              <a:t>Formalize a detailed spreadsheet erroneous, overpayments</a:t>
            </a:r>
          </a:p>
          <a:p>
            <a:r>
              <a:rPr lang="en-US" dirty="0"/>
              <a:t>Consider using OIG’s or CMS’ self-disclosure protocols – self-reporting</a:t>
            </a:r>
          </a:p>
        </p:txBody>
      </p:sp>
    </p:spTree>
    <p:extLst>
      <p:ext uri="{BB962C8B-B14F-4D97-AF65-F5344CB8AC3E}">
        <p14:creationId xmlns:p14="http://schemas.microsoft.com/office/powerpoint/2010/main" val="18017137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21F2E1-748D-AE4F-A79C-AFD1ACFD45DC}"/>
              </a:ext>
            </a:extLst>
          </p:cNvPr>
          <p:cNvSpPr>
            <a:spLocks noGrp="1"/>
          </p:cNvSpPr>
          <p:nvPr>
            <p:ph type="title"/>
          </p:nvPr>
        </p:nvSpPr>
        <p:spPr>
          <a:xfrm>
            <a:off x="581891" y="721805"/>
            <a:ext cx="10843490" cy="1123620"/>
          </a:xfrm>
        </p:spPr>
        <p:txBody>
          <a:bodyPr anchor="b">
            <a:normAutofit/>
          </a:bodyPr>
          <a:lstStyle/>
          <a:p>
            <a:r>
              <a:rPr lang="en-US" sz="6000" b="1" dirty="0"/>
              <a:t>“Dear Leigh …”</a:t>
            </a:r>
          </a:p>
        </p:txBody>
      </p:sp>
      <p:sp>
        <p:nvSpPr>
          <p:cNvPr id="3" name="Content Placeholder 2">
            <a:extLst>
              <a:ext uri="{FF2B5EF4-FFF2-40B4-BE49-F238E27FC236}">
                <a16:creationId xmlns:a16="http://schemas.microsoft.com/office/drawing/2014/main" id="{8B925580-8A47-2F40-90CE-EECAF5C03FBC}"/>
              </a:ext>
            </a:extLst>
          </p:cNvPr>
          <p:cNvSpPr>
            <a:spLocks noGrp="1"/>
          </p:cNvSpPr>
          <p:nvPr>
            <p:ph idx="1"/>
          </p:nvPr>
        </p:nvSpPr>
        <p:spPr>
          <a:xfrm>
            <a:off x="581891" y="1629295"/>
            <a:ext cx="11338560" cy="5644395"/>
          </a:xfrm>
        </p:spPr>
        <p:txBody>
          <a:bodyPr anchor="ctr">
            <a:normAutofit/>
          </a:bodyPr>
          <a:lstStyle/>
          <a:p>
            <a:r>
              <a:rPr lang="en-US" sz="1600" dirty="0"/>
              <a:t>Is the government going to “claw back” unused COVID-19 funds?  </a:t>
            </a:r>
          </a:p>
          <a:p>
            <a:r>
              <a:rPr lang="en-US" sz="1600" dirty="0"/>
              <a:t>Are there continued COVID-19 audits post-PHE?</a:t>
            </a:r>
          </a:p>
          <a:p>
            <a:r>
              <a:rPr lang="en-US" sz="1600" dirty="0"/>
              <a:t>I am told that Surprise Billing  Act is not applicable to private practice physicians. Is that correct?</a:t>
            </a:r>
          </a:p>
          <a:p>
            <a:r>
              <a:rPr lang="en-US" sz="1600" dirty="0"/>
              <a:t>Are  certain HIPAA requirements “relaxed” under the PHE?  Will they continue under Post-PHE? </a:t>
            </a:r>
          </a:p>
          <a:p>
            <a:r>
              <a:rPr lang="en-US" sz="1600" dirty="0"/>
              <a:t>I don’t have thorough documentation for prove medical necessity – can I retroactively populate?</a:t>
            </a:r>
          </a:p>
          <a:p>
            <a:r>
              <a:rPr lang="en-US" sz="1600" dirty="0"/>
              <a:t>I ”think” I MAY have been overpaid for the past 2 years –what  should I do?  What is self-reporting?</a:t>
            </a:r>
          </a:p>
          <a:p>
            <a:r>
              <a:rPr lang="en-US" sz="1600" dirty="0"/>
              <a:t>How does my company ”self-audit”?  Is there a methodology?</a:t>
            </a:r>
          </a:p>
          <a:p>
            <a:r>
              <a:rPr lang="en-US" sz="1600" dirty="0"/>
              <a:t>Do I have to appeal a denied claim or just leave it alone?</a:t>
            </a:r>
          </a:p>
          <a:p>
            <a:pPr>
              <a:buFont typeface="Arial" panose="020B0604020202020204" pitchFamily="34" charset="0"/>
              <a:buChar char="•"/>
            </a:pPr>
            <a:r>
              <a:rPr lang="en-US" sz="1600" dirty="0"/>
              <a:t>Can I turn an auditor, investigator away? What if there is ”no senior staff” available?</a:t>
            </a:r>
          </a:p>
          <a:p>
            <a:pPr>
              <a:buFont typeface="Arial" panose="020B0604020202020204" pitchFamily="34" charset="0"/>
              <a:buChar char="•"/>
            </a:pPr>
            <a:r>
              <a:rPr lang="en-US" sz="1600" dirty="0"/>
              <a:t>I have been placed under a pre-payment review? Why? How long will I be on one?</a:t>
            </a:r>
          </a:p>
          <a:p>
            <a:r>
              <a:rPr lang="en-US" sz="1600" dirty="0"/>
              <a:t>I may be steering my patients to products or services I have an interest in? What is considered steering</a:t>
            </a:r>
          </a:p>
          <a:p>
            <a:r>
              <a:rPr lang="en-US" sz="1600" dirty="0"/>
              <a:t>How do you know if an employee is becoming a ”whistleblower?”  Can I STOP THEM?</a:t>
            </a:r>
          </a:p>
          <a:p>
            <a:pPr>
              <a:buFont typeface="Arial" panose="020B0604020202020204" pitchFamily="34" charset="0"/>
              <a:buChar char="•"/>
            </a:pPr>
            <a:endParaRPr lang="en-US" sz="1600" dirty="0"/>
          </a:p>
          <a:p>
            <a:pPr>
              <a:buFont typeface="Arial" panose="020B0604020202020204" pitchFamily="34" charset="0"/>
              <a:buChar char="•"/>
            </a:pPr>
            <a:endParaRPr lang="en-US" sz="1600" dirty="0"/>
          </a:p>
        </p:txBody>
      </p:sp>
    </p:spTree>
    <p:extLst>
      <p:ext uri="{BB962C8B-B14F-4D97-AF65-F5344CB8AC3E}">
        <p14:creationId xmlns:p14="http://schemas.microsoft.com/office/powerpoint/2010/main" val="29977835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2B71AE4-9E7E-F0A4-40D9-3E3712A5EB5E}"/>
              </a:ext>
            </a:extLst>
          </p:cNvPr>
          <p:cNvSpPr>
            <a:spLocks noGrp="1"/>
          </p:cNvSpPr>
          <p:nvPr>
            <p:ph type="title"/>
          </p:nvPr>
        </p:nvSpPr>
        <p:spPr>
          <a:xfrm>
            <a:off x="6513787" y="1"/>
            <a:ext cx="5237229" cy="1332853"/>
          </a:xfrm>
        </p:spPr>
        <p:txBody>
          <a:bodyPr>
            <a:normAutofit fontScale="90000"/>
          </a:bodyPr>
          <a:lstStyle/>
          <a:p>
            <a:r>
              <a:rPr lang="en-US" sz="4100" b="1" dirty="0"/>
              <a:t>Controversies Being Covered by Media Circus</a:t>
            </a:r>
          </a:p>
        </p:txBody>
      </p:sp>
      <p:pic>
        <p:nvPicPr>
          <p:cNvPr id="12" name="Picture 11" descr="Front steps and columns of a majestic city building">
            <a:extLst>
              <a:ext uri="{FF2B5EF4-FFF2-40B4-BE49-F238E27FC236}">
                <a16:creationId xmlns:a16="http://schemas.microsoft.com/office/drawing/2014/main" id="{72571881-B703-672F-9B2E-B007E574882F}"/>
              </a:ext>
            </a:extLst>
          </p:cNvPr>
          <p:cNvPicPr>
            <a:picLocks noChangeAspect="1"/>
          </p:cNvPicPr>
          <p:nvPr/>
        </p:nvPicPr>
        <p:blipFill rotWithShape="1">
          <a:blip r:embed="rId3"/>
          <a:srcRect l="19059" r="21407" b="-1"/>
          <a:stretch/>
        </p:blipFill>
        <p:spPr>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3" name="Content Placeholder 2">
            <a:extLst>
              <a:ext uri="{FF2B5EF4-FFF2-40B4-BE49-F238E27FC236}">
                <a16:creationId xmlns:a16="http://schemas.microsoft.com/office/drawing/2014/main" id="{4E2A619D-B981-DC96-3DD9-76650D3A91CE}"/>
              </a:ext>
            </a:extLst>
          </p:cNvPr>
          <p:cNvSpPr>
            <a:spLocks noGrp="1"/>
          </p:cNvSpPr>
          <p:nvPr>
            <p:ph idx="1"/>
          </p:nvPr>
        </p:nvSpPr>
        <p:spPr>
          <a:xfrm>
            <a:off x="6513788" y="1751308"/>
            <a:ext cx="4840010" cy="4742482"/>
          </a:xfrm>
        </p:spPr>
        <p:txBody>
          <a:bodyPr>
            <a:noAutofit/>
          </a:bodyPr>
          <a:lstStyle/>
          <a:p>
            <a:r>
              <a:rPr lang="en-US" sz="1800" dirty="0"/>
              <a:t>25</a:t>
            </a:r>
            <a:r>
              <a:rPr lang="en-US" sz="1800" baseline="30000" dirty="0"/>
              <a:t>th</a:t>
            </a:r>
            <a:r>
              <a:rPr lang="en-US" sz="1800" dirty="0"/>
              <a:t> Amendment of Senators</a:t>
            </a:r>
          </a:p>
          <a:p>
            <a:pPr lvl="1"/>
            <a:r>
              <a:rPr lang="en-US" sz="1800" dirty="0"/>
              <a:t>Forced Exile Sen. Feinstein,  Sen. Grassley</a:t>
            </a:r>
          </a:p>
          <a:p>
            <a:r>
              <a:rPr lang="en-US" sz="1800" dirty="0"/>
              <a:t>Impeachment of President Biden</a:t>
            </a:r>
          </a:p>
          <a:p>
            <a:pPr lvl="1"/>
            <a:r>
              <a:rPr lang="en-US" sz="1400" dirty="0"/>
              <a:t>New Presidential Trend</a:t>
            </a:r>
            <a:endParaRPr lang="en-US" sz="2200" dirty="0"/>
          </a:p>
          <a:p>
            <a:r>
              <a:rPr lang="en-US" sz="1800" dirty="0"/>
              <a:t>Lawsuits of Donald Trump</a:t>
            </a:r>
          </a:p>
          <a:p>
            <a:pPr lvl="1"/>
            <a:r>
              <a:rPr lang="en-US" sz="1800" dirty="0"/>
              <a:t>12 and counting</a:t>
            </a:r>
          </a:p>
          <a:p>
            <a:r>
              <a:rPr lang="en-US" sz="1800" dirty="0"/>
              <a:t>Investigations of Hunter Biden</a:t>
            </a:r>
          </a:p>
          <a:p>
            <a:pPr lvl="1"/>
            <a:r>
              <a:rPr lang="en-US" sz="1800" dirty="0"/>
              <a:t>Where to begin?</a:t>
            </a:r>
          </a:p>
          <a:p>
            <a:r>
              <a:rPr lang="en-US" sz="1800" dirty="0"/>
              <a:t>Supreme Court Justices Behaving Badly</a:t>
            </a:r>
          </a:p>
          <a:p>
            <a:r>
              <a:rPr lang="en-US" sz="1800" dirty="0"/>
              <a:t>Attacks on Disney and Mickey Mouse</a:t>
            </a:r>
          </a:p>
          <a:p>
            <a:r>
              <a:rPr lang="en-US" sz="1800" dirty="0"/>
              <a:t>Pentagon Papers on Gaming Platforms</a:t>
            </a:r>
          </a:p>
          <a:p>
            <a:r>
              <a:rPr lang="en-US" sz="1800" dirty="0"/>
              <a:t>People Being Shot … Everywhere</a:t>
            </a:r>
          </a:p>
          <a:p>
            <a:r>
              <a:rPr lang="en-US" sz="1800" dirty="0"/>
              <a:t>Media Personalities Being “Fired” –Daily </a:t>
            </a:r>
          </a:p>
        </p:txBody>
      </p:sp>
    </p:spTree>
    <p:extLst>
      <p:ext uri="{BB962C8B-B14F-4D97-AF65-F5344CB8AC3E}">
        <p14:creationId xmlns:p14="http://schemas.microsoft.com/office/powerpoint/2010/main" val="147866767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0E21785-62D8-430F-9521-90166EF7C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Shape 11">
            <a:extLst>
              <a:ext uri="{FF2B5EF4-FFF2-40B4-BE49-F238E27FC236}">
                <a16:creationId xmlns:a16="http://schemas.microsoft.com/office/drawing/2014/main" id="{ED7CF8A0-D3E4-4A16-87D3-1D973AC61B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013296" y="697832"/>
            <a:ext cx="8189484" cy="5541981"/>
          </a:xfrm>
          <a:custGeom>
            <a:avLst/>
            <a:gdLst>
              <a:gd name="connsiteX0" fmla="*/ 1164045 w 7323233"/>
              <a:gd name="connsiteY0" fmla="*/ 25 h 5835507"/>
              <a:gd name="connsiteX1" fmla="*/ 1213723 w 7323233"/>
              <a:gd name="connsiteY1" fmla="*/ 8385 h 5835507"/>
              <a:gd name="connsiteX2" fmla="*/ 2251656 w 7323233"/>
              <a:gd name="connsiteY2" fmla="*/ 138318 h 5835507"/>
              <a:gd name="connsiteX3" fmla="*/ 3226534 w 7323233"/>
              <a:gd name="connsiteY3" fmla="*/ 205194 h 5835507"/>
              <a:gd name="connsiteX4" fmla="*/ 4404335 w 7323233"/>
              <a:gd name="connsiteY4" fmla="*/ 316784 h 5835507"/>
              <a:gd name="connsiteX5" fmla="*/ 5225968 w 7323233"/>
              <a:gd name="connsiteY5" fmla="*/ 350415 h 5835507"/>
              <a:gd name="connsiteX6" fmla="*/ 5266859 w 7323233"/>
              <a:gd name="connsiteY6" fmla="*/ 348884 h 5835507"/>
              <a:gd name="connsiteX7" fmla="*/ 5685318 w 7323233"/>
              <a:gd name="connsiteY7" fmla="*/ 399712 h 5835507"/>
              <a:gd name="connsiteX8" fmla="*/ 5411315 w 7323233"/>
              <a:gd name="connsiteY8" fmla="*/ 618305 h 5835507"/>
              <a:gd name="connsiteX9" fmla="*/ 5805698 w 7323233"/>
              <a:gd name="connsiteY9" fmla="*/ 721868 h 5835507"/>
              <a:gd name="connsiteX10" fmla="*/ 6188997 w 7323233"/>
              <a:gd name="connsiteY10" fmla="*/ 868233 h 5835507"/>
              <a:gd name="connsiteX11" fmla="*/ 6261225 w 7323233"/>
              <a:gd name="connsiteY11" fmla="*/ 928614 h 5835507"/>
              <a:gd name="connsiteX12" fmla="*/ 6858533 w 7323233"/>
              <a:gd name="connsiteY12" fmla="*/ 1323379 h 5835507"/>
              <a:gd name="connsiteX13" fmla="*/ 6744269 w 7323233"/>
              <a:gd name="connsiteY13" fmla="*/ 1407072 h 5835507"/>
              <a:gd name="connsiteX14" fmla="*/ 6956365 w 7323233"/>
              <a:gd name="connsiteY14" fmla="*/ 1507197 h 5835507"/>
              <a:gd name="connsiteX15" fmla="*/ 7004134 w 7323233"/>
              <a:gd name="connsiteY15" fmla="*/ 1549234 h 5835507"/>
              <a:gd name="connsiteX16" fmla="*/ 6963627 w 7323233"/>
              <a:gd name="connsiteY16" fmla="*/ 1599678 h 5835507"/>
              <a:gd name="connsiteX17" fmla="*/ 6875731 w 7323233"/>
              <a:gd name="connsiteY17" fmla="*/ 1634837 h 5835507"/>
              <a:gd name="connsiteX18" fmla="*/ 6759175 w 7323233"/>
              <a:gd name="connsiteY18" fmla="*/ 1723878 h 5835507"/>
              <a:gd name="connsiteX19" fmla="*/ 6763759 w 7323233"/>
              <a:gd name="connsiteY19" fmla="*/ 1793431 h 5835507"/>
              <a:gd name="connsiteX20" fmla="*/ 6832931 w 7323233"/>
              <a:gd name="connsiteY20" fmla="*/ 1919543 h 5835507"/>
              <a:gd name="connsiteX21" fmla="*/ 6728984 w 7323233"/>
              <a:gd name="connsiteY21" fmla="*/ 2051386 h 5835507"/>
              <a:gd name="connsiteX22" fmla="*/ 6675481 w 7323233"/>
              <a:gd name="connsiteY22" fmla="*/ 2090365 h 5835507"/>
              <a:gd name="connsiteX23" fmla="*/ 6778665 w 7323233"/>
              <a:gd name="connsiteY23" fmla="*/ 2103740 h 5835507"/>
              <a:gd name="connsiteX24" fmla="*/ 6814587 w 7323233"/>
              <a:gd name="connsiteY24" fmla="*/ 2158771 h 5835507"/>
              <a:gd name="connsiteX25" fmla="*/ 6830637 w 7323233"/>
              <a:gd name="connsiteY25" fmla="*/ 2186286 h 5835507"/>
              <a:gd name="connsiteX26" fmla="*/ 6928087 w 7323233"/>
              <a:gd name="connsiteY26" fmla="*/ 2358639 h 5835507"/>
              <a:gd name="connsiteX27" fmla="*/ 6911653 w 7323233"/>
              <a:gd name="connsiteY27" fmla="*/ 2406789 h 5835507"/>
              <a:gd name="connsiteX28" fmla="*/ 6749237 w 7323233"/>
              <a:gd name="connsiteY28" fmla="*/ 2639522 h 5835507"/>
              <a:gd name="connsiteX29" fmla="*/ 6921971 w 7323233"/>
              <a:gd name="connsiteY29" fmla="*/ 2704488 h 5835507"/>
              <a:gd name="connsiteX30" fmla="*/ 6932290 w 7323233"/>
              <a:gd name="connsiteY30" fmla="*/ 2814548 h 5835507"/>
              <a:gd name="connsiteX31" fmla="*/ 7020186 w 7323233"/>
              <a:gd name="connsiteY31" fmla="*/ 2937603 h 5835507"/>
              <a:gd name="connsiteX32" fmla="*/ 7213555 w 7323233"/>
              <a:gd name="connsiteY32" fmla="*/ 3110719 h 5835507"/>
              <a:gd name="connsiteX33" fmla="*/ 7323233 w 7323233"/>
              <a:gd name="connsiteY33" fmla="*/ 3226893 h 5835507"/>
              <a:gd name="connsiteX34" fmla="*/ 7134067 w 7323233"/>
              <a:gd name="connsiteY34" fmla="*/ 3257847 h 5835507"/>
              <a:gd name="connsiteX35" fmla="*/ 7104643 w 7323233"/>
              <a:gd name="connsiteY35" fmla="*/ 3275809 h 5835507"/>
              <a:gd name="connsiteX36" fmla="*/ 7127189 w 7323233"/>
              <a:gd name="connsiteY36" fmla="*/ 3336953 h 5835507"/>
              <a:gd name="connsiteX37" fmla="*/ 7157379 w 7323233"/>
              <a:gd name="connsiteY37" fmla="*/ 3397718 h 5835507"/>
              <a:gd name="connsiteX38" fmla="*/ 7136361 w 7323233"/>
              <a:gd name="connsiteY38" fmla="*/ 3445487 h 5835507"/>
              <a:gd name="connsiteX39" fmla="*/ 6988849 w 7323233"/>
              <a:gd name="connsiteY39" fmla="*/ 3652233 h 5835507"/>
              <a:gd name="connsiteX40" fmla="*/ 6867705 w 7323233"/>
              <a:gd name="connsiteY40" fmla="*/ 3734395 h 5835507"/>
              <a:gd name="connsiteX41" fmla="*/ 6591791 w 7323233"/>
              <a:gd name="connsiteY41" fmla="*/ 4107760 h 5835507"/>
              <a:gd name="connsiteX42" fmla="*/ 6505041 w 7323233"/>
              <a:gd name="connsiteY42" fmla="*/ 4228904 h 5835507"/>
              <a:gd name="connsiteX43" fmla="*/ 6569243 w 7323233"/>
              <a:gd name="connsiteY43" fmla="*/ 4271704 h 5835507"/>
              <a:gd name="connsiteX44" fmla="*/ 6446188 w 7323233"/>
              <a:gd name="connsiteY44" fmla="*/ 4398582 h 5835507"/>
              <a:gd name="connsiteX45" fmla="*/ 6301351 w 7323233"/>
              <a:gd name="connsiteY45" fmla="*/ 4539595 h 5835507"/>
              <a:gd name="connsiteX46" fmla="*/ 6263519 w 7323233"/>
              <a:gd name="connsiteY46" fmla="*/ 4577047 h 5835507"/>
              <a:gd name="connsiteX47" fmla="*/ 3277744 w 7323233"/>
              <a:gd name="connsiteY47" fmla="*/ 5834336 h 5835507"/>
              <a:gd name="connsiteX48" fmla="*/ 2490505 w 7323233"/>
              <a:gd name="connsiteY48" fmla="*/ 5648992 h 5835507"/>
              <a:gd name="connsiteX49" fmla="*/ 2179046 w 7323233"/>
              <a:gd name="connsiteY49" fmla="*/ 5504920 h 5835507"/>
              <a:gd name="connsiteX50" fmla="*/ 1780078 w 7323233"/>
              <a:gd name="connsiteY50" fmla="*/ 5273715 h 5835507"/>
              <a:gd name="connsiteX51" fmla="*/ 1353592 w 7323233"/>
              <a:gd name="connsiteY51" fmla="*/ 5087606 h 5835507"/>
              <a:gd name="connsiteX52" fmla="*/ 1208373 w 7323233"/>
              <a:gd name="connsiteY52" fmla="*/ 4917165 h 5835507"/>
              <a:gd name="connsiteX53" fmla="*/ 1157548 w 7323233"/>
              <a:gd name="connsiteY53" fmla="*/ 4869396 h 5835507"/>
              <a:gd name="connsiteX54" fmla="*/ 1030289 w 7323233"/>
              <a:gd name="connsiteY54" fmla="*/ 4807103 h 5835507"/>
              <a:gd name="connsiteX55" fmla="*/ 808258 w 7323233"/>
              <a:gd name="connsiteY55" fmla="*/ 4672585 h 5835507"/>
              <a:gd name="connsiteX56" fmla="*/ 889658 w 7323233"/>
              <a:gd name="connsiteY56" fmla="*/ 4642013 h 5835507"/>
              <a:gd name="connsiteX57" fmla="*/ 1123917 w 7323233"/>
              <a:gd name="connsiteY57" fmla="*/ 4723412 h 5835507"/>
              <a:gd name="connsiteX58" fmla="*/ 1294360 w 7323233"/>
              <a:gd name="connsiteY58" fmla="*/ 4745194 h 5835507"/>
              <a:gd name="connsiteX59" fmla="*/ 1054367 w 7323233"/>
              <a:gd name="connsiteY59" fmla="*/ 4603034 h 5835507"/>
              <a:gd name="connsiteX60" fmla="*/ 822015 w 7323233"/>
              <a:gd name="connsiteY60" fmla="*/ 4418070 h 5835507"/>
              <a:gd name="connsiteX61" fmla="*/ 1001246 w 7323233"/>
              <a:gd name="connsiteY61" fmla="*/ 4453610 h 5835507"/>
              <a:gd name="connsiteX62" fmla="*/ 1008889 w 7323233"/>
              <a:gd name="connsiteY62" fmla="*/ 4428770 h 5835507"/>
              <a:gd name="connsiteX63" fmla="*/ 853733 w 7323233"/>
              <a:gd name="connsiteY63" fmla="*/ 4208648 h 5835507"/>
              <a:gd name="connsiteX64" fmla="*/ 776921 w 7323233"/>
              <a:gd name="connsiteY64" fmla="*/ 4119989 h 5835507"/>
              <a:gd name="connsiteX65" fmla="*/ 431453 w 7323233"/>
              <a:gd name="connsiteY65" fmla="*/ 3852864 h 5835507"/>
              <a:gd name="connsiteX66" fmla="*/ 759342 w 7323233"/>
              <a:gd name="connsiteY66" fmla="*/ 3972095 h 5835507"/>
              <a:gd name="connsiteX67" fmla="*/ 420753 w 7323233"/>
              <a:gd name="connsiteY67" fmla="*/ 3712230 h 5835507"/>
              <a:gd name="connsiteX68" fmla="*/ 256425 w 7323233"/>
              <a:gd name="connsiteY68" fmla="*/ 3616309 h 5835507"/>
              <a:gd name="connsiteX69" fmla="*/ 214772 w 7323233"/>
              <a:gd name="connsiteY69" fmla="*/ 3559749 h 5835507"/>
              <a:gd name="connsiteX70" fmla="*/ 287762 w 7323233"/>
              <a:gd name="connsiteY70" fmla="*/ 3547521 h 5835507"/>
              <a:gd name="connsiteX71" fmla="*/ 511706 w 7323233"/>
              <a:gd name="connsiteY71" fmla="*/ 3569305 h 5835507"/>
              <a:gd name="connsiteX72" fmla="*/ 235409 w 7323233"/>
              <a:gd name="connsiteY72" fmla="*/ 3394659 h 5835507"/>
              <a:gd name="connsiteX73" fmla="*/ 442537 w 7323233"/>
              <a:gd name="connsiteY73" fmla="*/ 3421409 h 5835507"/>
              <a:gd name="connsiteX74" fmla="*/ 502152 w 7323233"/>
              <a:gd name="connsiteY74" fmla="*/ 3352622 h 5835507"/>
              <a:gd name="connsiteX75" fmla="*/ 598455 w 7323233"/>
              <a:gd name="connsiteY75" fmla="*/ 3241415 h 5835507"/>
              <a:gd name="connsiteX76" fmla="*/ 664949 w 7323233"/>
              <a:gd name="connsiteY76" fmla="*/ 3179506 h 5835507"/>
              <a:gd name="connsiteX77" fmla="*/ 692846 w 7323233"/>
              <a:gd name="connsiteY77" fmla="*/ 2984607 h 5835507"/>
              <a:gd name="connsiteX78" fmla="*/ 635524 w 7323233"/>
              <a:gd name="connsiteY78" fmla="*/ 2771366 h 5835507"/>
              <a:gd name="connsiteX79" fmla="*/ 480368 w 7323233"/>
              <a:gd name="connsiteY79" fmla="*/ 2663598 h 5835507"/>
              <a:gd name="connsiteX80" fmla="*/ 525081 w 7323233"/>
              <a:gd name="connsiteY80" fmla="*/ 2542454 h 5835507"/>
              <a:gd name="connsiteX81" fmla="*/ 855264 w 7323233"/>
              <a:gd name="connsiteY81" fmla="*/ 2615829 h 5835507"/>
              <a:gd name="connsiteX82" fmla="*/ 361137 w 7323233"/>
              <a:gd name="connsiteY82" fmla="*/ 2327301 h 5835507"/>
              <a:gd name="connsiteX83" fmla="*/ 444065 w 7323233"/>
              <a:gd name="connsiteY83" fmla="*/ 2312780 h 5835507"/>
              <a:gd name="connsiteX84" fmla="*/ 440625 w 7323233"/>
              <a:gd name="connsiteY84" fmla="*/ 2290233 h 5835507"/>
              <a:gd name="connsiteX85" fmla="*/ 445975 w 7323233"/>
              <a:gd name="connsiteY85" fmla="*/ 2151509 h 5835507"/>
              <a:gd name="connsiteX86" fmla="*/ 459734 w 7323233"/>
              <a:gd name="connsiteY86" fmla="*/ 2087690 h 5835507"/>
              <a:gd name="connsiteX87" fmla="*/ 437950 w 7323233"/>
              <a:gd name="connsiteY87" fmla="*/ 2014315 h 5835507"/>
              <a:gd name="connsiteX88" fmla="*/ 808640 w 7323233"/>
              <a:gd name="connsiteY88" fmla="*/ 2042977 h 5835507"/>
              <a:gd name="connsiteX89" fmla="*/ 969908 w 7323233"/>
              <a:gd name="connsiteY89" fmla="*/ 2026162 h 5835507"/>
              <a:gd name="connsiteX90" fmla="*/ 1251176 w 7323233"/>
              <a:gd name="connsiteY90" fmla="*/ 2021577 h 5835507"/>
              <a:gd name="connsiteX91" fmla="*/ 1381491 w 7323233"/>
              <a:gd name="connsiteY91" fmla="*/ 2035718 h 5835507"/>
              <a:gd name="connsiteX92" fmla="*/ 1492697 w 7323233"/>
              <a:gd name="connsiteY92" fmla="*/ 2017374 h 5835507"/>
              <a:gd name="connsiteX93" fmla="*/ 1386076 w 7323233"/>
              <a:gd name="connsiteY93" fmla="*/ 1931006 h 5835507"/>
              <a:gd name="connsiteX94" fmla="*/ 1235889 w 7323233"/>
              <a:gd name="connsiteY94" fmla="*/ 1932153 h 5835507"/>
              <a:gd name="connsiteX95" fmla="*/ 1128886 w 7323233"/>
              <a:gd name="connsiteY95" fmla="*/ 1875977 h 5835507"/>
              <a:gd name="connsiteX96" fmla="*/ 1026851 w 7323233"/>
              <a:gd name="connsiteY96" fmla="*/ 1774322 h 5835507"/>
              <a:gd name="connsiteX97" fmla="*/ 666861 w 7323233"/>
              <a:gd name="connsiteY97" fmla="*/ 1612290 h 5835507"/>
              <a:gd name="connsiteX98" fmla="*/ 601130 w 7323233"/>
              <a:gd name="connsiteY98" fmla="*/ 1550762 h 5835507"/>
              <a:gd name="connsiteX99" fmla="*/ 1630272 w 7323233"/>
              <a:gd name="connsiteY99" fmla="*/ 1785787 h 5835507"/>
              <a:gd name="connsiteX100" fmla="*/ 1312320 w 7323233"/>
              <a:gd name="connsiteY100" fmla="*/ 1687191 h 5835507"/>
              <a:gd name="connsiteX101" fmla="*/ 1527473 w 7323233"/>
              <a:gd name="connsiteY101" fmla="*/ 1705153 h 5835507"/>
              <a:gd name="connsiteX102" fmla="*/ 1646706 w 7323233"/>
              <a:gd name="connsiteY102" fmla="*/ 1639040 h 5835507"/>
              <a:gd name="connsiteX103" fmla="*/ 1645178 w 7323233"/>
              <a:gd name="connsiteY103" fmla="*/ 1620315 h 5835507"/>
              <a:gd name="connsiteX104" fmla="*/ 1557663 w 7323233"/>
              <a:gd name="connsiteY104" fmla="*/ 1558787 h 5835507"/>
              <a:gd name="connsiteX105" fmla="*/ 1506454 w 7323233"/>
              <a:gd name="connsiteY105" fmla="*/ 1519044 h 5835507"/>
              <a:gd name="connsiteX106" fmla="*/ 1366204 w 7323233"/>
              <a:gd name="connsiteY106" fmla="*/ 1375735 h 5835507"/>
              <a:gd name="connsiteX107" fmla="*/ 1466329 w 7323233"/>
              <a:gd name="connsiteY107" fmla="*/ 1360450 h 5835507"/>
              <a:gd name="connsiteX108" fmla="*/ 1503397 w 7323233"/>
              <a:gd name="connsiteY108" fmla="*/ 1330641 h 5835507"/>
              <a:gd name="connsiteX109" fmla="*/ 1475501 w 7323233"/>
              <a:gd name="connsiteY109" fmla="*/ 1288604 h 5835507"/>
              <a:gd name="connsiteX110" fmla="*/ 1165573 w 7323233"/>
              <a:gd name="connsiteY110" fmla="*/ 1159435 h 5835507"/>
              <a:gd name="connsiteX111" fmla="*/ 1141498 w 7323233"/>
              <a:gd name="connsiteY111" fmla="*/ 1059311 h 5835507"/>
              <a:gd name="connsiteX112" fmla="*/ 1199585 w 7323233"/>
              <a:gd name="connsiteY112" fmla="*/ 1044407 h 5835507"/>
              <a:gd name="connsiteX113" fmla="*/ 1267226 w 7323233"/>
              <a:gd name="connsiteY113" fmla="*/ 1051286 h 5835507"/>
              <a:gd name="connsiteX114" fmla="*/ 1213342 w 7323233"/>
              <a:gd name="connsiteY114" fmla="*/ 972561 h 5835507"/>
              <a:gd name="connsiteX115" fmla="*/ 993986 w 7323233"/>
              <a:gd name="connsiteY115" fmla="*/ 893073 h 5835507"/>
              <a:gd name="connsiteX116" fmla="*/ 1047486 w 7323233"/>
              <a:gd name="connsiteY116" fmla="*/ 820083 h 5835507"/>
              <a:gd name="connsiteX117" fmla="*/ 0 w 7323233"/>
              <a:gd name="connsiteY117" fmla="*/ 488371 h 5835507"/>
              <a:gd name="connsiteX118" fmla="*/ 188403 w 7323233"/>
              <a:gd name="connsiteY118" fmla="*/ 484933 h 5835507"/>
              <a:gd name="connsiteX119" fmla="*/ 584315 w 7323233"/>
              <a:gd name="connsiteY119" fmla="*/ 534230 h 5835507"/>
              <a:gd name="connsiteX120" fmla="*/ 782271 w 7323233"/>
              <a:gd name="connsiteY120" fmla="*/ 525824 h 5835507"/>
              <a:gd name="connsiteX121" fmla="*/ 967998 w 7323233"/>
              <a:gd name="connsiteY121" fmla="*/ 552574 h 5835507"/>
              <a:gd name="connsiteX122" fmla="*/ 1129651 w 7323233"/>
              <a:gd name="connsiteY122" fmla="*/ 552574 h 5835507"/>
              <a:gd name="connsiteX123" fmla="*/ 978317 w 7323233"/>
              <a:gd name="connsiteY123" fmla="*/ 513593 h 5835507"/>
              <a:gd name="connsiteX124" fmla="*/ 1074620 w 7323233"/>
              <a:gd name="connsiteY124" fmla="*/ 478818 h 5835507"/>
              <a:gd name="connsiteX125" fmla="*/ 1091435 w 7323233"/>
              <a:gd name="connsiteY125" fmla="*/ 436781 h 5835507"/>
              <a:gd name="connsiteX126" fmla="*/ 1135383 w 7323233"/>
              <a:gd name="connsiteY126" fmla="*/ 404296 h 5835507"/>
              <a:gd name="connsiteX127" fmla="*/ 1384166 w 7323233"/>
              <a:gd name="connsiteY127" fmla="*/ 420349 h 5835507"/>
              <a:gd name="connsiteX128" fmla="*/ 1219839 w 7323233"/>
              <a:gd name="connsiteY128" fmla="*/ 286593 h 5835507"/>
              <a:gd name="connsiteX129" fmla="*/ 1114364 w 7323233"/>
              <a:gd name="connsiteY129" fmla="*/ 264428 h 5835507"/>
              <a:gd name="connsiteX130" fmla="*/ 1090289 w 7323233"/>
              <a:gd name="connsiteY130" fmla="*/ 207487 h 5835507"/>
              <a:gd name="connsiteX131" fmla="*/ 1139204 w 7323233"/>
              <a:gd name="connsiteY131" fmla="*/ 195259 h 5835507"/>
              <a:gd name="connsiteX132" fmla="*/ 1382254 w 7323233"/>
              <a:gd name="connsiteY132" fmla="*/ 242265 h 5835507"/>
              <a:gd name="connsiteX133" fmla="*/ 1423145 w 7323233"/>
              <a:gd name="connsiteY133" fmla="*/ 223537 h 5835507"/>
              <a:gd name="connsiteX134" fmla="*/ 965705 w 7323233"/>
              <a:gd name="connsiteY134" fmla="*/ 102013 h 5835507"/>
              <a:gd name="connsiteX135" fmla="*/ 972586 w 7323233"/>
              <a:gd name="connsiteY135" fmla="*/ 69912 h 5835507"/>
              <a:gd name="connsiteX136" fmla="*/ 1375376 w 7323233"/>
              <a:gd name="connsiteY136" fmla="*/ 119593 h 5835507"/>
              <a:gd name="connsiteX137" fmla="*/ 1117804 w 7323233"/>
              <a:gd name="connsiteY137" fmla="*/ 25200 h 5835507"/>
              <a:gd name="connsiteX138" fmla="*/ 1164045 w 7323233"/>
              <a:gd name="connsiteY138" fmla="*/ 25 h 5835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7323233" h="5835507">
                <a:moveTo>
                  <a:pt x="1164045" y="25"/>
                </a:moveTo>
                <a:cubicBezTo>
                  <a:pt x="1180764" y="455"/>
                  <a:pt x="1198056" y="6474"/>
                  <a:pt x="1213723" y="8385"/>
                </a:cubicBezTo>
                <a:cubicBezTo>
                  <a:pt x="1559575" y="51187"/>
                  <a:pt x="1905425" y="97428"/>
                  <a:pt x="2251656" y="138318"/>
                </a:cubicBezTo>
                <a:cubicBezTo>
                  <a:pt x="2575343" y="176534"/>
                  <a:pt x="2901320" y="185322"/>
                  <a:pt x="3226534" y="205194"/>
                </a:cubicBezTo>
                <a:cubicBezTo>
                  <a:pt x="3620153" y="229271"/>
                  <a:pt x="4013008" y="263284"/>
                  <a:pt x="4404335" y="316784"/>
                </a:cubicBezTo>
                <a:cubicBezTo>
                  <a:pt x="4676048" y="354236"/>
                  <a:pt x="4950435" y="380221"/>
                  <a:pt x="5225968" y="350415"/>
                </a:cubicBezTo>
                <a:cubicBezTo>
                  <a:pt x="5239725" y="348884"/>
                  <a:pt x="5255394" y="343918"/>
                  <a:pt x="5266859" y="348884"/>
                </a:cubicBezTo>
                <a:cubicBezTo>
                  <a:pt x="5400614" y="404680"/>
                  <a:pt x="5546596" y="364553"/>
                  <a:pt x="5685318" y="399712"/>
                </a:cubicBezTo>
                <a:cubicBezTo>
                  <a:pt x="5649777" y="535377"/>
                  <a:pt x="5497299" y="524293"/>
                  <a:pt x="5411315" y="618305"/>
                </a:cubicBezTo>
                <a:cubicBezTo>
                  <a:pt x="5551565" y="655755"/>
                  <a:pt x="5677676" y="693589"/>
                  <a:pt x="5805698" y="721868"/>
                </a:cubicBezTo>
                <a:cubicBezTo>
                  <a:pt x="5941363" y="751677"/>
                  <a:pt x="6056391" y="832311"/>
                  <a:pt x="6188997" y="868233"/>
                </a:cubicBezTo>
                <a:cubicBezTo>
                  <a:pt x="6217279" y="875876"/>
                  <a:pt x="6251291" y="902627"/>
                  <a:pt x="6261225" y="928614"/>
                </a:cubicBezTo>
                <a:cubicBezTo>
                  <a:pt x="6293326" y="1012688"/>
                  <a:pt x="6934199" y="1248479"/>
                  <a:pt x="6858533" y="1323379"/>
                </a:cubicBezTo>
                <a:cubicBezTo>
                  <a:pt x="6827197" y="1354335"/>
                  <a:pt x="6786687" y="1376500"/>
                  <a:pt x="6744269" y="1407072"/>
                </a:cubicBezTo>
                <a:cubicBezTo>
                  <a:pt x="6808090" y="1464778"/>
                  <a:pt x="6879934" y="1490000"/>
                  <a:pt x="6956365" y="1507197"/>
                </a:cubicBezTo>
                <a:cubicBezTo>
                  <a:pt x="6979295" y="1512547"/>
                  <a:pt x="7001843" y="1523247"/>
                  <a:pt x="7004134" y="1549234"/>
                </a:cubicBezTo>
                <a:cubicBezTo>
                  <a:pt x="7006427" y="1576366"/>
                  <a:pt x="6983115" y="1587066"/>
                  <a:pt x="6963627" y="1599678"/>
                </a:cubicBezTo>
                <a:cubicBezTo>
                  <a:pt x="6936493" y="1617256"/>
                  <a:pt x="6910125" y="1632543"/>
                  <a:pt x="6875731" y="1634837"/>
                </a:cubicBezTo>
                <a:cubicBezTo>
                  <a:pt x="6819171" y="1638275"/>
                  <a:pt x="6792040" y="1687191"/>
                  <a:pt x="6759175" y="1723878"/>
                </a:cubicBezTo>
                <a:cubicBezTo>
                  <a:pt x="6740831" y="1744515"/>
                  <a:pt x="6731659" y="1786169"/>
                  <a:pt x="6763759" y="1793431"/>
                </a:cubicBezTo>
                <a:cubicBezTo>
                  <a:pt x="6840955" y="1811009"/>
                  <a:pt x="6834840" y="1861837"/>
                  <a:pt x="6832931" y="1919543"/>
                </a:cubicBezTo>
                <a:cubicBezTo>
                  <a:pt x="6830255" y="1991005"/>
                  <a:pt x="6784777" y="2023871"/>
                  <a:pt x="6728984" y="2051386"/>
                </a:cubicBezTo>
                <a:cubicBezTo>
                  <a:pt x="6709875" y="2060939"/>
                  <a:pt x="6682743" y="2060556"/>
                  <a:pt x="6675481" y="2090365"/>
                </a:cubicBezTo>
                <a:cubicBezTo>
                  <a:pt x="6706819" y="2118645"/>
                  <a:pt x="6745034" y="2095715"/>
                  <a:pt x="6778665" y="2103740"/>
                </a:cubicBezTo>
                <a:cubicBezTo>
                  <a:pt x="6806561" y="2110237"/>
                  <a:pt x="6852802" y="2106799"/>
                  <a:pt x="6814587" y="2158771"/>
                </a:cubicBezTo>
                <a:cubicBezTo>
                  <a:pt x="6803503" y="2173674"/>
                  <a:pt x="6816497" y="2185139"/>
                  <a:pt x="6830637" y="2186286"/>
                </a:cubicBezTo>
                <a:cubicBezTo>
                  <a:pt x="6943755" y="2198133"/>
                  <a:pt x="6891781" y="2303226"/>
                  <a:pt x="6928087" y="2358639"/>
                </a:cubicBezTo>
                <a:cubicBezTo>
                  <a:pt x="6938021" y="2373923"/>
                  <a:pt x="6927321" y="2400292"/>
                  <a:pt x="6911653" y="2406789"/>
                </a:cubicBezTo>
                <a:cubicBezTo>
                  <a:pt x="6811528" y="2449592"/>
                  <a:pt x="6797771" y="2551626"/>
                  <a:pt x="6749237" y="2639522"/>
                </a:cubicBezTo>
                <a:cubicBezTo>
                  <a:pt x="6801975" y="2674298"/>
                  <a:pt x="6865031" y="2681941"/>
                  <a:pt x="6921971" y="2704488"/>
                </a:cubicBezTo>
                <a:cubicBezTo>
                  <a:pt x="6981205" y="2728182"/>
                  <a:pt x="6981205" y="2745760"/>
                  <a:pt x="6932290" y="2814548"/>
                </a:cubicBezTo>
                <a:cubicBezTo>
                  <a:pt x="7059546" y="2829453"/>
                  <a:pt x="7059546" y="2829453"/>
                  <a:pt x="7020186" y="2937603"/>
                </a:cubicBezTo>
                <a:cubicBezTo>
                  <a:pt x="7126808" y="2947538"/>
                  <a:pt x="7197123" y="2998747"/>
                  <a:pt x="7213555" y="3110719"/>
                </a:cubicBezTo>
                <a:cubicBezTo>
                  <a:pt x="7221580" y="3164984"/>
                  <a:pt x="7269733" y="3190588"/>
                  <a:pt x="7323233" y="3226893"/>
                </a:cubicBezTo>
                <a:cubicBezTo>
                  <a:pt x="7256739" y="3262053"/>
                  <a:pt x="7211645" y="3335425"/>
                  <a:pt x="7134067" y="3257847"/>
                </a:cubicBezTo>
                <a:cubicBezTo>
                  <a:pt x="7105789" y="3229569"/>
                  <a:pt x="7108462" y="3265491"/>
                  <a:pt x="7104643" y="3275809"/>
                </a:cubicBezTo>
                <a:cubicBezTo>
                  <a:pt x="7095471" y="3301031"/>
                  <a:pt x="7114577" y="3317846"/>
                  <a:pt x="7127189" y="3336953"/>
                </a:cubicBezTo>
                <a:cubicBezTo>
                  <a:pt x="7139417" y="3356062"/>
                  <a:pt x="7153939" y="3376315"/>
                  <a:pt x="7157379" y="3397718"/>
                </a:cubicBezTo>
                <a:cubicBezTo>
                  <a:pt x="7159671" y="3412621"/>
                  <a:pt x="7148589" y="3434403"/>
                  <a:pt x="7136361" y="3445487"/>
                </a:cubicBezTo>
                <a:cubicBezTo>
                  <a:pt x="7072159" y="3503956"/>
                  <a:pt x="7110374" y="3635418"/>
                  <a:pt x="6988849" y="3652233"/>
                </a:cubicBezTo>
                <a:cubicBezTo>
                  <a:pt x="6934199" y="3659874"/>
                  <a:pt x="6907831" y="3708027"/>
                  <a:pt x="6867705" y="3734395"/>
                </a:cubicBezTo>
                <a:cubicBezTo>
                  <a:pt x="6728219" y="3826495"/>
                  <a:pt x="6634972" y="3944964"/>
                  <a:pt x="6591791" y="4107760"/>
                </a:cubicBezTo>
                <a:cubicBezTo>
                  <a:pt x="6579943" y="4152854"/>
                  <a:pt x="6534466" y="4189160"/>
                  <a:pt x="6505041" y="4228904"/>
                </a:cubicBezTo>
                <a:cubicBezTo>
                  <a:pt x="6519181" y="4257948"/>
                  <a:pt x="6596375" y="4195273"/>
                  <a:pt x="6569243" y="4271704"/>
                </a:cubicBezTo>
                <a:cubicBezTo>
                  <a:pt x="6548606" y="4329029"/>
                  <a:pt x="6495869" y="4364569"/>
                  <a:pt x="6446188" y="4398582"/>
                </a:cubicBezTo>
                <a:cubicBezTo>
                  <a:pt x="6389629" y="4437179"/>
                  <a:pt x="6326957" y="4468132"/>
                  <a:pt x="6301351" y="4539595"/>
                </a:cubicBezTo>
                <a:cubicBezTo>
                  <a:pt x="6296001" y="4554882"/>
                  <a:pt x="6278804" y="4570932"/>
                  <a:pt x="6263519" y="4577047"/>
                </a:cubicBezTo>
                <a:cubicBezTo>
                  <a:pt x="5466343" y="5834719"/>
                  <a:pt x="3503978" y="5843126"/>
                  <a:pt x="3277744" y="5834336"/>
                </a:cubicBezTo>
                <a:cubicBezTo>
                  <a:pt x="3003739" y="5823254"/>
                  <a:pt x="2744636" y="5745676"/>
                  <a:pt x="2490505" y="5648992"/>
                </a:cubicBezTo>
                <a:cubicBezTo>
                  <a:pt x="2383118" y="5608101"/>
                  <a:pt x="2283377" y="5550014"/>
                  <a:pt x="2179046" y="5504920"/>
                </a:cubicBezTo>
                <a:cubicBezTo>
                  <a:pt x="2034975" y="5442627"/>
                  <a:pt x="1923768" y="5323777"/>
                  <a:pt x="1780078" y="5273715"/>
                </a:cubicBezTo>
                <a:cubicBezTo>
                  <a:pt x="1632184" y="5222124"/>
                  <a:pt x="1505691" y="5127731"/>
                  <a:pt x="1353592" y="5087606"/>
                </a:cubicBezTo>
                <a:cubicBezTo>
                  <a:pt x="1273341" y="5066205"/>
                  <a:pt x="1195763" y="5027608"/>
                  <a:pt x="1208373" y="4917165"/>
                </a:cubicBezTo>
                <a:cubicBezTo>
                  <a:pt x="1211813" y="4885828"/>
                  <a:pt x="1190795" y="4860224"/>
                  <a:pt x="1157548" y="4869396"/>
                </a:cubicBezTo>
                <a:cubicBezTo>
                  <a:pt x="1094110" y="4886593"/>
                  <a:pt x="1065448" y="4841115"/>
                  <a:pt x="1030289" y="4807103"/>
                </a:cubicBezTo>
                <a:cubicBezTo>
                  <a:pt x="967617" y="4746725"/>
                  <a:pt x="908001" y="4682522"/>
                  <a:pt x="808258" y="4672585"/>
                </a:cubicBezTo>
                <a:cubicBezTo>
                  <a:pt x="827365" y="4625197"/>
                  <a:pt x="859849" y="4632078"/>
                  <a:pt x="889658" y="4642013"/>
                </a:cubicBezTo>
                <a:cubicBezTo>
                  <a:pt x="967998" y="4668000"/>
                  <a:pt x="1045576" y="4697425"/>
                  <a:pt x="1123917" y="4723412"/>
                </a:cubicBezTo>
                <a:cubicBezTo>
                  <a:pt x="1175126" y="4740228"/>
                  <a:pt x="1225954" y="4763921"/>
                  <a:pt x="1294360" y="4745194"/>
                </a:cubicBezTo>
                <a:cubicBezTo>
                  <a:pt x="1235507" y="4649656"/>
                  <a:pt x="1135383" y="4632459"/>
                  <a:pt x="1054367" y="4603034"/>
                </a:cubicBezTo>
                <a:cubicBezTo>
                  <a:pt x="953095" y="4565966"/>
                  <a:pt x="893480" y="4496029"/>
                  <a:pt x="822015" y="4418070"/>
                </a:cubicBezTo>
                <a:cubicBezTo>
                  <a:pt x="896536" y="4399344"/>
                  <a:pt x="942777" y="4456669"/>
                  <a:pt x="1001246" y="4453610"/>
                </a:cubicBezTo>
                <a:cubicBezTo>
                  <a:pt x="1004304" y="4443675"/>
                  <a:pt x="1009654" y="4429153"/>
                  <a:pt x="1008889" y="4428770"/>
                </a:cubicBezTo>
                <a:cubicBezTo>
                  <a:pt x="913351" y="4385969"/>
                  <a:pt x="868639" y="4305717"/>
                  <a:pt x="853733" y="4208648"/>
                </a:cubicBezTo>
                <a:cubicBezTo>
                  <a:pt x="846092" y="4158588"/>
                  <a:pt x="811315" y="4142920"/>
                  <a:pt x="776921" y="4119989"/>
                </a:cubicBezTo>
                <a:cubicBezTo>
                  <a:pt x="656924" y="4038591"/>
                  <a:pt x="530049" y="3964835"/>
                  <a:pt x="431453" y="3852864"/>
                </a:cubicBezTo>
                <a:cubicBezTo>
                  <a:pt x="545336" y="3867767"/>
                  <a:pt x="636671" y="3940758"/>
                  <a:pt x="759342" y="3972095"/>
                </a:cubicBezTo>
                <a:cubicBezTo>
                  <a:pt x="661893" y="3849042"/>
                  <a:pt x="535781" y="3786751"/>
                  <a:pt x="420753" y="3712230"/>
                </a:cubicBezTo>
                <a:cubicBezTo>
                  <a:pt x="368397" y="3678218"/>
                  <a:pt x="319865" y="3634652"/>
                  <a:pt x="256425" y="3616309"/>
                </a:cubicBezTo>
                <a:cubicBezTo>
                  <a:pt x="233878" y="3609812"/>
                  <a:pt x="196810" y="3596055"/>
                  <a:pt x="214772" y="3559749"/>
                </a:cubicBezTo>
                <a:cubicBezTo>
                  <a:pt x="230057" y="3529561"/>
                  <a:pt x="260247" y="3538731"/>
                  <a:pt x="287762" y="3547521"/>
                </a:cubicBezTo>
                <a:cubicBezTo>
                  <a:pt x="353875" y="3569305"/>
                  <a:pt x="422281" y="3569687"/>
                  <a:pt x="511706" y="3569305"/>
                </a:cubicBezTo>
                <a:cubicBezTo>
                  <a:pt x="436803" y="3469562"/>
                  <a:pt x="299609" y="3499371"/>
                  <a:pt x="235409" y="3394659"/>
                </a:cubicBezTo>
                <a:cubicBezTo>
                  <a:pt x="315659" y="3376315"/>
                  <a:pt x="377569" y="3414149"/>
                  <a:pt x="442537" y="3421409"/>
                </a:cubicBezTo>
                <a:cubicBezTo>
                  <a:pt x="501387" y="3427906"/>
                  <a:pt x="515909" y="3410328"/>
                  <a:pt x="502152" y="3352622"/>
                </a:cubicBezTo>
                <a:cubicBezTo>
                  <a:pt x="480752" y="3262815"/>
                  <a:pt x="512852" y="3216956"/>
                  <a:pt x="598455" y="3241415"/>
                </a:cubicBezTo>
                <a:cubicBezTo>
                  <a:pt x="677943" y="3264344"/>
                  <a:pt x="686349" y="3230715"/>
                  <a:pt x="664949" y="3179506"/>
                </a:cubicBezTo>
                <a:cubicBezTo>
                  <a:pt x="634377" y="3104987"/>
                  <a:pt x="669153" y="3047281"/>
                  <a:pt x="692846" y="2984607"/>
                </a:cubicBezTo>
                <a:cubicBezTo>
                  <a:pt x="729152" y="2889069"/>
                  <a:pt x="713865" y="2842445"/>
                  <a:pt x="635524" y="2771366"/>
                </a:cubicBezTo>
                <a:cubicBezTo>
                  <a:pt x="591577" y="2731620"/>
                  <a:pt x="544190" y="2697991"/>
                  <a:pt x="480368" y="2663598"/>
                </a:cubicBezTo>
                <a:cubicBezTo>
                  <a:pt x="627499" y="2644872"/>
                  <a:pt x="473109" y="2581817"/>
                  <a:pt x="525081" y="2542454"/>
                </a:cubicBezTo>
                <a:cubicBezTo>
                  <a:pt x="629027" y="2526404"/>
                  <a:pt x="713865" y="2651751"/>
                  <a:pt x="855264" y="2615829"/>
                </a:cubicBezTo>
                <a:cubicBezTo>
                  <a:pt x="680618" y="2507295"/>
                  <a:pt x="487630" y="2471755"/>
                  <a:pt x="361137" y="2327301"/>
                </a:cubicBezTo>
                <a:cubicBezTo>
                  <a:pt x="390181" y="2294436"/>
                  <a:pt x="419224" y="2325008"/>
                  <a:pt x="444065" y="2312780"/>
                </a:cubicBezTo>
                <a:cubicBezTo>
                  <a:pt x="443300" y="2305136"/>
                  <a:pt x="445212" y="2293671"/>
                  <a:pt x="440625" y="2290233"/>
                </a:cubicBezTo>
                <a:cubicBezTo>
                  <a:pt x="346234" y="2211508"/>
                  <a:pt x="344703" y="2209598"/>
                  <a:pt x="445975" y="2151509"/>
                </a:cubicBezTo>
                <a:cubicBezTo>
                  <a:pt x="481515" y="2131255"/>
                  <a:pt x="478459" y="2113293"/>
                  <a:pt x="459734" y="2087690"/>
                </a:cubicBezTo>
                <a:cubicBezTo>
                  <a:pt x="446356" y="2069728"/>
                  <a:pt x="430306" y="2053677"/>
                  <a:pt x="437950" y="2014315"/>
                </a:cubicBezTo>
                <a:cubicBezTo>
                  <a:pt x="493362" y="2064761"/>
                  <a:pt x="761252" y="2048327"/>
                  <a:pt x="808640" y="2042977"/>
                </a:cubicBezTo>
                <a:cubicBezTo>
                  <a:pt x="861758" y="2037246"/>
                  <a:pt x="914114" y="2012787"/>
                  <a:pt x="969908" y="2026162"/>
                </a:cubicBezTo>
                <a:cubicBezTo>
                  <a:pt x="1014621" y="2036864"/>
                  <a:pt x="1221748" y="2140427"/>
                  <a:pt x="1251176" y="2021577"/>
                </a:cubicBezTo>
                <a:cubicBezTo>
                  <a:pt x="1252704" y="2015846"/>
                  <a:pt x="1336395" y="2029221"/>
                  <a:pt x="1381491" y="2035718"/>
                </a:cubicBezTo>
                <a:cubicBezTo>
                  <a:pt x="1421235" y="2041068"/>
                  <a:pt x="1465947" y="2064761"/>
                  <a:pt x="1492697" y="2017374"/>
                </a:cubicBezTo>
                <a:cubicBezTo>
                  <a:pt x="1508366" y="1989477"/>
                  <a:pt x="1443782" y="1935593"/>
                  <a:pt x="1386076" y="1931006"/>
                </a:cubicBezTo>
                <a:cubicBezTo>
                  <a:pt x="1336013" y="1926802"/>
                  <a:pt x="1283658" y="1920687"/>
                  <a:pt x="1235889" y="1932153"/>
                </a:cubicBezTo>
                <a:cubicBezTo>
                  <a:pt x="1177038" y="1945911"/>
                  <a:pt x="1145320" y="1923746"/>
                  <a:pt x="1128886" y="1875977"/>
                </a:cubicBezTo>
                <a:cubicBezTo>
                  <a:pt x="1110542" y="1823240"/>
                  <a:pt x="1075383" y="1798781"/>
                  <a:pt x="1026851" y="1774322"/>
                </a:cubicBezTo>
                <a:cubicBezTo>
                  <a:pt x="909146" y="1715090"/>
                  <a:pt x="796030" y="1646684"/>
                  <a:pt x="666861" y="1612290"/>
                </a:cubicBezTo>
                <a:cubicBezTo>
                  <a:pt x="641255" y="1605409"/>
                  <a:pt x="612977" y="1596238"/>
                  <a:pt x="601130" y="1550762"/>
                </a:cubicBezTo>
                <a:cubicBezTo>
                  <a:pt x="950802" y="1618785"/>
                  <a:pt x="1269520" y="1796106"/>
                  <a:pt x="1630272" y="1785787"/>
                </a:cubicBezTo>
                <a:cubicBezTo>
                  <a:pt x="1531678" y="1729610"/>
                  <a:pt x="1417413" y="1726553"/>
                  <a:pt x="1312320" y="1687191"/>
                </a:cubicBezTo>
                <a:cubicBezTo>
                  <a:pt x="1386841" y="1657765"/>
                  <a:pt x="1456775" y="1688337"/>
                  <a:pt x="1527473" y="1705153"/>
                </a:cubicBezTo>
                <a:cubicBezTo>
                  <a:pt x="1586707" y="1718909"/>
                  <a:pt x="1640210" y="1721203"/>
                  <a:pt x="1646706" y="1639040"/>
                </a:cubicBezTo>
                <a:cubicBezTo>
                  <a:pt x="1644413" y="1633690"/>
                  <a:pt x="1644794" y="1626812"/>
                  <a:pt x="1645178" y="1620315"/>
                </a:cubicBezTo>
                <a:cubicBezTo>
                  <a:pt x="1625304" y="1586303"/>
                  <a:pt x="1594350" y="1568725"/>
                  <a:pt x="1557663" y="1558787"/>
                </a:cubicBezTo>
                <a:cubicBezTo>
                  <a:pt x="1535498" y="1552672"/>
                  <a:pt x="1506073" y="1543500"/>
                  <a:pt x="1506454" y="1519044"/>
                </a:cubicBezTo>
                <a:cubicBezTo>
                  <a:pt x="1507601" y="1428472"/>
                  <a:pt x="1436904" y="1402104"/>
                  <a:pt x="1366204" y="1375735"/>
                </a:cubicBezTo>
                <a:cubicBezTo>
                  <a:pt x="1405566" y="1330641"/>
                  <a:pt x="1436520" y="1363888"/>
                  <a:pt x="1466329" y="1360450"/>
                </a:cubicBezTo>
                <a:cubicBezTo>
                  <a:pt x="1485819" y="1358157"/>
                  <a:pt x="1503397" y="1353953"/>
                  <a:pt x="1503397" y="1330641"/>
                </a:cubicBezTo>
                <a:cubicBezTo>
                  <a:pt x="1503779" y="1311151"/>
                  <a:pt x="1494607" y="1288985"/>
                  <a:pt x="1475501" y="1288604"/>
                </a:cubicBezTo>
                <a:cubicBezTo>
                  <a:pt x="1355885" y="1285163"/>
                  <a:pt x="1289773" y="1159817"/>
                  <a:pt x="1165573" y="1159435"/>
                </a:cubicBezTo>
                <a:cubicBezTo>
                  <a:pt x="1091435" y="1159435"/>
                  <a:pt x="1204170" y="1088738"/>
                  <a:pt x="1141498" y="1059311"/>
                </a:cubicBezTo>
                <a:cubicBezTo>
                  <a:pt x="1127739" y="1052814"/>
                  <a:pt x="1177420" y="1042879"/>
                  <a:pt x="1199585" y="1044407"/>
                </a:cubicBezTo>
                <a:cubicBezTo>
                  <a:pt x="1221367" y="1045935"/>
                  <a:pt x="1240857" y="1064661"/>
                  <a:pt x="1267226" y="1051286"/>
                </a:cubicBezTo>
                <a:cubicBezTo>
                  <a:pt x="1281748" y="1003517"/>
                  <a:pt x="1244298" y="985938"/>
                  <a:pt x="1213342" y="972561"/>
                </a:cubicBezTo>
                <a:cubicBezTo>
                  <a:pt x="1141879" y="941607"/>
                  <a:pt x="1072327" y="904157"/>
                  <a:pt x="993986" y="893073"/>
                </a:cubicBezTo>
                <a:cubicBezTo>
                  <a:pt x="966089" y="889252"/>
                  <a:pt x="1034111" y="838042"/>
                  <a:pt x="1047486" y="820083"/>
                </a:cubicBezTo>
                <a:cubicBezTo>
                  <a:pt x="732209" y="631299"/>
                  <a:pt x="353112" y="640852"/>
                  <a:pt x="0" y="488371"/>
                </a:cubicBezTo>
                <a:cubicBezTo>
                  <a:pt x="77960" y="458564"/>
                  <a:pt x="135284" y="480346"/>
                  <a:pt x="188403" y="484933"/>
                </a:cubicBezTo>
                <a:cubicBezTo>
                  <a:pt x="321009" y="496396"/>
                  <a:pt x="452090" y="520090"/>
                  <a:pt x="584315" y="534230"/>
                </a:cubicBezTo>
                <a:cubicBezTo>
                  <a:pt x="649281" y="541108"/>
                  <a:pt x="709662" y="567096"/>
                  <a:pt x="782271" y="525824"/>
                </a:cubicBezTo>
                <a:cubicBezTo>
                  <a:pt x="830805" y="498308"/>
                  <a:pt x="908383" y="528115"/>
                  <a:pt x="967998" y="552574"/>
                </a:cubicBezTo>
                <a:cubicBezTo>
                  <a:pt x="1017296" y="572827"/>
                  <a:pt x="1064301" y="578177"/>
                  <a:pt x="1129651" y="552574"/>
                </a:cubicBezTo>
                <a:cubicBezTo>
                  <a:pt x="1070417" y="536905"/>
                  <a:pt x="1024939" y="523149"/>
                  <a:pt x="978317" y="513593"/>
                </a:cubicBezTo>
                <a:cubicBezTo>
                  <a:pt x="941248" y="505952"/>
                  <a:pt x="1029526" y="474996"/>
                  <a:pt x="1074620" y="478818"/>
                </a:cubicBezTo>
                <a:cubicBezTo>
                  <a:pt x="1137676" y="484168"/>
                  <a:pt x="1102136" y="464296"/>
                  <a:pt x="1091435" y="436781"/>
                </a:cubicBezTo>
                <a:cubicBezTo>
                  <a:pt x="1079970" y="407355"/>
                  <a:pt x="1113982" y="398184"/>
                  <a:pt x="1135383" y="404296"/>
                </a:cubicBezTo>
                <a:cubicBezTo>
                  <a:pt x="1217545" y="428374"/>
                  <a:pt x="1299326" y="385955"/>
                  <a:pt x="1384166" y="420349"/>
                </a:cubicBezTo>
                <a:cubicBezTo>
                  <a:pt x="1362764" y="335509"/>
                  <a:pt x="1316523" y="298440"/>
                  <a:pt x="1219839" y="286593"/>
                </a:cubicBezTo>
                <a:cubicBezTo>
                  <a:pt x="1183533" y="282009"/>
                  <a:pt x="1145701" y="288887"/>
                  <a:pt x="1114364" y="264428"/>
                </a:cubicBezTo>
                <a:cubicBezTo>
                  <a:pt x="1096402" y="250290"/>
                  <a:pt x="1076148" y="233474"/>
                  <a:pt x="1090289" y="207487"/>
                </a:cubicBezTo>
                <a:cubicBezTo>
                  <a:pt x="1100223" y="189144"/>
                  <a:pt x="1121626" y="189144"/>
                  <a:pt x="1139204" y="195259"/>
                </a:cubicBezTo>
                <a:cubicBezTo>
                  <a:pt x="1217929" y="222393"/>
                  <a:pt x="1300091" y="232328"/>
                  <a:pt x="1382254" y="242265"/>
                </a:cubicBezTo>
                <a:cubicBezTo>
                  <a:pt x="1394866" y="243793"/>
                  <a:pt x="1409004" y="248762"/>
                  <a:pt x="1423145" y="223537"/>
                </a:cubicBezTo>
                <a:cubicBezTo>
                  <a:pt x="1269520" y="182647"/>
                  <a:pt x="1123536" y="124559"/>
                  <a:pt x="965705" y="102013"/>
                </a:cubicBezTo>
                <a:cubicBezTo>
                  <a:pt x="967998" y="91312"/>
                  <a:pt x="970292" y="80612"/>
                  <a:pt x="972586" y="69912"/>
                </a:cubicBezTo>
                <a:cubicBezTo>
                  <a:pt x="1096020" y="85197"/>
                  <a:pt x="1219457" y="100484"/>
                  <a:pt x="1375376" y="119593"/>
                </a:cubicBezTo>
                <a:cubicBezTo>
                  <a:pt x="1279454" y="58828"/>
                  <a:pt x="1188885" y="79084"/>
                  <a:pt x="1117804" y="25200"/>
                </a:cubicBezTo>
                <a:cubicBezTo>
                  <a:pt x="1131179" y="4755"/>
                  <a:pt x="1147325" y="-405"/>
                  <a:pt x="1164045" y="25"/>
                </a:cubicBezTo>
                <a:close/>
              </a:path>
            </a:pathLst>
          </a:custGeom>
          <a:solidFill>
            <a:schemeClr val="bg2">
              <a:alpha val="50000"/>
            </a:schemeClr>
          </a:solidFill>
          <a:ln w="32707" cap="flat">
            <a:noFill/>
            <a:prstDash val="solid"/>
            <a:miter/>
          </a:ln>
        </p:spPr>
        <p:txBody>
          <a:bodyPr rtlCol="0" anchor="ctr"/>
          <a:lstStyle/>
          <a:p>
            <a:endParaRPr lang="en-US" dirty="0"/>
          </a:p>
        </p:txBody>
      </p:sp>
      <p:sp>
        <p:nvSpPr>
          <p:cNvPr id="4" name="Title 3">
            <a:extLst>
              <a:ext uri="{FF2B5EF4-FFF2-40B4-BE49-F238E27FC236}">
                <a16:creationId xmlns:a16="http://schemas.microsoft.com/office/drawing/2014/main" id="{5430CC98-C7E8-4CB1-3A23-0F17DDDE4F4D}"/>
              </a:ext>
            </a:extLst>
          </p:cNvPr>
          <p:cNvSpPr>
            <a:spLocks noGrp="1"/>
          </p:cNvSpPr>
          <p:nvPr>
            <p:ph type="ctrTitle"/>
          </p:nvPr>
        </p:nvSpPr>
        <p:spPr>
          <a:xfrm>
            <a:off x="3325473" y="1998925"/>
            <a:ext cx="5541054" cy="2149412"/>
          </a:xfrm>
        </p:spPr>
        <p:txBody>
          <a:bodyPr>
            <a:normAutofit/>
          </a:bodyPr>
          <a:lstStyle/>
          <a:p>
            <a:r>
              <a:rPr lang="en-US" sz="5200" dirty="0"/>
              <a:t>All Things Lead to Compliance</a:t>
            </a:r>
          </a:p>
        </p:txBody>
      </p:sp>
      <p:sp>
        <p:nvSpPr>
          <p:cNvPr id="5" name="Subtitle 4">
            <a:extLst>
              <a:ext uri="{FF2B5EF4-FFF2-40B4-BE49-F238E27FC236}">
                <a16:creationId xmlns:a16="http://schemas.microsoft.com/office/drawing/2014/main" id="{4B190B85-73F8-90E9-8D8B-7FEB289B9A69}"/>
              </a:ext>
            </a:extLst>
          </p:cNvPr>
          <p:cNvSpPr>
            <a:spLocks noGrp="1"/>
          </p:cNvSpPr>
          <p:nvPr>
            <p:ph type="subTitle" idx="1"/>
          </p:nvPr>
        </p:nvSpPr>
        <p:spPr>
          <a:xfrm>
            <a:off x="3880419" y="4300833"/>
            <a:ext cx="4431162" cy="1191873"/>
          </a:xfrm>
        </p:spPr>
        <p:txBody>
          <a:bodyPr>
            <a:normAutofit/>
          </a:bodyPr>
          <a:lstStyle/>
          <a:p>
            <a:endParaRPr lang="en-US" dirty="0"/>
          </a:p>
        </p:txBody>
      </p:sp>
    </p:spTree>
    <p:extLst>
      <p:ext uri="{BB962C8B-B14F-4D97-AF65-F5344CB8AC3E}">
        <p14:creationId xmlns:p14="http://schemas.microsoft.com/office/powerpoint/2010/main" val="197216234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838200" y="668377"/>
            <a:ext cx="10515600" cy="1325563"/>
          </a:xfrm>
        </p:spPr>
        <p:txBody>
          <a:bodyPr>
            <a:normAutofit/>
          </a:bodyPr>
          <a:lstStyle/>
          <a:p>
            <a:r>
              <a:rPr lang="en-US" b="1" dirty="0"/>
              <a:t>Core Compliance Must Have’s</a:t>
            </a:r>
          </a:p>
        </p:txBody>
      </p:sp>
      <p:sp>
        <p:nvSpPr>
          <p:cNvPr id="6" name="Content Placeholder 5"/>
          <p:cNvSpPr>
            <a:spLocks noGrp="1"/>
          </p:cNvSpPr>
          <p:nvPr>
            <p:ph sz="half" idx="1"/>
          </p:nvPr>
        </p:nvSpPr>
        <p:spPr>
          <a:xfrm>
            <a:off x="838200" y="2177456"/>
            <a:ext cx="5097780" cy="3795748"/>
          </a:xfrm>
        </p:spPr>
        <p:txBody>
          <a:bodyPr>
            <a:normAutofit/>
          </a:bodyPr>
          <a:lstStyle/>
          <a:p>
            <a:pPr>
              <a:buFont typeface="Arial" panose="020B0604020202020204" pitchFamily="34" charset="0"/>
              <a:buChar char="•"/>
            </a:pPr>
            <a:r>
              <a:rPr lang="en-US" sz="2400" dirty="0">
                <a:highlight>
                  <a:srgbClr val="FFFF00"/>
                </a:highlight>
              </a:rPr>
              <a:t>Constant monitoring</a:t>
            </a:r>
          </a:p>
          <a:p>
            <a:pPr>
              <a:buFont typeface="Arial" panose="020B0604020202020204" pitchFamily="34" charset="0"/>
              <a:buChar char="•"/>
            </a:pPr>
            <a:r>
              <a:rPr lang="en-US" sz="2400" dirty="0">
                <a:highlight>
                  <a:srgbClr val="FFFF00"/>
                </a:highlight>
              </a:rPr>
              <a:t>Implementation of regulatory changes</a:t>
            </a:r>
          </a:p>
          <a:p>
            <a:pPr>
              <a:buFont typeface="Arial" panose="020B0604020202020204" pitchFamily="34" charset="0"/>
              <a:buChar char="•"/>
            </a:pPr>
            <a:r>
              <a:rPr lang="en-US" sz="2400" dirty="0">
                <a:highlight>
                  <a:srgbClr val="FFFF00"/>
                </a:highlight>
              </a:rPr>
              <a:t>Complexity of regulations</a:t>
            </a:r>
          </a:p>
          <a:p>
            <a:pPr>
              <a:buFont typeface="Arial" panose="020B0604020202020204" pitchFamily="34" charset="0"/>
              <a:buChar char="•"/>
            </a:pPr>
            <a:r>
              <a:rPr lang="en-US" sz="2400" dirty="0">
                <a:highlight>
                  <a:srgbClr val="FFFF00"/>
                </a:highlight>
              </a:rPr>
              <a:t>Comprehension regulations/guidance</a:t>
            </a:r>
          </a:p>
          <a:p>
            <a:pPr>
              <a:buFont typeface="Arial" panose="020B0604020202020204" pitchFamily="34" charset="0"/>
              <a:buChar char="•"/>
            </a:pPr>
            <a:r>
              <a:rPr lang="en-US" sz="2400" dirty="0">
                <a:highlight>
                  <a:srgbClr val="FFFF00"/>
                </a:highlight>
              </a:rPr>
              <a:t>Integrity of billing/clean claims</a:t>
            </a:r>
          </a:p>
          <a:p>
            <a:pPr>
              <a:buFont typeface="Arial" panose="020B0604020202020204" pitchFamily="34" charset="0"/>
              <a:buChar char="•"/>
            </a:pPr>
            <a:r>
              <a:rPr lang="en-US" sz="2400" dirty="0">
                <a:highlight>
                  <a:srgbClr val="FFFF00"/>
                </a:highlight>
              </a:rPr>
              <a:t>Enrollment 855 - Updates</a:t>
            </a:r>
          </a:p>
          <a:p>
            <a:endParaRPr lang="en-US" sz="2400" dirty="0"/>
          </a:p>
        </p:txBody>
      </p:sp>
      <p:sp>
        <p:nvSpPr>
          <p:cNvPr id="8" name="Content Placeholder 7"/>
          <p:cNvSpPr>
            <a:spLocks noGrp="1"/>
          </p:cNvSpPr>
          <p:nvPr>
            <p:ph sz="half" idx="2"/>
          </p:nvPr>
        </p:nvSpPr>
        <p:spPr>
          <a:xfrm>
            <a:off x="6256020" y="2177456"/>
            <a:ext cx="5097780" cy="3795748"/>
          </a:xfrm>
        </p:spPr>
        <p:txBody>
          <a:bodyPr>
            <a:normAutofit/>
          </a:bodyPr>
          <a:lstStyle/>
          <a:p>
            <a:pPr>
              <a:buFont typeface="Arial" panose="020B0604020202020204" pitchFamily="34" charset="0"/>
              <a:buChar char="•"/>
            </a:pPr>
            <a:r>
              <a:rPr lang="en-US" sz="2400" dirty="0">
                <a:highlight>
                  <a:srgbClr val="FFFF00"/>
                </a:highlight>
              </a:rPr>
              <a:t>Conducts risk assessment or Internal audits</a:t>
            </a:r>
          </a:p>
          <a:p>
            <a:pPr>
              <a:buFont typeface="Arial" panose="020B0604020202020204" pitchFamily="34" charset="0"/>
              <a:buChar char="•"/>
            </a:pPr>
            <a:r>
              <a:rPr lang="en-US" sz="2400" dirty="0">
                <a:highlight>
                  <a:srgbClr val="FFFF00"/>
                </a:highlight>
              </a:rPr>
              <a:t>Compliance training for employees</a:t>
            </a:r>
          </a:p>
          <a:p>
            <a:pPr>
              <a:buFont typeface="Arial" panose="020B0604020202020204" pitchFamily="34" charset="0"/>
              <a:buChar char="•"/>
            </a:pPr>
            <a:r>
              <a:rPr lang="en-US" sz="2400" dirty="0">
                <a:highlight>
                  <a:srgbClr val="FFFF00"/>
                </a:highlight>
              </a:rPr>
              <a:t>Enforcement trends</a:t>
            </a:r>
          </a:p>
          <a:p>
            <a:pPr>
              <a:buFont typeface="Arial" panose="020B0604020202020204" pitchFamily="34" charset="0"/>
              <a:buChar char="•"/>
            </a:pPr>
            <a:r>
              <a:rPr lang="en-US" sz="2400" dirty="0">
                <a:highlight>
                  <a:srgbClr val="FFFF00"/>
                </a:highlight>
              </a:rPr>
              <a:t>Self - Reporting</a:t>
            </a:r>
          </a:p>
          <a:p>
            <a:pPr>
              <a:buFont typeface="Arial" panose="020B0604020202020204" pitchFamily="34" charset="0"/>
              <a:buChar char="•"/>
            </a:pPr>
            <a:r>
              <a:rPr lang="en-US" sz="2400" dirty="0">
                <a:highlight>
                  <a:srgbClr val="FFFF00"/>
                </a:highlight>
              </a:rPr>
              <a:t>Minimize ANY retaliation </a:t>
            </a:r>
          </a:p>
          <a:p>
            <a:pPr marL="0" indent="0">
              <a:buNone/>
            </a:pPr>
            <a:endParaRPr lang="en-US" sz="2400" dirty="0">
              <a:highlight>
                <a:srgbClr val="FFFF00"/>
              </a:highlight>
            </a:endParaRPr>
          </a:p>
          <a:p>
            <a:endParaRPr lang="en-US" sz="2400" dirty="0"/>
          </a:p>
          <a:p>
            <a:endParaRPr lang="en-US" sz="2400" dirty="0"/>
          </a:p>
          <a:p>
            <a:endParaRPr lang="en-US" sz="2400" dirty="0"/>
          </a:p>
        </p:txBody>
      </p:sp>
    </p:spTree>
    <p:extLst>
      <p:ext uri="{BB962C8B-B14F-4D97-AF65-F5344CB8AC3E}">
        <p14:creationId xmlns:p14="http://schemas.microsoft.com/office/powerpoint/2010/main" val="147943156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1">
            <a:extLst>
              <a:ext uri="{FF2B5EF4-FFF2-40B4-BE49-F238E27FC236}">
                <a16:creationId xmlns:a16="http://schemas.microsoft.com/office/drawing/2014/main" id="{17718681-A12E-49D6-9925-DD7C68176D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Freeform: Shape 23">
            <a:extLst>
              <a:ext uri="{FF2B5EF4-FFF2-40B4-BE49-F238E27FC236}">
                <a16:creationId xmlns:a16="http://schemas.microsoft.com/office/drawing/2014/main" id="{FBD77573-9EF2-4C35-8285-A1CF6FBB0E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0"/>
            <a:ext cx="5511704" cy="6858000"/>
          </a:xfrm>
          <a:custGeom>
            <a:avLst/>
            <a:gdLst>
              <a:gd name="connsiteX0" fmla="*/ 5511704 w 5511704"/>
              <a:gd name="connsiteY0" fmla="*/ 0 h 6886576"/>
              <a:gd name="connsiteX1" fmla="*/ 1008599 w 5511704"/>
              <a:gd name="connsiteY1" fmla="*/ 0 h 6886576"/>
              <a:gd name="connsiteX2" fmla="*/ 1310975 w 5511704"/>
              <a:gd name="connsiteY2" fmla="*/ 110728 h 6886576"/>
              <a:gd name="connsiteX3" fmla="*/ 1267362 w 5511704"/>
              <a:gd name="connsiteY3" fmla="*/ 135731 h 6886576"/>
              <a:gd name="connsiteX4" fmla="*/ 1005692 w 5511704"/>
              <a:gd name="connsiteY4" fmla="*/ 71437 h 6886576"/>
              <a:gd name="connsiteX5" fmla="*/ 953358 w 5511704"/>
              <a:gd name="connsiteY5" fmla="*/ 89297 h 6886576"/>
              <a:gd name="connsiteX6" fmla="*/ 979525 w 5511704"/>
              <a:gd name="connsiteY6" fmla="*/ 164307 h 6886576"/>
              <a:gd name="connsiteX7" fmla="*/ 1092915 w 5511704"/>
              <a:gd name="connsiteY7" fmla="*/ 192882 h 6886576"/>
              <a:gd name="connsiteX8" fmla="*/ 1270270 w 5511704"/>
              <a:gd name="connsiteY8" fmla="*/ 375047 h 6886576"/>
              <a:gd name="connsiteX9" fmla="*/ 1002784 w 5511704"/>
              <a:gd name="connsiteY9" fmla="*/ 353615 h 6886576"/>
              <a:gd name="connsiteX10" fmla="*/ 956265 w 5511704"/>
              <a:gd name="connsiteY10" fmla="*/ 396479 h 6886576"/>
              <a:gd name="connsiteX11" fmla="*/ 938820 w 5511704"/>
              <a:gd name="connsiteY11" fmla="*/ 453629 h 6886576"/>
              <a:gd name="connsiteX12" fmla="*/ 860319 w 5511704"/>
              <a:gd name="connsiteY12" fmla="*/ 360759 h 6886576"/>
              <a:gd name="connsiteX13" fmla="*/ 793447 w 5511704"/>
              <a:gd name="connsiteY13" fmla="*/ 335757 h 6886576"/>
              <a:gd name="connsiteX14" fmla="*/ 773095 w 5511704"/>
              <a:gd name="connsiteY14" fmla="*/ 417910 h 6886576"/>
              <a:gd name="connsiteX15" fmla="*/ 834151 w 5511704"/>
              <a:gd name="connsiteY15" fmla="*/ 507206 h 6886576"/>
              <a:gd name="connsiteX16" fmla="*/ 996969 w 5511704"/>
              <a:gd name="connsiteY16" fmla="*/ 560785 h 6886576"/>
              <a:gd name="connsiteX17" fmla="*/ 822522 w 5511704"/>
              <a:gd name="connsiteY17" fmla="*/ 560785 h 6886576"/>
              <a:gd name="connsiteX18" fmla="*/ 621908 w 5511704"/>
              <a:gd name="connsiteY18" fmla="*/ 525066 h 6886576"/>
              <a:gd name="connsiteX19" fmla="*/ 409664 w 5511704"/>
              <a:gd name="connsiteY19" fmla="*/ 535781 h 6886576"/>
              <a:gd name="connsiteX20" fmla="*/ 209049 w 5511704"/>
              <a:gd name="connsiteY20" fmla="*/ 464344 h 6886576"/>
              <a:gd name="connsiteX21" fmla="*/ 5527 w 5511704"/>
              <a:gd name="connsiteY21" fmla="*/ 467916 h 6886576"/>
              <a:gd name="connsiteX22" fmla="*/ 906838 w 5511704"/>
              <a:gd name="connsiteY22" fmla="*/ 914400 h 6886576"/>
              <a:gd name="connsiteX23" fmla="*/ 863226 w 5511704"/>
              <a:gd name="connsiteY23" fmla="*/ 925116 h 6886576"/>
              <a:gd name="connsiteX24" fmla="*/ 805077 w 5511704"/>
              <a:gd name="connsiteY24" fmla="*/ 953691 h 6886576"/>
              <a:gd name="connsiteX25" fmla="*/ 848689 w 5511704"/>
              <a:gd name="connsiteY25" fmla="*/ 1010841 h 6886576"/>
              <a:gd name="connsiteX26" fmla="*/ 1084193 w 5511704"/>
              <a:gd name="connsiteY26" fmla="*/ 1117997 h 6886576"/>
              <a:gd name="connsiteX27" fmla="*/ 1142342 w 5511704"/>
              <a:gd name="connsiteY27" fmla="*/ 1225153 h 6886576"/>
              <a:gd name="connsiteX28" fmla="*/ 1069655 w 5511704"/>
              <a:gd name="connsiteY28" fmla="*/ 1214438 h 6886576"/>
              <a:gd name="connsiteX29" fmla="*/ 1005692 w 5511704"/>
              <a:gd name="connsiteY29" fmla="*/ 1235869 h 6886576"/>
              <a:gd name="connsiteX30" fmla="*/ 1031858 w 5511704"/>
              <a:gd name="connsiteY30" fmla="*/ 1371600 h 6886576"/>
              <a:gd name="connsiteX31" fmla="*/ 1366216 w 5511704"/>
              <a:gd name="connsiteY31" fmla="*/ 1546622 h 6886576"/>
              <a:gd name="connsiteX32" fmla="*/ 1395290 w 5511704"/>
              <a:gd name="connsiteY32" fmla="*/ 1603772 h 6886576"/>
              <a:gd name="connsiteX33" fmla="*/ 1354586 w 5511704"/>
              <a:gd name="connsiteY33" fmla="*/ 1643063 h 6886576"/>
              <a:gd name="connsiteX34" fmla="*/ 1247011 w 5511704"/>
              <a:gd name="connsiteY34" fmla="*/ 1664494 h 6886576"/>
              <a:gd name="connsiteX35" fmla="*/ 1398198 w 5511704"/>
              <a:gd name="connsiteY35" fmla="*/ 1857375 h 6886576"/>
              <a:gd name="connsiteX36" fmla="*/ 1453440 w 5511704"/>
              <a:gd name="connsiteY36" fmla="*/ 1910954 h 6886576"/>
              <a:gd name="connsiteX37" fmla="*/ 1549386 w 5511704"/>
              <a:gd name="connsiteY37" fmla="*/ 1993106 h 6886576"/>
              <a:gd name="connsiteX38" fmla="*/ 1549386 w 5511704"/>
              <a:gd name="connsiteY38" fmla="*/ 2021681 h 6886576"/>
              <a:gd name="connsiteX39" fmla="*/ 1421458 w 5511704"/>
              <a:gd name="connsiteY39" fmla="*/ 2110978 h 6886576"/>
              <a:gd name="connsiteX40" fmla="*/ 1188861 w 5511704"/>
              <a:gd name="connsiteY40" fmla="*/ 2085976 h 6886576"/>
              <a:gd name="connsiteX41" fmla="*/ 1531941 w 5511704"/>
              <a:gd name="connsiteY41" fmla="*/ 2218135 h 6886576"/>
              <a:gd name="connsiteX42" fmla="*/ 421293 w 5511704"/>
              <a:gd name="connsiteY42" fmla="*/ 1900238 h 6886576"/>
              <a:gd name="connsiteX43" fmla="*/ 491072 w 5511704"/>
              <a:gd name="connsiteY43" fmla="*/ 1982391 h 6886576"/>
              <a:gd name="connsiteX44" fmla="*/ 880671 w 5511704"/>
              <a:gd name="connsiteY44" fmla="*/ 2200276 h 6886576"/>
              <a:gd name="connsiteX45" fmla="*/ 991154 w 5511704"/>
              <a:gd name="connsiteY45" fmla="*/ 2336007 h 6886576"/>
              <a:gd name="connsiteX46" fmla="*/ 1107453 w 5511704"/>
              <a:gd name="connsiteY46" fmla="*/ 2411016 h 6886576"/>
              <a:gd name="connsiteX47" fmla="*/ 1270270 w 5511704"/>
              <a:gd name="connsiteY47" fmla="*/ 2411016 h 6886576"/>
              <a:gd name="connsiteX48" fmla="*/ 1386568 w 5511704"/>
              <a:gd name="connsiteY48" fmla="*/ 2528889 h 6886576"/>
              <a:gd name="connsiteX49" fmla="*/ 1267362 w 5511704"/>
              <a:gd name="connsiteY49" fmla="*/ 2553891 h 6886576"/>
              <a:gd name="connsiteX50" fmla="*/ 1127805 w 5511704"/>
              <a:gd name="connsiteY50" fmla="*/ 2536032 h 6886576"/>
              <a:gd name="connsiteX51" fmla="*/ 970802 w 5511704"/>
              <a:gd name="connsiteY51" fmla="*/ 2575322 h 6886576"/>
              <a:gd name="connsiteX52" fmla="*/ 825429 w 5511704"/>
              <a:gd name="connsiteY52" fmla="*/ 2543176 h 6886576"/>
              <a:gd name="connsiteX53" fmla="*/ 650982 w 5511704"/>
              <a:gd name="connsiteY53" fmla="*/ 2564607 h 6886576"/>
              <a:gd name="connsiteX54" fmla="*/ 595740 w 5511704"/>
              <a:gd name="connsiteY54" fmla="*/ 2703909 h 6886576"/>
              <a:gd name="connsiteX55" fmla="*/ 578296 w 5511704"/>
              <a:gd name="connsiteY55" fmla="*/ 2714626 h 6886576"/>
              <a:gd name="connsiteX56" fmla="*/ 255568 w 5511704"/>
              <a:gd name="connsiteY56" fmla="*/ 2936081 h 6886576"/>
              <a:gd name="connsiteX57" fmla="*/ 165437 w 5511704"/>
              <a:gd name="connsiteY57" fmla="*/ 2953941 h 6886576"/>
              <a:gd name="connsiteX58" fmla="*/ 697501 w 5511704"/>
              <a:gd name="connsiteY58" fmla="*/ 3343275 h 6886576"/>
              <a:gd name="connsiteX59" fmla="*/ 339884 w 5511704"/>
              <a:gd name="connsiteY59" fmla="*/ 3243263 h 6886576"/>
              <a:gd name="connsiteX60" fmla="*/ 290458 w 5511704"/>
              <a:gd name="connsiteY60" fmla="*/ 3407569 h 6886576"/>
              <a:gd name="connsiteX61" fmla="*/ 459090 w 5511704"/>
              <a:gd name="connsiteY61" fmla="*/ 3554016 h 6886576"/>
              <a:gd name="connsiteX62" fmla="*/ 520147 w 5511704"/>
              <a:gd name="connsiteY62" fmla="*/ 3843338 h 6886576"/>
              <a:gd name="connsiteX63" fmla="*/ 491072 w 5511704"/>
              <a:gd name="connsiteY63" fmla="*/ 4107657 h 6886576"/>
              <a:gd name="connsiteX64" fmla="*/ 418386 w 5511704"/>
              <a:gd name="connsiteY64" fmla="*/ 4189810 h 6886576"/>
              <a:gd name="connsiteX65" fmla="*/ 313718 w 5511704"/>
              <a:gd name="connsiteY65" fmla="*/ 4339829 h 6886576"/>
              <a:gd name="connsiteX66" fmla="*/ 249753 w 5511704"/>
              <a:gd name="connsiteY66" fmla="*/ 4432698 h 6886576"/>
              <a:gd name="connsiteX67" fmla="*/ 25879 w 5511704"/>
              <a:gd name="connsiteY67" fmla="*/ 4396979 h 6886576"/>
              <a:gd name="connsiteX68" fmla="*/ 325347 w 5511704"/>
              <a:gd name="connsiteY68" fmla="*/ 4632722 h 6886576"/>
              <a:gd name="connsiteX69" fmla="*/ 84029 w 5511704"/>
              <a:gd name="connsiteY69" fmla="*/ 4604147 h 6886576"/>
              <a:gd name="connsiteX70" fmla="*/ 5527 w 5511704"/>
              <a:gd name="connsiteY70" fmla="*/ 4622007 h 6886576"/>
              <a:gd name="connsiteX71" fmla="*/ 49139 w 5511704"/>
              <a:gd name="connsiteY71" fmla="*/ 4697016 h 6886576"/>
              <a:gd name="connsiteX72" fmla="*/ 226494 w 5511704"/>
              <a:gd name="connsiteY72" fmla="*/ 4825604 h 6886576"/>
              <a:gd name="connsiteX73" fmla="*/ 592833 w 5511704"/>
              <a:gd name="connsiteY73" fmla="*/ 5175647 h 6886576"/>
              <a:gd name="connsiteX74" fmla="*/ 238123 w 5511704"/>
              <a:gd name="connsiteY74" fmla="*/ 5014913 h 6886576"/>
              <a:gd name="connsiteX75" fmla="*/ 610278 w 5511704"/>
              <a:gd name="connsiteY75" fmla="*/ 5375673 h 6886576"/>
              <a:gd name="connsiteX76" fmla="*/ 691686 w 5511704"/>
              <a:gd name="connsiteY76" fmla="*/ 5497116 h 6886576"/>
              <a:gd name="connsiteX77" fmla="*/ 860319 w 5511704"/>
              <a:gd name="connsiteY77" fmla="*/ 5793582 h 6886576"/>
              <a:gd name="connsiteX78" fmla="*/ 851597 w 5511704"/>
              <a:gd name="connsiteY78" fmla="*/ 5825729 h 6886576"/>
              <a:gd name="connsiteX79" fmla="*/ 659704 w 5511704"/>
              <a:gd name="connsiteY79" fmla="*/ 5779295 h 6886576"/>
              <a:gd name="connsiteX80" fmla="*/ 909746 w 5511704"/>
              <a:gd name="connsiteY80" fmla="*/ 6029326 h 6886576"/>
              <a:gd name="connsiteX81" fmla="*/ 1168509 w 5511704"/>
              <a:gd name="connsiteY81" fmla="*/ 6222207 h 6886576"/>
              <a:gd name="connsiteX82" fmla="*/ 985339 w 5511704"/>
              <a:gd name="connsiteY82" fmla="*/ 6193632 h 6886576"/>
              <a:gd name="connsiteX83" fmla="*/ 732391 w 5511704"/>
              <a:gd name="connsiteY83" fmla="*/ 6082904 h 6886576"/>
              <a:gd name="connsiteX84" fmla="*/ 645167 w 5511704"/>
              <a:gd name="connsiteY84" fmla="*/ 6125766 h 6886576"/>
              <a:gd name="connsiteX85" fmla="*/ 883579 w 5511704"/>
              <a:gd name="connsiteY85" fmla="*/ 6307932 h 6886576"/>
              <a:gd name="connsiteX86" fmla="*/ 1020229 w 5511704"/>
              <a:gd name="connsiteY86" fmla="*/ 6393657 h 6886576"/>
              <a:gd name="connsiteX87" fmla="*/ 1075471 w 5511704"/>
              <a:gd name="connsiteY87" fmla="*/ 6457950 h 6886576"/>
              <a:gd name="connsiteX88" fmla="*/ 1232473 w 5511704"/>
              <a:gd name="connsiteY88" fmla="*/ 6686551 h 6886576"/>
              <a:gd name="connsiteX89" fmla="*/ 1592997 w 5511704"/>
              <a:gd name="connsiteY89" fmla="*/ 6886576 h 6886576"/>
              <a:gd name="connsiteX90" fmla="*/ 5511704 w 5511704"/>
              <a:gd name="connsiteY90" fmla="*/ 6886576 h 6886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5511704" h="6886576">
                <a:moveTo>
                  <a:pt x="5511704" y="0"/>
                </a:moveTo>
                <a:lnTo>
                  <a:pt x="1008599" y="0"/>
                </a:lnTo>
                <a:cubicBezTo>
                  <a:pt x="1110360" y="35719"/>
                  <a:pt x="1209214" y="78581"/>
                  <a:pt x="1310975" y="110728"/>
                </a:cubicBezTo>
                <a:cubicBezTo>
                  <a:pt x="1296437" y="146447"/>
                  <a:pt x="1281900" y="139303"/>
                  <a:pt x="1267362" y="135731"/>
                </a:cubicBezTo>
                <a:cubicBezTo>
                  <a:pt x="1180139" y="121445"/>
                  <a:pt x="1090008" y="110728"/>
                  <a:pt x="1005692" y="71437"/>
                </a:cubicBezTo>
                <a:cubicBezTo>
                  <a:pt x="985339" y="64294"/>
                  <a:pt x="962080" y="64294"/>
                  <a:pt x="953358" y="89297"/>
                </a:cubicBezTo>
                <a:cubicBezTo>
                  <a:pt x="938820" y="125016"/>
                  <a:pt x="959172" y="146447"/>
                  <a:pt x="979525" y="164307"/>
                </a:cubicBezTo>
                <a:cubicBezTo>
                  <a:pt x="1014414" y="196453"/>
                  <a:pt x="1055118" y="189310"/>
                  <a:pt x="1092915" y="192882"/>
                </a:cubicBezTo>
                <a:cubicBezTo>
                  <a:pt x="1197583" y="210741"/>
                  <a:pt x="1247011" y="260747"/>
                  <a:pt x="1270270" y="375047"/>
                </a:cubicBezTo>
                <a:cubicBezTo>
                  <a:pt x="1180139" y="328613"/>
                  <a:pt x="1090008" y="385763"/>
                  <a:pt x="1002784" y="353615"/>
                </a:cubicBezTo>
                <a:cubicBezTo>
                  <a:pt x="979525" y="346472"/>
                  <a:pt x="944635" y="357188"/>
                  <a:pt x="956265" y="396479"/>
                </a:cubicBezTo>
                <a:cubicBezTo>
                  <a:pt x="967894" y="432198"/>
                  <a:pt x="1005692" y="460772"/>
                  <a:pt x="938820" y="453629"/>
                </a:cubicBezTo>
                <a:cubicBezTo>
                  <a:pt x="889393" y="450056"/>
                  <a:pt x="874856" y="407194"/>
                  <a:pt x="860319" y="360759"/>
                </a:cubicBezTo>
                <a:cubicBezTo>
                  <a:pt x="848689" y="335757"/>
                  <a:pt x="816707" y="321469"/>
                  <a:pt x="793447" y="335757"/>
                </a:cubicBezTo>
                <a:cubicBezTo>
                  <a:pt x="764373" y="350044"/>
                  <a:pt x="773095" y="389335"/>
                  <a:pt x="773095" y="417910"/>
                </a:cubicBezTo>
                <a:cubicBezTo>
                  <a:pt x="770187" y="471488"/>
                  <a:pt x="793447" y="496491"/>
                  <a:pt x="834151" y="507206"/>
                </a:cubicBezTo>
                <a:cubicBezTo>
                  <a:pt x="883579" y="521494"/>
                  <a:pt x="933005" y="539354"/>
                  <a:pt x="996969" y="560785"/>
                </a:cubicBezTo>
                <a:cubicBezTo>
                  <a:pt x="927190" y="596503"/>
                  <a:pt x="874856" y="589360"/>
                  <a:pt x="822522" y="560785"/>
                </a:cubicBezTo>
                <a:cubicBezTo>
                  <a:pt x="758558" y="528637"/>
                  <a:pt x="674242" y="485775"/>
                  <a:pt x="621908" y="525066"/>
                </a:cubicBezTo>
                <a:cubicBezTo>
                  <a:pt x="543407" y="582216"/>
                  <a:pt x="479443" y="546497"/>
                  <a:pt x="409664" y="535781"/>
                </a:cubicBezTo>
                <a:cubicBezTo>
                  <a:pt x="264290" y="514350"/>
                  <a:pt x="354422" y="482204"/>
                  <a:pt x="209049" y="464344"/>
                </a:cubicBezTo>
                <a:cubicBezTo>
                  <a:pt x="150900" y="457200"/>
                  <a:pt x="89843" y="428625"/>
                  <a:pt x="5527" y="467916"/>
                </a:cubicBezTo>
                <a:cubicBezTo>
                  <a:pt x="386404" y="675085"/>
                  <a:pt x="566666" y="660797"/>
                  <a:pt x="906838" y="914400"/>
                </a:cubicBezTo>
                <a:cubicBezTo>
                  <a:pt x="892301" y="939404"/>
                  <a:pt x="877764" y="928688"/>
                  <a:pt x="863226" y="925116"/>
                </a:cubicBezTo>
                <a:cubicBezTo>
                  <a:pt x="839967" y="921544"/>
                  <a:pt x="810892" y="907256"/>
                  <a:pt x="805077" y="953691"/>
                </a:cubicBezTo>
                <a:cubicBezTo>
                  <a:pt x="802169" y="989410"/>
                  <a:pt x="819615" y="1007269"/>
                  <a:pt x="848689" y="1010841"/>
                </a:cubicBezTo>
                <a:cubicBezTo>
                  <a:pt x="933005" y="1025129"/>
                  <a:pt x="1008599" y="1075135"/>
                  <a:pt x="1084193" y="1117997"/>
                </a:cubicBezTo>
                <a:cubicBezTo>
                  <a:pt x="1119082" y="1135857"/>
                  <a:pt x="1156879" y="1160860"/>
                  <a:pt x="1142342" y="1225153"/>
                </a:cubicBezTo>
                <a:cubicBezTo>
                  <a:pt x="1113268" y="1243013"/>
                  <a:pt x="1092915" y="1218009"/>
                  <a:pt x="1069655" y="1214438"/>
                </a:cubicBezTo>
                <a:cubicBezTo>
                  <a:pt x="1046396" y="1210866"/>
                  <a:pt x="991154" y="1225153"/>
                  <a:pt x="1005692" y="1235869"/>
                </a:cubicBezTo>
                <a:cubicBezTo>
                  <a:pt x="1072563" y="1275159"/>
                  <a:pt x="950450" y="1371600"/>
                  <a:pt x="1031858" y="1371600"/>
                </a:cubicBezTo>
                <a:cubicBezTo>
                  <a:pt x="1165601" y="1371600"/>
                  <a:pt x="1238288" y="1543050"/>
                  <a:pt x="1366216" y="1546622"/>
                </a:cubicBezTo>
                <a:cubicBezTo>
                  <a:pt x="1386568" y="1546622"/>
                  <a:pt x="1395290" y="1578770"/>
                  <a:pt x="1395290" y="1603772"/>
                </a:cubicBezTo>
                <a:cubicBezTo>
                  <a:pt x="1395290" y="1635920"/>
                  <a:pt x="1374939" y="1639491"/>
                  <a:pt x="1354586" y="1643063"/>
                </a:cubicBezTo>
                <a:cubicBezTo>
                  <a:pt x="1322604" y="1646635"/>
                  <a:pt x="1287715" y="1603772"/>
                  <a:pt x="1247011" y="1664494"/>
                </a:cubicBezTo>
                <a:cubicBezTo>
                  <a:pt x="1322604" y="1700213"/>
                  <a:pt x="1401105" y="1735932"/>
                  <a:pt x="1398198" y="1857375"/>
                </a:cubicBezTo>
                <a:cubicBezTo>
                  <a:pt x="1398198" y="1889523"/>
                  <a:pt x="1430180" y="1903810"/>
                  <a:pt x="1453440" y="1910954"/>
                </a:cubicBezTo>
                <a:cubicBezTo>
                  <a:pt x="1494144" y="1925241"/>
                  <a:pt x="1526126" y="1946673"/>
                  <a:pt x="1549386" y="1993106"/>
                </a:cubicBezTo>
                <a:cubicBezTo>
                  <a:pt x="1549386" y="2003822"/>
                  <a:pt x="1549386" y="2010966"/>
                  <a:pt x="1549386" y="2021681"/>
                </a:cubicBezTo>
                <a:cubicBezTo>
                  <a:pt x="1543571" y="2132410"/>
                  <a:pt x="1485422" y="2128838"/>
                  <a:pt x="1421458" y="2110978"/>
                </a:cubicBezTo>
                <a:cubicBezTo>
                  <a:pt x="1345864" y="2089547"/>
                  <a:pt x="1270270" y="2046685"/>
                  <a:pt x="1188861" y="2085976"/>
                </a:cubicBezTo>
                <a:cubicBezTo>
                  <a:pt x="1302252" y="2139554"/>
                  <a:pt x="1427272" y="2143126"/>
                  <a:pt x="1531941" y="2218135"/>
                </a:cubicBezTo>
                <a:cubicBezTo>
                  <a:pt x="1142342" y="2232422"/>
                  <a:pt x="799262" y="1993106"/>
                  <a:pt x="421293" y="1900238"/>
                </a:cubicBezTo>
                <a:cubicBezTo>
                  <a:pt x="432923" y="1960960"/>
                  <a:pt x="464905" y="1975247"/>
                  <a:pt x="491072" y="1982391"/>
                </a:cubicBezTo>
                <a:cubicBezTo>
                  <a:pt x="630630" y="2028825"/>
                  <a:pt x="752743" y="2121695"/>
                  <a:pt x="880671" y="2200276"/>
                </a:cubicBezTo>
                <a:cubicBezTo>
                  <a:pt x="933005" y="2232422"/>
                  <a:pt x="970802" y="2268142"/>
                  <a:pt x="991154" y="2336007"/>
                </a:cubicBezTo>
                <a:cubicBezTo>
                  <a:pt x="1008599" y="2400300"/>
                  <a:pt x="1043489" y="2428875"/>
                  <a:pt x="1107453" y="2411016"/>
                </a:cubicBezTo>
                <a:cubicBezTo>
                  <a:pt x="1159787" y="2396729"/>
                  <a:pt x="1215029" y="2403873"/>
                  <a:pt x="1270270" y="2411016"/>
                </a:cubicBezTo>
                <a:cubicBezTo>
                  <a:pt x="1331326" y="2418160"/>
                  <a:pt x="1401105" y="2489597"/>
                  <a:pt x="1386568" y="2528889"/>
                </a:cubicBezTo>
                <a:cubicBezTo>
                  <a:pt x="1357494" y="2593182"/>
                  <a:pt x="1308067" y="2561035"/>
                  <a:pt x="1267362" y="2553891"/>
                </a:cubicBezTo>
                <a:cubicBezTo>
                  <a:pt x="1217936" y="2546748"/>
                  <a:pt x="1127805" y="2528889"/>
                  <a:pt x="1127805" y="2536032"/>
                </a:cubicBezTo>
                <a:cubicBezTo>
                  <a:pt x="1095822" y="2696766"/>
                  <a:pt x="1023136" y="2575322"/>
                  <a:pt x="970802" y="2575322"/>
                </a:cubicBezTo>
                <a:cubicBezTo>
                  <a:pt x="921375" y="2575322"/>
                  <a:pt x="871949" y="2557463"/>
                  <a:pt x="825429" y="2543176"/>
                </a:cubicBezTo>
                <a:cubicBezTo>
                  <a:pt x="764373" y="2525316"/>
                  <a:pt x="709132" y="2557463"/>
                  <a:pt x="650982" y="2564607"/>
                </a:cubicBezTo>
                <a:cubicBezTo>
                  <a:pt x="598648" y="2571751"/>
                  <a:pt x="627722" y="2664620"/>
                  <a:pt x="595740" y="2703909"/>
                </a:cubicBezTo>
                <a:cubicBezTo>
                  <a:pt x="589926" y="2714626"/>
                  <a:pt x="584111" y="2714626"/>
                  <a:pt x="578296" y="2714626"/>
                </a:cubicBezTo>
                <a:cubicBezTo>
                  <a:pt x="560851" y="2993232"/>
                  <a:pt x="255568" y="2925366"/>
                  <a:pt x="255568" y="2936081"/>
                </a:cubicBezTo>
                <a:cubicBezTo>
                  <a:pt x="229401" y="2953941"/>
                  <a:pt x="197419" y="2911079"/>
                  <a:pt x="165437" y="2953941"/>
                </a:cubicBezTo>
                <a:cubicBezTo>
                  <a:pt x="302087" y="3150394"/>
                  <a:pt x="511425" y="3196828"/>
                  <a:pt x="697501" y="3343275"/>
                </a:cubicBezTo>
                <a:cubicBezTo>
                  <a:pt x="543407" y="3393282"/>
                  <a:pt x="453275" y="3221832"/>
                  <a:pt x="339884" y="3243263"/>
                </a:cubicBezTo>
                <a:cubicBezTo>
                  <a:pt x="284643" y="3296842"/>
                  <a:pt x="450368" y="3382566"/>
                  <a:pt x="290458" y="3407569"/>
                </a:cubicBezTo>
                <a:cubicBezTo>
                  <a:pt x="360236" y="3454004"/>
                  <a:pt x="409664" y="3500439"/>
                  <a:pt x="459090" y="3554016"/>
                </a:cubicBezTo>
                <a:cubicBezTo>
                  <a:pt x="543407" y="3650457"/>
                  <a:pt x="560851" y="3714751"/>
                  <a:pt x="520147" y="3843338"/>
                </a:cubicBezTo>
                <a:cubicBezTo>
                  <a:pt x="493979" y="3929063"/>
                  <a:pt x="456183" y="4007645"/>
                  <a:pt x="491072" y="4107657"/>
                </a:cubicBezTo>
                <a:cubicBezTo>
                  <a:pt x="514332" y="4175522"/>
                  <a:pt x="505609" y="4221957"/>
                  <a:pt x="418386" y="4189810"/>
                </a:cubicBezTo>
                <a:cubicBezTo>
                  <a:pt x="325347" y="4157663"/>
                  <a:pt x="290458" y="4218386"/>
                  <a:pt x="313718" y="4339829"/>
                </a:cubicBezTo>
                <a:cubicBezTo>
                  <a:pt x="328254" y="4418410"/>
                  <a:pt x="313718" y="4443413"/>
                  <a:pt x="249753" y="4432698"/>
                </a:cubicBezTo>
                <a:cubicBezTo>
                  <a:pt x="179975" y="4421982"/>
                  <a:pt x="113103" y="4371976"/>
                  <a:pt x="25879" y="4396979"/>
                </a:cubicBezTo>
                <a:cubicBezTo>
                  <a:pt x="95658" y="4539854"/>
                  <a:pt x="243939" y="4496991"/>
                  <a:pt x="325347" y="4632722"/>
                </a:cubicBezTo>
                <a:cubicBezTo>
                  <a:pt x="229401" y="4632722"/>
                  <a:pt x="153807" y="4632722"/>
                  <a:pt x="84029" y="4604147"/>
                </a:cubicBezTo>
                <a:cubicBezTo>
                  <a:pt x="54954" y="4593433"/>
                  <a:pt x="22972" y="4579145"/>
                  <a:pt x="5527" y="4622007"/>
                </a:cubicBezTo>
                <a:cubicBezTo>
                  <a:pt x="-14826" y="4672014"/>
                  <a:pt x="25879" y="4689872"/>
                  <a:pt x="49139" y="4697016"/>
                </a:cubicBezTo>
                <a:cubicBezTo>
                  <a:pt x="116011" y="4722019"/>
                  <a:pt x="168344" y="4779170"/>
                  <a:pt x="226494" y="4825604"/>
                </a:cubicBezTo>
                <a:cubicBezTo>
                  <a:pt x="351514" y="4925616"/>
                  <a:pt x="488165" y="5011341"/>
                  <a:pt x="592833" y="5175647"/>
                </a:cubicBezTo>
                <a:cubicBezTo>
                  <a:pt x="461997" y="5132785"/>
                  <a:pt x="363144" y="5032772"/>
                  <a:pt x="238123" y="5014913"/>
                </a:cubicBezTo>
                <a:cubicBezTo>
                  <a:pt x="345700" y="5164932"/>
                  <a:pt x="482350" y="5264944"/>
                  <a:pt x="610278" y="5375673"/>
                </a:cubicBezTo>
                <a:cubicBezTo>
                  <a:pt x="648075" y="5407819"/>
                  <a:pt x="685872" y="5429250"/>
                  <a:pt x="691686" y="5497116"/>
                </a:cubicBezTo>
                <a:cubicBezTo>
                  <a:pt x="709132" y="5629276"/>
                  <a:pt x="755650" y="5736432"/>
                  <a:pt x="860319" y="5793582"/>
                </a:cubicBezTo>
                <a:cubicBezTo>
                  <a:pt x="860319" y="5793582"/>
                  <a:pt x="854504" y="5815013"/>
                  <a:pt x="851597" y="5825729"/>
                </a:cubicBezTo>
                <a:cubicBezTo>
                  <a:pt x="787632" y="5829301"/>
                  <a:pt x="738206" y="5750720"/>
                  <a:pt x="659704" y="5779295"/>
                </a:cubicBezTo>
                <a:cubicBezTo>
                  <a:pt x="738206" y="5886451"/>
                  <a:pt x="802169" y="5979319"/>
                  <a:pt x="909746" y="6029326"/>
                </a:cubicBezTo>
                <a:cubicBezTo>
                  <a:pt x="996969" y="6068616"/>
                  <a:pt x="1104545" y="6093620"/>
                  <a:pt x="1168509" y="6222207"/>
                </a:cubicBezTo>
                <a:cubicBezTo>
                  <a:pt x="1095822" y="6247210"/>
                  <a:pt x="1040581" y="6215063"/>
                  <a:pt x="985339" y="6193632"/>
                </a:cubicBezTo>
                <a:cubicBezTo>
                  <a:pt x="901023" y="6157913"/>
                  <a:pt x="816707" y="6118623"/>
                  <a:pt x="732391" y="6082904"/>
                </a:cubicBezTo>
                <a:cubicBezTo>
                  <a:pt x="700408" y="6068616"/>
                  <a:pt x="665519" y="6061472"/>
                  <a:pt x="645167" y="6125766"/>
                </a:cubicBezTo>
                <a:cubicBezTo>
                  <a:pt x="752743" y="6140053"/>
                  <a:pt x="816707" y="6225779"/>
                  <a:pt x="883579" y="6307932"/>
                </a:cubicBezTo>
                <a:cubicBezTo>
                  <a:pt x="921375" y="6354366"/>
                  <a:pt x="953358" y="6415088"/>
                  <a:pt x="1020229" y="6393657"/>
                </a:cubicBezTo>
                <a:cubicBezTo>
                  <a:pt x="1055118" y="6382942"/>
                  <a:pt x="1078378" y="6415088"/>
                  <a:pt x="1075471" y="6457950"/>
                </a:cubicBezTo>
                <a:cubicBezTo>
                  <a:pt x="1060933" y="6607970"/>
                  <a:pt x="1145250" y="6657976"/>
                  <a:pt x="1232473" y="6686551"/>
                </a:cubicBezTo>
                <a:cubicBezTo>
                  <a:pt x="1360401" y="6729413"/>
                  <a:pt x="1473792" y="6815138"/>
                  <a:pt x="1592997" y="6886576"/>
                </a:cubicBezTo>
                <a:lnTo>
                  <a:pt x="5511704" y="6886576"/>
                </a:lnTo>
                <a:close/>
              </a:path>
            </a:pathLst>
          </a:custGeom>
          <a:solidFill>
            <a:schemeClr val="bg2">
              <a:alpha val="50000"/>
            </a:schemeClr>
          </a:solidFill>
          <a:ln w="32707" cap="flat">
            <a:noFill/>
            <a:prstDash val="solid"/>
            <a:miter/>
          </a:ln>
        </p:spPr>
        <p:txBody>
          <a:bodyPr rtlCol="0" anchor="ctr"/>
          <a:lstStyle/>
          <a:p>
            <a:endParaRPr lang="en-US" dirty="0"/>
          </a:p>
        </p:txBody>
      </p:sp>
      <p:sp>
        <p:nvSpPr>
          <p:cNvPr id="2" name="Title 1"/>
          <p:cNvSpPr>
            <a:spLocks noGrp="1"/>
          </p:cNvSpPr>
          <p:nvPr>
            <p:ph type="title"/>
          </p:nvPr>
        </p:nvSpPr>
        <p:spPr>
          <a:xfrm>
            <a:off x="838200" y="713312"/>
            <a:ext cx="4038600" cy="5431376"/>
          </a:xfrm>
        </p:spPr>
        <p:txBody>
          <a:bodyPr>
            <a:normAutofit/>
          </a:bodyPr>
          <a:lstStyle/>
          <a:p>
            <a:r>
              <a:rPr lang="en-US" b="1" dirty="0"/>
              <a:t>Compliance Program:</a:t>
            </a:r>
            <a:br>
              <a:rPr lang="en-US" b="1" dirty="0"/>
            </a:br>
            <a:r>
              <a:rPr lang="en-US" b="1" dirty="0"/>
              <a:t>( 7) Core Compliance Elements Identified</a:t>
            </a:r>
          </a:p>
        </p:txBody>
      </p:sp>
      <p:sp>
        <p:nvSpPr>
          <p:cNvPr id="3" name="Content Placeholder 2"/>
          <p:cNvSpPr>
            <a:spLocks noGrp="1"/>
          </p:cNvSpPr>
          <p:nvPr>
            <p:ph idx="1"/>
          </p:nvPr>
        </p:nvSpPr>
        <p:spPr>
          <a:xfrm>
            <a:off x="6095999" y="713313"/>
            <a:ext cx="5257801" cy="5431376"/>
          </a:xfrm>
        </p:spPr>
        <p:txBody>
          <a:bodyPr anchor="ctr">
            <a:normAutofit/>
          </a:bodyPr>
          <a:lstStyle/>
          <a:p>
            <a:pPr marL="571500" indent="-457200">
              <a:buFont typeface="+mj-lt"/>
              <a:buAutoNum type="arabicPeriod"/>
            </a:pPr>
            <a:r>
              <a:rPr lang="en-US" sz="1900" dirty="0"/>
              <a:t>Designate a </a:t>
            </a:r>
            <a:r>
              <a:rPr lang="en-US" sz="1900" b="1" i="1" dirty="0"/>
              <a:t>compliance officer </a:t>
            </a:r>
            <a:r>
              <a:rPr lang="en-US" sz="1900" dirty="0"/>
              <a:t>in charge of operating the program</a:t>
            </a:r>
          </a:p>
          <a:p>
            <a:pPr marL="571500" indent="-457200">
              <a:buFont typeface="+mj-lt"/>
              <a:buAutoNum type="arabicPeriod"/>
            </a:pPr>
            <a:r>
              <a:rPr lang="en-US" sz="1900" dirty="0"/>
              <a:t>Develop and distribution of </a:t>
            </a:r>
            <a:r>
              <a:rPr lang="en-US" sz="1900" b="1" i="1" dirty="0"/>
              <a:t>written policies, procedures and standards of conduct </a:t>
            </a:r>
          </a:p>
          <a:p>
            <a:pPr marL="571500" indent="-457200">
              <a:buFont typeface="+mj-lt"/>
              <a:buAutoNum type="arabicPeriod"/>
            </a:pPr>
            <a:r>
              <a:rPr lang="en-US" sz="1900" dirty="0"/>
              <a:t>Implement regular </a:t>
            </a:r>
            <a:r>
              <a:rPr lang="en-US" sz="1900" b="1" i="1" dirty="0"/>
              <a:t>education and training </a:t>
            </a:r>
            <a:r>
              <a:rPr lang="en-US" sz="1900" dirty="0"/>
              <a:t>program for employees</a:t>
            </a:r>
          </a:p>
          <a:p>
            <a:pPr marL="571500" indent="-457200">
              <a:buFont typeface="+mj-lt"/>
              <a:buAutoNum type="arabicPeriod"/>
            </a:pPr>
            <a:r>
              <a:rPr lang="en-US" sz="1900" dirty="0"/>
              <a:t>Develop an </a:t>
            </a:r>
            <a:r>
              <a:rPr lang="en-US" sz="1900" b="1" i="1" dirty="0"/>
              <a:t>internal (self) audit</a:t>
            </a:r>
            <a:r>
              <a:rPr lang="en-US" sz="1900" dirty="0"/>
              <a:t> system to identify problem areas</a:t>
            </a:r>
          </a:p>
          <a:p>
            <a:pPr marL="571500" indent="-457200">
              <a:buFont typeface="+mj-lt"/>
              <a:buAutoNum type="arabicPeriod"/>
            </a:pPr>
            <a:r>
              <a:rPr lang="en-US" sz="1900" dirty="0"/>
              <a:t>Develop a process where </a:t>
            </a:r>
            <a:r>
              <a:rPr lang="en-US" sz="1900" b="1" i="1" dirty="0"/>
              <a:t>employees can come forward </a:t>
            </a:r>
            <a:r>
              <a:rPr lang="en-US" sz="1900" dirty="0"/>
              <a:t>without fear of retaliation to </a:t>
            </a:r>
            <a:r>
              <a:rPr lang="en-US" sz="1900" b="1" i="1" dirty="0"/>
              <a:t>report deficiencies </a:t>
            </a:r>
            <a:r>
              <a:rPr lang="en-US" sz="1900" dirty="0"/>
              <a:t>- internally</a:t>
            </a:r>
            <a:endParaRPr lang="en-US" sz="1900" b="1" i="1" dirty="0"/>
          </a:p>
          <a:p>
            <a:pPr marL="571500" indent="-457200">
              <a:buFont typeface="+mj-lt"/>
              <a:buAutoNum type="arabicPeriod"/>
            </a:pPr>
            <a:r>
              <a:rPr lang="en-US" sz="1900" dirty="0"/>
              <a:t>Develop a system to </a:t>
            </a:r>
            <a:r>
              <a:rPr lang="en-US" sz="1900" b="1" i="1" dirty="0"/>
              <a:t>report deficiencies </a:t>
            </a:r>
            <a:r>
              <a:rPr lang="en-US" sz="1900" dirty="0"/>
              <a:t>and problem areas</a:t>
            </a:r>
          </a:p>
          <a:p>
            <a:pPr marL="571500" indent="-457200">
              <a:buFont typeface="+mj-lt"/>
              <a:buAutoNum type="arabicPeriod"/>
            </a:pPr>
            <a:r>
              <a:rPr lang="en-US" sz="1900" dirty="0"/>
              <a:t>Develop a means to quickly </a:t>
            </a:r>
            <a:r>
              <a:rPr lang="en-US" sz="1900" b="1" i="1" dirty="0"/>
              <a:t>remedy problems </a:t>
            </a:r>
            <a:r>
              <a:rPr lang="en-US" sz="1900" dirty="0"/>
              <a:t>in a systematic, transparent way and put in a </a:t>
            </a:r>
            <a:r>
              <a:rPr lang="en-US" sz="1900" b="1" i="1" dirty="0"/>
              <a:t>corrective plan of action</a:t>
            </a:r>
          </a:p>
          <a:p>
            <a:pPr marL="0" indent="0">
              <a:buNone/>
            </a:pPr>
            <a:endParaRPr lang="en-US" sz="1900" dirty="0"/>
          </a:p>
          <a:p>
            <a:endParaRPr lang="en-US" sz="1900" dirty="0"/>
          </a:p>
          <a:p>
            <a:pPr marL="0" indent="0">
              <a:buNone/>
            </a:pPr>
            <a:endParaRPr lang="en-US" sz="1900" dirty="0"/>
          </a:p>
        </p:txBody>
      </p:sp>
    </p:spTree>
    <p:extLst>
      <p:ext uri="{BB962C8B-B14F-4D97-AF65-F5344CB8AC3E}">
        <p14:creationId xmlns:p14="http://schemas.microsoft.com/office/powerpoint/2010/main" val="315010246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5071D5-BF41-A64F-A779-6CF0D6A50486}"/>
              </a:ext>
            </a:extLst>
          </p:cNvPr>
          <p:cNvSpPr>
            <a:spLocks noGrp="1"/>
          </p:cNvSpPr>
          <p:nvPr>
            <p:ph type="title"/>
          </p:nvPr>
        </p:nvSpPr>
        <p:spPr>
          <a:xfrm>
            <a:off x="880110" y="286603"/>
            <a:ext cx="10275570" cy="1450757"/>
          </a:xfrm>
          <a:gradFill>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gradFill>
        </p:spPr>
        <p:txBody>
          <a:bodyPr/>
          <a:lstStyle/>
          <a:p>
            <a:r>
              <a:rPr lang="en-US" dirty="0"/>
              <a:t>Cheat Sheet to Compliance</a:t>
            </a:r>
          </a:p>
        </p:txBody>
      </p:sp>
      <p:sp>
        <p:nvSpPr>
          <p:cNvPr id="3" name="Content Placeholder 2">
            <a:extLst>
              <a:ext uri="{FF2B5EF4-FFF2-40B4-BE49-F238E27FC236}">
                <a16:creationId xmlns:a16="http://schemas.microsoft.com/office/drawing/2014/main" id="{FD9DE75D-4088-F040-9F72-6D6AA8E3FF65}"/>
              </a:ext>
            </a:extLst>
          </p:cNvPr>
          <p:cNvSpPr>
            <a:spLocks noGrp="1"/>
          </p:cNvSpPr>
          <p:nvPr>
            <p:ph idx="1"/>
          </p:nvPr>
        </p:nvSpPr>
        <p:spPr>
          <a:xfrm>
            <a:off x="880110" y="2042160"/>
            <a:ext cx="10275570" cy="3826934"/>
          </a:xfrm>
        </p:spPr>
        <p:txBody>
          <a:bodyPr>
            <a:normAutofit fontScale="92500"/>
          </a:bodyPr>
          <a:lstStyle/>
          <a:p>
            <a:r>
              <a:rPr lang="en-US" dirty="0"/>
              <a:t>Identify the differences between fraud, abuse, waste and errors</a:t>
            </a:r>
          </a:p>
          <a:p>
            <a:r>
              <a:rPr lang="en-US" dirty="0"/>
              <a:t>Identify trends, risk areas, problem spots, reoccurring in your industry</a:t>
            </a:r>
          </a:p>
          <a:p>
            <a:r>
              <a:rPr lang="en-US" dirty="0"/>
              <a:t>Identify  governing legislation, regulations, and guidance documents</a:t>
            </a:r>
          </a:p>
          <a:p>
            <a:r>
              <a:rPr lang="en-US" dirty="0"/>
              <a:t>Identify the ENFORCERS auditing healthcare industry</a:t>
            </a:r>
          </a:p>
          <a:p>
            <a:r>
              <a:rPr lang="en-US" dirty="0"/>
              <a:t>Identify WHY and HOW to implement a compliance plan</a:t>
            </a:r>
          </a:p>
          <a:p>
            <a:r>
              <a:rPr lang="en-US" dirty="0"/>
              <a:t>Identify Implementing self-auditing protocols</a:t>
            </a:r>
          </a:p>
          <a:p>
            <a:r>
              <a:rPr lang="en-US" dirty="0"/>
              <a:t>Identify how to report if you violated the laws and regulations</a:t>
            </a:r>
          </a:p>
          <a:p>
            <a:pPr lvl="1"/>
            <a:r>
              <a:rPr lang="en-US" dirty="0"/>
              <a:t>Non-compliant</a:t>
            </a:r>
          </a:p>
          <a:p>
            <a:endParaRPr lang="en-US" dirty="0"/>
          </a:p>
        </p:txBody>
      </p:sp>
    </p:spTree>
    <p:extLst>
      <p:ext uri="{BB962C8B-B14F-4D97-AF65-F5344CB8AC3E}">
        <p14:creationId xmlns:p14="http://schemas.microsoft.com/office/powerpoint/2010/main" val="286289006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839A9B9-F246-4779-A2BA-7AD3DAB541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Shape 11">
            <a:extLst>
              <a:ext uri="{FF2B5EF4-FFF2-40B4-BE49-F238E27FC236}">
                <a16:creationId xmlns:a16="http://schemas.microsoft.com/office/drawing/2014/main" id="{689FF3C7-B796-4C63-BF20-B2EE568883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96" y="1"/>
            <a:ext cx="11282409" cy="2930115"/>
          </a:xfrm>
          <a:custGeom>
            <a:avLst/>
            <a:gdLst>
              <a:gd name="connsiteX0" fmla="*/ 1277174 w 11282409"/>
              <a:gd name="connsiteY0" fmla="*/ 0 h 2930115"/>
              <a:gd name="connsiteX1" fmla="*/ 11077320 w 11282409"/>
              <a:gd name="connsiteY1" fmla="*/ 0 h 2930115"/>
              <a:gd name="connsiteX2" fmla="*/ 10933044 w 11282409"/>
              <a:gd name="connsiteY2" fmla="*/ 93916 h 2930115"/>
              <a:gd name="connsiteX3" fmla="*/ 11087630 w 11282409"/>
              <a:gd name="connsiteY3" fmla="*/ 165214 h 2930115"/>
              <a:gd name="connsiteX4" fmla="*/ 10401271 w 11282409"/>
              <a:gd name="connsiteY4" fmla="*/ 582307 h 2930115"/>
              <a:gd name="connsiteX5" fmla="*/ 11038163 w 11282409"/>
              <a:gd name="connsiteY5" fmla="*/ 511009 h 2930115"/>
              <a:gd name="connsiteX6" fmla="*/ 11004154 w 11282409"/>
              <a:gd name="connsiteY6" fmla="*/ 568047 h 2930115"/>
              <a:gd name="connsiteX7" fmla="*/ 10970146 w 11282409"/>
              <a:gd name="connsiteY7" fmla="*/ 625085 h 2930115"/>
              <a:gd name="connsiteX8" fmla="*/ 11270042 w 11282409"/>
              <a:gd name="connsiteY8" fmla="*/ 589437 h 2930115"/>
              <a:gd name="connsiteX9" fmla="*/ 11270042 w 11282409"/>
              <a:gd name="connsiteY9" fmla="*/ 650039 h 2930115"/>
              <a:gd name="connsiteX10" fmla="*/ 11177291 w 11282409"/>
              <a:gd name="connsiteY10" fmla="*/ 721337 h 2930115"/>
              <a:gd name="connsiteX11" fmla="*/ 11270042 w 11282409"/>
              <a:gd name="connsiteY11" fmla="*/ 703512 h 2930115"/>
              <a:gd name="connsiteX12" fmla="*/ 11282409 w 11282409"/>
              <a:gd name="connsiteY12" fmla="*/ 703512 h 2930115"/>
              <a:gd name="connsiteX13" fmla="*/ 11282409 w 11282409"/>
              <a:gd name="connsiteY13" fmla="*/ 981574 h 2930115"/>
              <a:gd name="connsiteX14" fmla="*/ 4053985 w 11282409"/>
              <a:gd name="connsiteY14" fmla="*/ 2928005 h 2930115"/>
              <a:gd name="connsiteX15" fmla="*/ 3386175 w 11282409"/>
              <a:gd name="connsiteY15" fmla="*/ 2892355 h 2930115"/>
              <a:gd name="connsiteX16" fmla="*/ 3228499 w 11282409"/>
              <a:gd name="connsiteY16" fmla="*/ 2774714 h 2930115"/>
              <a:gd name="connsiteX17" fmla="*/ 3389267 w 11282409"/>
              <a:gd name="connsiteY17" fmla="*/ 2717676 h 2930115"/>
              <a:gd name="connsiteX18" fmla="*/ 3883942 w 11282409"/>
              <a:gd name="connsiteY18" fmla="*/ 2535866 h 2930115"/>
              <a:gd name="connsiteX19" fmla="*/ 3401634 w 11282409"/>
              <a:gd name="connsiteY19" fmla="*/ 2564386 h 2930115"/>
              <a:gd name="connsiteX20" fmla="*/ 4087994 w 11282409"/>
              <a:gd name="connsiteY20" fmla="*/ 2414660 h 2930115"/>
              <a:gd name="connsiteX21" fmla="*/ 4285864 w 11282409"/>
              <a:gd name="connsiteY21" fmla="*/ 2336233 h 2930115"/>
              <a:gd name="connsiteX22" fmla="*/ 4091088 w 11282409"/>
              <a:gd name="connsiteY22" fmla="*/ 2304149 h 2930115"/>
              <a:gd name="connsiteX23" fmla="*/ 3148114 w 11282409"/>
              <a:gd name="connsiteY23" fmla="*/ 2400401 h 2930115"/>
              <a:gd name="connsiteX24" fmla="*/ 3058455 w 11282409"/>
              <a:gd name="connsiteY24" fmla="*/ 2411095 h 2930115"/>
              <a:gd name="connsiteX25" fmla="*/ 2443203 w 11282409"/>
              <a:gd name="connsiteY25" fmla="*/ 2336233 h 2930115"/>
              <a:gd name="connsiteX26" fmla="*/ 2786383 w 11282409"/>
              <a:gd name="connsiteY26" fmla="*/ 2257805 h 2930115"/>
              <a:gd name="connsiteX27" fmla="*/ 2390644 w 11282409"/>
              <a:gd name="connsiteY27" fmla="*/ 2211461 h 2930115"/>
              <a:gd name="connsiteX28" fmla="*/ 1911429 w 11282409"/>
              <a:gd name="connsiteY28" fmla="*/ 2168683 h 2930115"/>
              <a:gd name="connsiteX29" fmla="*/ 1416755 w 11282409"/>
              <a:gd name="connsiteY29" fmla="*/ 2026087 h 2930115"/>
              <a:gd name="connsiteX30" fmla="*/ 1070483 w 11282409"/>
              <a:gd name="connsiteY30" fmla="*/ 1979743 h 2930115"/>
              <a:gd name="connsiteX31" fmla="*/ 1104491 w 11282409"/>
              <a:gd name="connsiteY31" fmla="*/ 1854972 h 2930115"/>
              <a:gd name="connsiteX32" fmla="*/ 1039566 w 11282409"/>
              <a:gd name="connsiteY32" fmla="*/ 1748026 h 2930115"/>
              <a:gd name="connsiteX33" fmla="*/ 1623900 w 11282409"/>
              <a:gd name="connsiteY33" fmla="*/ 1694553 h 2930115"/>
              <a:gd name="connsiteX34" fmla="*/ 1401296 w 11282409"/>
              <a:gd name="connsiteY34" fmla="*/ 1676728 h 2930115"/>
              <a:gd name="connsiteX35" fmla="*/ 1302362 w 11282409"/>
              <a:gd name="connsiteY35" fmla="*/ 1623255 h 2930115"/>
              <a:gd name="connsiteX36" fmla="*/ 1385838 w 11282409"/>
              <a:gd name="connsiteY36" fmla="*/ 1566216 h 2930115"/>
              <a:gd name="connsiteX37" fmla="*/ 1756843 w 11282409"/>
              <a:gd name="connsiteY37" fmla="*/ 1377277 h 2930115"/>
              <a:gd name="connsiteX38" fmla="*/ 721120 w 11282409"/>
              <a:gd name="connsiteY38" fmla="*/ 1387972 h 2930115"/>
              <a:gd name="connsiteX39" fmla="*/ 857154 w 11282409"/>
              <a:gd name="connsiteY39" fmla="*/ 1323803 h 2930115"/>
              <a:gd name="connsiteX40" fmla="*/ 2285525 w 11282409"/>
              <a:gd name="connsiteY40" fmla="*/ 924536 h 2930115"/>
              <a:gd name="connsiteX41" fmla="*/ 2569963 w 11282409"/>
              <a:gd name="connsiteY41" fmla="*/ 874628 h 2930115"/>
              <a:gd name="connsiteX42" fmla="*/ 1803218 w 11282409"/>
              <a:gd name="connsiteY42" fmla="*/ 856803 h 2930115"/>
              <a:gd name="connsiteX43" fmla="*/ 625276 w 11282409"/>
              <a:gd name="connsiteY43" fmla="*/ 682124 h 2930115"/>
              <a:gd name="connsiteX44" fmla="*/ 736578 w 11282409"/>
              <a:gd name="connsiteY44" fmla="*/ 521703 h 2930115"/>
              <a:gd name="connsiteX45" fmla="*/ 155336 w 11282409"/>
              <a:gd name="connsiteY45" fmla="*/ 550222 h 2930115"/>
              <a:gd name="connsiteX46" fmla="*/ 421223 w 11282409"/>
              <a:gd name="connsiteY46" fmla="*/ 425451 h 2930115"/>
              <a:gd name="connsiteX47" fmla="*/ 201712 w 11282409"/>
              <a:gd name="connsiteY47" fmla="*/ 404062 h 2930115"/>
              <a:gd name="connsiteX48" fmla="*/ 3843 w 11282409"/>
              <a:gd name="connsiteY48" fmla="*/ 314939 h 2930115"/>
              <a:gd name="connsiteX49" fmla="*/ 829329 w 11282409"/>
              <a:gd name="connsiteY49" fmla="*/ 175909 h 2930115"/>
              <a:gd name="connsiteX50" fmla="*/ 1045749 w 11282409"/>
              <a:gd name="connsiteY50" fmla="*/ 47572 h 2930115"/>
              <a:gd name="connsiteX51" fmla="*/ 1172509 w 11282409"/>
              <a:gd name="connsiteY51" fmla="*/ 11924 h 2930115"/>
              <a:gd name="connsiteX52" fmla="*/ 1257531 w 11282409"/>
              <a:gd name="connsiteY52" fmla="*/ 7914 h 293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1282409" h="2930115">
                <a:moveTo>
                  <a:pt x="1277174" y="0"/>
                </a:moveTo>
                <a:lnTo>
                  <a:pt x="11077320" y="0"/>
                </a:lnTo>
                <a:lnTo>
                  <a:pt x="10933044" y="93916"/>
                </a:lnTo>
                <a:cubicBezTo>
                  <a:pt x="10973237" y="147389"/>
                  <a:pt x="11059805" y="83222"/>
                  <a:pt x="11087630" y="165214"/>
                </a:cubicBezTo>
                <a:cubicBezTo>
                  <a:pt x="10865028" y="304245"/>
                  <a:pt x="10660974" y="478924"/>
                  <a:pt x="10401271" y="582307"/>
                </a:cubicBezTo>
                <a:cubicBezTo>
                  <a:pt x="10614599" y="507443"/>
                  <a:pt x="10827927" y="543093"/>
                  <a:pt x="11038163" y="511009"/>
                </a:cubicBezTo>
                <a:cubicBezTo>
                  <a:pt x="11065988" y="553787"/>
                  <a:pt x="11019613" y="553787"/>
                  <a:pt x="11004154" y="568047"/>
                </a:cubicBezTo>
                <a:cubicBezTo>
                  <a:pt x="10988696" y="582307"/>
                  <a:pt x="10967053" y="593001"/>
                  <a:pt x="10970146" y="625085"/>
                </a:cubicBezTo>
                <a:cubicBezTo>
                  <a:pt x="11065988" y="639345"/>
                  <a:pt x="11171107" y="589437"/>
                  <a:pt x="11270042" y="589437"/>
                </a:cubicBezTo>
                <a:lnTo>
                  <a:pt x="11270042" y="650039"/>
                </a:lnTo>
                <a:cubicBezTo>
                  <a:pt x="11236032" y="671428"/>
                  <a:pt x="11192750" y="678558"/>
                  <a:pt x="11177291" y="721337"/>
                </a:cubicBezTo>
                <a:cubicBezTo>
                  <a:pt x="11208207" y="714208"/>
                  <a:pt x="11239125" y="710643"/>
                  <a:pt x="11270042" y="703512"/>
                </a:cubicBezTo>
                <a:lnTo>
                  <a:pt x="11282409" y="703512"/>
                </a:lnTo>
                <a:lnTo>
                  <a:pt x="11282409" y="981574"/>
                </a:lnTo>
                <a:cubicBezTo>
                  <a:pt x="9254245" y="2952959"/>
                  <a:pt x="4397165" y="2906615"/>
                  <a:pt x="4053985" y="2928005"/>
                </a:cubicBezTo>
                <a:cubicBezTo>
                  <a:pt x="3945776" y="2935134"/>
                  <a:pt x="3491294" y="2924439"/>
                  <a:pt x="3386175" y="2892355"/>
                </a:cubicBezTo>
                <a:cubicBezTo>
                  <a:pt x="3243956" y="2853141"/>
                  <a:pt x="3228499" y="2774714"/>
                  <a:pt x="3228499" y="2774714"/>
                </a:cubicBezTo>
                <a:cubicBezTo>
                  <a:pt x="3228499" y="2774714"/>
                  <a:pt x="3299608" y="2742630"/>
                  <a:pt x="3389267" y="2717676"/>
                </a:cubicBezTo>
                <a:cubicBezTo>
                  <a:pt x="3562404" y="2667768"/>
                  <a:pt x="3704623" y="2575080"/>
                  <a:pt x="3883942" y="2535866"/>
                </a:cubicBezTo>
                <a:cubicBezTo>
                  <a:pt x="3723173" y="2546561"/>
                  <a:pt x="3562404" y="2553691"/>
                  <a:pt x="3401634" y="2564386"/>
                </a:cubicBezTo>
                <a:cubicBezTo>
                  <a:pt x="3624237" y="2468133"/>
                  <a:pt x="3859208" y="2453874"/>
                  <a:pt x="4087994" y="2414660"/>
                </a:cubicBezTo>
                <a:cubicBezTo>
                  <a:pt x="4162197" y="2403966"/>
                  <a:pt x="4285864" y="2436049"/>
                  <a:pt x="4285864" y="2336233"/>
                </a:cubicBezTo>
                <a:cubicBezTo>
                  <a:pt x="4282774" y="2272064"/>
                  <a:pt x="4162197" y="2300584"/>
                  <a:pt x="4091088" y="2304149"/>
                </a:cubicBezTo>
                <a:cubicBezTo>
                  <a:pt x="3775732" y="2314843"/>
                  <a:pt x="3463469" y="2361187"/>
                  <a:pt x="3148114" y="2400401"/>
                </a:cubicBezTo>
                <a:cubicBezTo>
                  <a:pt x="3117196" y="2403966"/>
                  <a:pt x="3080097" y="2421790"/>
                  <a:pt x="3058455" y="2411095"/>
                </a:cubicBezTo>
                <a:cubicBezTo>
                  <a:pt x="2879135" y="2339797"/>
                  <a:pt x="2675082" y="2357622"/>
                  <a:pt x="2443203" y="2336233"/>
                </a:cubicBezTo>
                <a:cubicBezTo>
                  <a:pt x="2569963" y="2254241"/>
                  <a:pt x="2678173" y="2311278"/>
                  <a:pt x="2786383" y="2257805"/>
                </a:cubicBezTo>
                <a:cubicBezTo>
                  <a:pt x="2653440" y="2200766"/>
                  <a:pt x="2517405" y="2225722"/>
                  <a:pt x="2390644" y="2211461"/>
                </a:cubicBezTo>
                <a:cubicBezTo>
                  <a:pt x="2297893" y="2200766"/>
                  <a:pt x="1963988" y="2186507"/>
                  <a:pt x="1911429" y="2168683"/>
                </a:cubicBezTo>
                <a:cubicBezTo>
                  <a:pt x="1750660" y="2115209"/>
                  <a:pt x="1558974" y="2122339"/>
                  <a:pt x="1416755" y="2026087"/>
                </a:cubicBezTo>
                <a:cubicBezTo>
                  <a:pt x="1314728" y="1958354"/>
                  <a:pt x="1178693" y="2015393"/>
                  <a:pt x="1070483" y="1979743"/>
                </a:cubicBezTo>
                <a:cubicBezTo>
                  <a:pt x="1024107" y="1929835"/>
                  <a:pt x="1089033" y="1894186"/>
                  <a:pt x="1104491" y="1854972"/>
                </a:cubicBezTo>
                <a:cubicBezTo>
                  <a:pt x="1126133" y="1805064"/>
                  <a:pt x="1067391" y="1794370"/>
                  <a:pt x="1039566" y="1748026"/>
                </a:cubicBezTo>
                <a:cubicBezTo>
                  <a:pt x="1231252" y="1751591"/>
                  <a:pt x="1413663" y="1737331"/>
                  <a:pt x="1623900" y="1694553"/>
                </a:cubicBezTo>
                <a:cubicBezTo>
                  <a:pt x="1537332" y="1630384"/>
                  <a:pt x="1463130" y="1690987"/>
                  <a:pt x="1401296" y="1676728"/>
                </a:cubicBezTo>
                <a:cubicBezTo>
                  <a:pt x="1358012" y="1666033"/>
                  <a:pt x="1302362" y="1676728"/>
                  <a:pt x="1302362" y="1623255"/>
                </a:cubicBezTo>
                <a:cubicBezTo>
                  <a:pt x="1302362" y="1580476"/>
                  <a:pt x="1351829" y="1573345"/>
                  <a:pt x="1385838" y="1566216"/>
                </a:cubicBezTo>
                <a:cubicBezTo>
                  <a:pt x="1518781" y="1541262"/>
                  <a:pt x="1648633" y="1509178"/>
                  <a:pt x="1756843" y="1377277"/>
                </a:cubicBezTo>
                <a:cubicBezTo>
                  <a:pt x="1407480" y="1334499"/>
                  <a:pt x="1048840" y="1502049"/>
                  <a:pt x="721120" y="1387972"/>
                </a:cubicBezTo>
                <a:cubicBezTo>
                  <a:pt x="748945" y="1313109"/>
                  <a:pt x="813871" y="1327368"/>
                  <a:pt x="857154" y="1323803"/>
                </a:cubicBezTo>
                <a:cubicBezTo>
                  <a:pt x="1147775" y="1291720"/>
                  <a:pt x="2127849" y="903147"/>
                  <a:pt x="2285525" y="924536"/>
                </a:cubicBezTo>
                <a:cubicBezTo>
                  <a:pt x="2381369" y="935231"/>
                  <a:pt x="2480304" y="928101"/>
                  <a:pt x="2569963" y="874628"/>
                </a:cubicBezTo>
                <a:cubicBezTo>
                  <a:pt x="2678173" y="810460"/>
                  <a:pt x="1988721" y="945926"/>
                  <a:pt x="1803218" y="856803"/>
                </a:cubicBezTo>
                <a:cubicBezTo>
                  <a:pt x="1713559" y="814024"/>
                  <a:pt x="956090" y="689253"/>
                  <a:pt x="625276" y="682124"/>
                </a:cubicBezTo>
                <a:cubicBezTo>
                  <a:pt x="656194" y="614390"/>
                  <a:pt x="770587" y="617955"/>
                  <a:pt x="736578" y="521703"/>
                </a:cubicBezTo>
                <a:cubicBezTo>
                  <a:pt x="557259" y="514574"/>
                  <a:pt x="365573" y="575176"/>
                  <a:pt x="155336" y="550222"/>
                </a:cubicBezTo>
                <a:cubicBezTo>
                  <a:pt x="229537" y="464666"/>
                  <a:pt x="337746" y="471795"/>
                  <a:pt x="421223" y="425451"/>
                </a:cubicBezTo>
                <a:cubicBezTo>
                  <a:pt x="356297" y="361283"/>
                  <a:pt x="275913" y="400497"/>
                  <a:pt x="201712" y="404062"/>
                </a:cubicBezTo>
                <a:cubicBezTo>
                  <a:pt x="136786" y="407627"/>
                  <a:pt x="-27075" y="318505"/>
                  <a:pt x="3843" y="314939"/>
                </a:cubicBezTo>
                <a:cubicBezTo>
                  <a:pt x="282096" y="293551"/>
                  <a:pt x="551076" y="197299"/>
                  <a:pt x="829329" y="175909"/>
                </a:cubicBezTo>
                <a:cubicBezTo>
                  <a:pt x="922080" y="168779"/>
                  <a:pt x="1027200" y="175909"/>
                  <a:pt x="1045749" y="47572"/>
                </a:cubicBezTo>
                <a:cubicBezTo>
                  <a:pt x="1048840" y="11924"/>
                  <a:pt x="1039566" y="4795"/>
                  <a:pt x="1172509" y="11924"/>
                </a:cubicBezTo>
                <a:cubicBezTo>
                  <a:pt x="1198789" y="13707"/>
                  <a:pt x="1228933" y="14598"/>
                  <a:pt x="1257531" y="7914"/>
                </a:cubicBezTo>
                <a:close/>
              </a:path>
            </a:pathLst>
          </a:custGeom>
          <a:solidFill>
            <a:schemeClr val="bg2">
              <a:alpha val="50000"/>
            </a:schemeClr>
          </a:solidFill>
          <a:ln w="32707" cap="flat">
            <a:noFill/>
            <a:prstDash val="solid"/>
            <a:miter/>
          </a:ln>
        </p:spPr>
        <p:txBody>
          <a:bodyPr rtlCol="0" anchor="ctr"/>
          <a:lstStyle/>
          <a:p>
            <a:endParaRPr lang="en-US" dirty="0"/>
          </a:p>
        </p:txBody>
      </p:sp>
      <p:sp>
        <p:nvSpPr>
          <p:cNvPr id="4" name="Title 3">
            <a:extLst>
              <a:ext uri="{FF2B5EF4-FFF2-40B4-BE49-F238E27FC236}">
                <a16:creationId xmlns:a16="http://schemas.microsoft.com/office/drawing/2014/main" id="{9277B7AE-87E2-EF4D-99BF-18E3B65DD2C4}"/>
              </a:ext>
            </a:extLst>
          </p:cNvPr>
          <p:cNvSpPr>
            <a:spLocks noGrp="1"/>
          </p:cNvSpPr>
          <p:nvPr>
            <p:ph type="ctrTitle"/>
          </p:nvPr>
        </p:nvSpPr>
        <p:spPr>
          <a:xfrm>
            <a:off x="1524000" y="1834964"/>
            <a:ext cx="9144000" cy="2387600"/>
          </a:xfrm>
        </p:spPr>
        <p:txBody>
          <a:bodyPr>
            <a:normAutofit/>
          </a:bodyPr>
          <a:lstStyle/>
          <a:p>
            <a:r>
              <a:rPr lang="en-US" sz="4400" dirty="0"/>
              <a:t>Please free to contact me at:</a:t>
            </a:r>
            <a:br>
              <a:rPr lang="en-US" sz="4400" dirty="0"/>
            </a:br>
            <a:r>
              <a:rPr lang="en-US" sz="4400" dirty="0"/>
              <a:t>Sldavitian@Dumbartonassociates.com</a:t>
            </a:r>
          </a:p>
        </p:txBody>
      </p:sp>
      <p:sp>
        <p:nvSpPr>
          <p:cNvPr id="5" name="Subtitle 4">
            <a:extLst>
              <a:ext uri="{FF2B5EF4-FFF2-40B4-BE49-F238E27FC236}">
                <a16:creationId xmlns:a16="http://schemas.microsoft.com/office/drawing/2014/main" id="{F36D691F-EAF7-EC4B-B9C3-6ECB0A74EF67}"/>
              </a:ext>
            </a:extLst>
          </p:cNvPr>
          <p:cNvSpPr>
            <a:spLocks noGrp="1"/>
          </p:cNvSpPr>
          <p:nvPr>
            <p:ph type="subTitle" idx="1"/>
          </p:nvPr>
        </p:nvSpPr>
        <p:spPr>
          <a:xfrm>
            <a:off x="1524000" y="4314639"/>
            <a:ext cx="9144000" cy="1655762"/>
          </a:xfrm>
        </p:spPr>
        <p:txBody>
          <a:bodyPr>
            <a:normAutofit/>
          </a:bodyPr>
          <a:lstStyle/>
          <a:p>
            <a:endParaRPr lang="en-US" dirty="0"/>
          </a:p>
        </p:txBody>
      </p:sp>
    </p:spTree>
    <p:extLst>
      <p:ext uri="{BB962C8B-B14F-4D97-AF65-F5344CB8AC3E}">
        <p14:creationId xmlns:p14="http://schemas.microsoft.com/office/powerpoint/2010/main" val="37684485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ACA268C-EE27-A5F6-FC2E-05A99DFD64B0}"/>
              </a:ext>
            </a:extLst>
          </p:cNvPr>
          <p:cNvSpPr>
            <a:spLocks noGrp="1"/>
          </p:cNvSpPr>
          <p:nvPr>
            <p:ph type="title"/>
          </p:nvPr>
        </p:nvSpPr>
        <p:spPr>
          <a:xfrm>
            <a:off x="6513788" y="365125"/>
            <a:ext cx="4840010" cy="1807305"/>
          </a:xfrm>
        </p:spPr>
        <p:txBody>
          <a:bodyPr>
            <a:normAutofit/>
          </a:bodyPr>
          <a:lstStyle/>
          <a:p>
            <a:r>
              <a:rPr lang="en-US" dirty="0">
                <a:latin typeface="+mn-lt"/>
              </a:rPr>
              <a:t>Issues of Debate</a:t>
            </a:r>
            <a:br>
              <a:rPr lang="en-US" dirty="0">
                <a:latin typeface="+mn-lt"/>
              </a:rPr>
            </a:br>
            <a:r>
              <a:rPr lang="en-US" dirty="0">
                <a:latin typeface="+mn-lt"/>
              </a:rPr>
              <a:t>118</a:t>
            </a:r>
            <a:r>
              <a:rPr lang="en-US" baseline="30000" dirty="0">
                <a:latin typeface="+mn-lt"/>
              </a:rPr>
              <a:t>th</a:t>
            </a:r>
            <a:r>
              <a:rPr lang="en-US" dirty="0">
                <a:latin typeface="+mn-lt"/>
              </a:rPr>
              <a:t> Congress</a:t>
            </a:r>
          </a:p>
        </p:txBody>
      </p:sp>
      <p:pic>
        <p:nvPicPr>
          <p:cNvPr id="12" name="Picture 11" descr="Front steps and columns of a majestic city building">
            <a:extLst>
              <a:ext uri="{FF2B5EF4-FFF2-40B4-BE49-F238E27FC236}">
                <a16:creationId xmlns:a16="http://schemas.microsoft.com/office/drawing/2014/main" id="{055EDEE4-6F64-34C3-3ED1-0FCFB823DB1C}"/>
              </a:ext>
            </a:extLst>
          </p:cNvPr>
          <p:cNvPicPr>
            <a:picLocks noChangeAspect="1"/>
          </p:cNvPicPr>
          <p:nvPr/>
        </p:nvPicPr>
        <p:blipFill rotWithShape="1">
          <a:blip r:embed="rId2"/>
          <a:srcRect l="19059" r="21407" b="-1"/>
          <a:stretch/>
        </p:blipFill>
        <p:spPr>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3" name="Content Placeholder 2">
            <a:extLst>
              <a:ext uri="{FF2B5EF4-FFF2-40B4-BE49-F238E27FC236}">
                <a16:creationId xmlns:a16="http://schemas.microsoft.com/office/drawing/2014/main" id="{6EF356C3-4782-9018-F877-82ACF0B3F976}"/>
              </a:ext>
            </a:extLst>
          </p:cNvPr>
          <p:cNvSpPr>
            <a:spLocks noGrp="1"/>
          </p:cNvSpPr>
          <p:nvPr>
            <p:ph idx="1"/>
          </p:nvPr>
        </p:nvSpPr>
        <p:spPr>
          <a:xfrm>
            <a:off x="6513788" y="1957388"/>
            <a:ext cx="4840010" cy="4650016"/>
          </a:xfrm>
        </p:spPr>
        <p:txBody>
          <a:bodyPr>
            <a:normAutofit lnSpcReduction="10000"/>
          </a:bodyPr>
          <a:lstStyle/>
          <a:p>
            <a:endParaRPr lang="en-US" sz="1100" dirty="0"/>
          </a:p>
          <a:p>
            <a:r>
              <a:rPr lang="en-US" sz="1800" dirty="0"/>
              <a:t>Debt Ceiling</a:t>
            </a:r>
          </a:p>
          <a:p>
            <a:r>
              <a:rPr lang="en-US" sz="1800" dirty="0"/>
              <a:t>Taxes</a:t>
            </a:r>
          </a:p>
          <a:p>
            <a:r>
              <a:rPr lang="en-US" sz="1800" dirty="0"/>
              <a:t>Economy, Jobs </a:t>
            </a:r>
          </a:p>
          <a:p>
            <a:r>
              <a:rPr lang="en-US" sz="1800" dirty="0"/>
              <a:t>Education</a:t>
            </a:r>
          </a:p>
          <a:p>
            <a:r>
              <a:rPr lang="en-US" sz="1800" dirty="0"/>
              <a:t>Election Integrity</a:t>
            </a:r>
          </a:p>
          <a:p>
            <a:r>
              <a:rPr lang="en-US" sz="1800" dirty="0"/>
              <a:t>Big Tech Reform</a:t>
            </a:r>
          </a:p>
          <a:p>
            <a:r>
              <a:rPr lang="en-US" sz="1800" dirty="0"/>
              <a:t>Data Privacy</a:t>
            </a:r>
          </a:p>
          <a:p>
            <a:r>
              <a:rPr lang="en-US" sz="1800" dirty="0"/>
              <a:t>Immigration</a:t>
            </a:r>
          </a:p>
          <a:p>
            <a:r>
              <a:rPr lang="en-US" sz="1800" dirty="0"/>
              <a:t>Foreign Policy</a:t>
            </a:r>
          </a:p>
          <a:p>
            <a:r>
              <a:rPr lang="en-US" sz="1800" dirty="0"/>
              <a:t>Farm Bill</a:t>
            </a:r>
          </a:p>
          <a:p>
            <a:r>
              <a:rPr lang="en-US" sz="1800" dirty="0"/>
              <a:t>Infrastructure</a:t>
            </a:r>
          </a:p>
          <a:p>
            <a:r>
              <a:rPr lang="en-US" sz="1800" dirty="0"/>
              <a:t>Health Care</a:t>
            </a:r>
          </a:p>
          <a:p>
            <a:endParaRPr lang="en-US" sz="1100" dirty="0"/>
          </a:p>
          <a:p>
            <a:pPr marL="0" indent="0">
              <a:buNone/>
            </a:pPr>
            <a:endParaRPr lang="en-US" sz="1100" dirty="0"/>
          </a:p>
          <a:p>
            <a:endParaRPr lang="en-US" sz="1100" dirty="0"/>
          </a:p>
        </p:txBody>
      </p:sp>
    </p:spTree>
    <p:extLst>
      <p:ext uri="{BB962C8B-B14F-4D97-AF65-F5344CB8AC3E}">
        <p14:creationId xmlns:p14="http://schemas.microsoft.com/office/powerpoint/2010/main" val="16252136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955A2079-FA98-4876-80F0-72364A7D2E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70DDC7D-9B39-A68F-72B3-F49F1A4624B7}"/>
              </a:ext>
            </a:extLst>
          </p:cNvPr>
          <p:cNvSpPr>
            <a:spLocks noGrp="1"/>
          </p:cNvSpPr>
          <p:nvPr>
            <p:ph type="title"/>
          </p:nvPr>
        </p:nvSpPr>
        <p:spPr>
          <a:xfrm>
            <a:off x="838200" y="557188"/>
            <a:ext cx="10515600" cy="1133499"/>
          </a:xfrm>
        </p:spPr>
        <p:txBody>
          <a:bodyPr>
            <a:normAutofit/>
          </a:bodyPr>
          <a:lstStyle/>
          <a:p>
            <a:pPr algn="ctr"/>
            <a:r>
              <a:rPr lang="en-US" sz="4800" b="1" dirty="0"/>
              <a:t>Current Health Care Issues Being Debated</a:t>
            </a:r>
          </a:p>
        </p:txBody>
      </p:sp>
      <p:graphicFrame>
        <p:nvGraphicFramePr>
          <p:cNvPr id="5" name="Content Placeholder 4">
            <a:extLst>
              <a:ext uri="{FF2B5EF4-FFF2-40B4-BE49-F238E27FC236}">
                <a16:creationId xmlns:a16="http://schemas.microsoft.com/office/drawing/2014/main" id="{F0D579F3-65EA-8ABD-8ED3-D8FF391D4A58}"/>
              </a:ext>
            </a:extLst>
          </p:cNvPr>
          <p:cNvGraphicFramePr>
            <a:graphicFrameLocks noGrp="1"/>
          </p:cNvGraphicFramePr>
          <p:nvPr>
            <p:ph idx="1"/>
            <p:extLst>
              <p:ext uri="{D42A27DB-BD31-4B8C-83A1-F6EECF244321}">
                <p14:modId xmlns:p14="http://schemas.microsoft.com/office/powerpoint/2010/main" val="2540064699"/>
              </p:ext>
            </p:extLst>
          </p:nvPr>
        </p:nvGraphicFramePr>
        <p:xfrm>
          <a:off x="838200" y="1828800"/>
          <a:ext cx="10515600" cy="43525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5399550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21808</TotalTime>
  <Words>3539</Words>
  <Application>Microsoft Office PowerPoint</Application>
  <PresentationFormat>Widescreen</PresentationFormat>
  <Paragraphs>451</Paragraphs>
  <Slides>74</Slides>
  <Notes>5</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74</vt:i4>
      </vt:variant>
    </vt:vector>
  </HeadingPairs>
  <TitlesOfParts>
    <vt:vector size="84" baseType="lpstr">
      <vt:lpstr>acumin-pro</vt:lpstr>
      <vt:lpstr>Arial</vt:lpstr>
      <vt:lpstr>Calibri</vt:lpstr>
      <vt:lpstr>Calibri Light</vt:lpstr>
      <vt:lpstr>Constantia</vt:lpstr>
      <vt:lpstr>Franklin Gothic Medium</vt:lpstr>
      <vt:lpstr>Google Sans</vt:lpstr>
      <vt:lpstr>myriad-pro</vt:lpstr>
      <vt:lpstr>public_sans</vt:lpstr>
      <vt:lpstr>Office Theme</vt:lpstr>
      <vt:lpstr>A Look into Healthcare Priorities in 2023:  Expanding Telehealth Access, Embracing Transparency and Increased OIG Scrutiny</vt:lpstr>
      <vt:lpstr>Presentation Outline </vt:lpstr>
      <vt:lpstr>Disclaimer:  Not Rendering Legal Advice  Strictly Non-partisan  No commercial endorsements  Accepts Interruptions  </vt:lpstr>
      <vt:lpstr>SPRING  in Washington, DC </vt:lpstr>
      <vt:lpstr>Election Circus</vt:lpstr>
      <vt:lpstr>Media Circus</vt:lpstr>
      <vt:lpstr>Controversies Being Covered by Media Circus</vt:lpstr>
      <vt:lpstr>Issues of Debate 118th Congress</vt:lpstr>
      <vt:lpstr>Current Health Care Issues Being Debated</vt:lpstr>
      <vt:lpstr>Current Health Care Issues Being Debated</vt:lpstr>
      <vt:lpstr>118th Congress: Long Road to Passage</vt:lpstr>
      <vt:lpstr>  Audience “Democratic” Exercise  No Surprises Act OR  Telehealth Expansion </vt:lpstr>
      <vt:lpstr>Transparency in Healthcare</vt:lpstr>
      <vt:lpstr>Transparency: Beneficiary and Industry Outcry</vt:lpstr>
      <vt:lpstr>PATHWAY TO NO SURPRISES: 2010 - 2020</vt:lpstr>
      <vt:lpstr>The law aims to help consumers understand health care costs  “in advance” of care to minimize unforeseen -or- surprise medical bills</vt:lpstr>
      <vt:lpstr>What is the Surprise Billing Act in a Nutshell?</vt:lpstr>
      <vt:lpstr>Defining Balance Billing</vt:lpstr>
      <vt:lpstr>Common Example of Balance Billing</vt:lpstr>
      <vt:lpstr>  Consumer Driven</vt:lpstr>
      <vt:lpstr>Surprise Billing Act Protects Consumers</vt:lpstr>
      <vt:lpstr>Surprise Billing Act Impacts</vt:lpstr>
      <vt:lpstr>Part I of the NSA does NOT apply to traditional private physician practices https://www.federalregister.gov/documents/2021/07/13/2021-14379/requirements-related-to-surprise-billing-part-i  Part II of the NSA DOES apply to traditional private physician practices  https://www.federalregister.gov/documents/2021/10/07/2021-21441/requirements-related-to-surprise-billing-part-ii</vt:lpstr>
      <vt:lpstr>(10) Primary Highlights for Providers and Facilities</vt:lpstr>
      <vt:lpstr>(10) Primary Highlights for Providers and Facilities</vt:lpstr>
      <vt:lpstr>Roadmap to understanding the ACT is NOT a straight line</vt:lpstr>
      <vt:lpstr>PowerPoint Presentation</vt:lpstr>
      <vt:lpstr>PowerPoint Presentation</vt:lpstr>
      <vt:lpstr>Private Practice Physicians: It’s All a Puzzle</vt:lpstr>
      <vt:lpstr>https://www.ama-assn.org/system/files/ama-nsa-toolkit.pdf</vt:lpstr>
      <vt:lpstr>Policies &amp; Resources  Review rules and fact sheets on latest  No Surprises rules and impact on all players</vt:lpstr>
      <vt:lpstr>PowerPoint Presentation</vt:lpstr>
      <vt:lpstr>Resolving out-of-network payment disputes </vt:lpstr>
      <vt:lpstr>The Endemic: The End of PHE</vt:lpstr>
      <vt:lpstr>Evolution of Public Health Emergency</vt:lpstr>
      <vt:lpstr>PHE Gives Birth to Blanket Waivers</vt:lpstr>
      <vt:lpstr>COVID-19 Flexibilities and Waivers for Physicians and Clinicians</vt:lpstr>
      <vt:lpstr>Extension of the Public Health Emergency </vt:lpstr>
      <vt:lpstr>President  Biden signs the Consolidated Appropriations Act into law allowing for $1.7 trillion to extend select flexibilities until 2024</vt:lpstr>
      <vt:lpstr>President Biden signs a bill to end COVID-19  “National Emergency” beginning on  May 11, 2023 </vt:lpstr>
      <vt:lpstr>Roadmap to Post-PHE is NOT a straight line </vt:lpstr>
      <vt:lpstr>PowerPoint Presentation</vt:lpstr>
      <vt:lpstr>QUICK OVERVIEW: Post Pandemic</vt:lpstr>
      <vt:lpstr>Roadmap Assists Provider Community</vt:lpstr>
      <vt:lpstr>Telehealth Policies Post PHE: IMMEDIATELY Phased Out</vt:lpstr>
      <vt:lpstr>Telehealth Policies Post-PHE: Temporary Policies in Place </vt:lpstr>
      <vt:lpstr>Telehealth Polices Post-PHE: Remains Permanently  </vt:lpstr>
      <vt:lpstr> </vt:lpstr>
      <vt:lpstr>Important PHE dates: May 11, 2023 December 31, 2023 December 31, 2024 </vt:lpstr>
      <vt:lpstr>Telehealth Before, During and After COVID-19</vt:lpstr>
      <vt:lpstr>Timeline to Telehealth/Telemedicine</vt:lpstr>
      <vt:lpstr>Telehealth Before COVID-19 Why Not Embraced and its Slow Adoption</vt:lpstr>
      <vt:lpstr>So in the end…</vt:lpstr>
      <vt:lpstr>PowerPoint Presentation</vt:lpstr>
      <vt:lpstr>PowerPoint Presentation</vt:lpstr>
      <vt:lpstr>Legislation to EXPAND Telehealth in 2020-2023</vt:lpstr>
      <vt:lpstr>“FRAUD and ABUSE  is the KILLJOY  at  the telehealth party” </vt:lpstr>
      <vt:lpstr>OIG ON STERIODS</vt:lpstr>
      <vt:lpstr>OIG’s Goals </vt:lpstr>
      <vt:lpstr>Audits in Telehealth:  On-going</vt:lpstr>
      <vt:lpstr>Telehealth Can Equal Telefraud and Abuse</vt:lpstr>
      <vt:lpstr>The Enforcers</vt:lpstr>
      <vt:lpstr>Fraud and Abuse Laws</vt:lpstr>
      <vt:lpstr>The Nuances of F-A-W-E</vt:lpstr>
      <vt:lpstr>PowerPoint Presentation</vt:lpstr>
      <vt:lpstr>Billing and Coding Crisis</vt:lpstr>
      <vt:lpstr>“If you didn’t document it, it’s the same as if you didn’t do it.”</vt:lpstr>
      <vt:lpstr>“The OOPS Scenario”  </vt:lpstr>
      <vt:lpstr>“Dear Leigh …”</vt:lpstr>
      <vt:lpstr>All Things Lead to Compliance</vt:lpstr>
      <vt:lpstr>Core Compliance Must Have’s</vt:lpstr>
      <vt:lpstr>Compliance Program: ( 7) Core Compliance Elements Identified</vt:lpstr>
      <vt:lpstr>Cheat Sheet to Compliance</vt:lpstr>
      <vt:lpstr>Please free to contact me at: Sldavitian@Dumbartonassociates.com</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Leigh Davitian</dc:creator>
  <cp:lastModifiedBy>Fran Spine</cp:lastModifiedBy>
  <cp:revision>116</cp:revision>
  <dcterms:created xsi:type="dcterms:W3CDTF">2023-04-12T21:49:06Z</dcterms:created>
  <dcterms:modified xsi:type="dcterms:W3CDTF">2023-04-28T12:11:06Z</dcterms:modified>
</cp:coreProperties>
</file>